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94" r:id="rId5"/>
    <p:sldId id="315" r:id="rId6"/>
    <p:sldId id="326" r:id="rId7"/>
    <p:sldId id="327" r:id="rId8"/>
    <p:sldId id="328" r:id="rId9"/>
    <p:sldId id="329" r:id="rId10"/>
    <p:sldId id="330" r:id="rId11"/>
    <p:sldId id="331" r:id="rId12"/>
    <p:sldId id="332" r:id="rId13"/>
    <p:sldId id="333" r:id="rId14"/>
    <p:sldId id="295" r:id="rId15"/>
    <p:sldId id="296" r:id="rId16"/>
    <p:sldId id="297" r:id="rId17"/>
    <p:sldId id="298" r:id="rId18"/>
    <p:sldId id="299" r:id="rId19"/>
    <p:sldId id="300" r:id="rId20"/>
    <p:sldId id="301" r:id="rId21"/>
    <p:sldId id="302" r:id="rId22"/>
    <p:sldId id="303" r:id="rId23"/>
    <p:sldId id="343" r:id="rId24"/>
    <p:sldId id="34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charset="-122"/>
                <a:ea typeface="微软雅黑" panose="020B050302020402020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charset="-122"/>
                <a:ea typeface="微软雅黑" panose="020B0503020204020204" charset="-122"/>
              </a:defRPr>
            </a:lvl1p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C00000"/>
                </a:solidFill>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00000"/>
              </a:lnSpc>
              <a:defRPr>
                <a:solidFill>
                  <a:schemeClr val="tx1">
                    <a:lumMod val="85000"/>
                    <a:lumOff val="15000"/>
                  </a:schemeClr>
                </a:solidFill>
                <a:latin typeface="微软雅黑" panose="020B0503020204020204" charset="-122"/>
                <a:ea typeface="微软雅黑" panose="020B0503020204020204" charset="-122"/>
              </a:defRPr>
            </a:lvl1pPr>
            <a:lvl2pPr>
              <a:lnSpc>
                <a:spcPct val="100000"/>
              </a:lnSpc>
              <a:defRPr>
                <a:solidFill>
                  <a:schemeClr val="tx1">
                    <a:lumMod val="85000"/>
                    <a:lumOff val="15000"/>
                  </a:schemeClr>
                </a:solidFill>
                <a:latin typeface="微软雅黑" panose="020B0503020204020204" charset="-122"/>
                <a:ea typeface="微软雅黑" panose="020B0503020204020204" charset="-122"/>
              </a:defRPr>
            </a:lvl2pPr>
            <a:lvl3pPr>
              <a:lnSpc>
                <a:spcPct val="100000"/>
              </a:lnSpc>
              <a:defRPr>
                <a:solidFill>
                  <a:schemeClr val="tx1">
                    <a:lumMod val="85000"/>
                    <a:lumOff val="15000"/>
                  </a:schemeClr>
                </a:solidFill>
                <a:latin typeface="微软雅黑" panose="020B0503020204020204" charset="-122"/>
                <a:ea typeface="微软雅黑" panose="020B0503020204020204" charset="-122"/>
              </a:defRPr>
            </a:lvl3pPr>
            <a:lvl4pPr>
              <a:lnSpc>
                <a:spcPct val="100000"/>
              </a:lnSpc>
              <a:defRPr>
                <a:solidFill>
                  <a:schemeClr val="tx1">
                    <a:lumMod val="85000"/>
                    <a:lumOff val="15000"/>
                  </a:schemeClr>
                </a:solidFill>
                <a:latin typeface="微软雅黑" panose="020B0503020204020204" charset="-122"/>
                <a:ea typeface="微软雅黑" panose="020B0503020204020204" charset="-122"/>
              </a:defRPr>
            </a:lvl4pPr>
            <a:lvl5pPr>
              <a:lnSpc>
                <a:spcPct val="10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chemeClr val="bg1"/>
                </a:solidFill>
                <a:latin typeface="微软雅黑" panose="020B0503020204020204" charset="-122"/>
                <a:ea typeface="微软雅黑" panose="020B050302020402020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bg1"/>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1"/>
                </a:solidFill>
                <a:latin typeface="微软雅黑" panose="020B0503020204020204" charset="-122"/>
                <a:ea typeface="微软雅黑" panose="020B0503020204020204" charset="-122"/>
              </a:defRPr>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atin typeface="微软雅黑" panose="020B0503020204020204" charset="-122"/>
                <a:ea typeface="微软雅黑" panose="020B050302020402020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charset="-122"/>
                <a:ea typeface="微软雅黑" panose="020B0503020204020204" charset="-122"/>
              </a:defRPr>
            </a:lvl1p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audio" Target="../media/audio1.wav"/><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sndAc>
          <p:stSnd>
            <p:snd r:embed="rId13" name="click.wav"/>
          </p:stSnd>
        </p:sndAc>
      </p:transition>
    </mc:Choice>
    <mc:Fallback>
      <p:transition>
        <p:fade/>
        <p:sndAc>
          <p:stSnd>
            <p:snd r:embed="rId13" name="click.wav"/>
          </p:stSnd>
        </p:sndAc>
      </p:transition>
    </mc:Fallback>
  </mc:AlternateContent>
  <p:hf hdr="0" ftr="0" dt="0"/>
  <p:txStyles>
    <p:titleStyle>
      <a:lvl1pPr algn="l" defTabSz="914400" rtl="0" eaLnBrk="1" latinLnBrk="0" hangingPunct="1">
        <a:lnSpc>
          <a:spcPct val="90000"/>
        </a:lnSpc>
        <a:spcBef>
          <a:spcPct val="0"/>
        </a:spcBef>
        <a:buNone/>
        <a:defRPr sz="4400" kern="1200">
          <a:solidFill>
            <a:srgbClr val="C00000"/>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7.pn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7.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80" y="1651635"/>
            <a:ext cx="12201525" cy="2679700"/>
          </a:xfrm>
          <a:prstGeom prst="rect">
            <a:avLst/>
          </a:prstGeom>
          <a:solidFill>
            <a:schemeClr val="lt1">
              <a:alpha val="52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ctrTitle"/>
          </p:nvPr>
        </p:nvSpPr>
        <p:spPr>
          <a:xfrm>
            <a:off x="1524000" y="1086803"/>
            <a:ext cx="9144000" cy="2387600"/>
          </a:xfrm>
        </p:spPr>
        <p:txBody>
          <a:bodyPr/>
          <a:p>
            <a:r>
              <a:rPr lang="en-US" altLang="zh-CN" sz="8000">
                <a:solidFill>
                  <a:schemeClr val="tx1">
                    <a:lumMod val="85000"/>
                    <a:lumOff val="15000"/>
                  </a:schemeClr>
                </a:solidFill>
                <a:sym typeface="+mn-ea"/>
              </a:rPr>
              <a:t>Linux</a:t>
            </a:r>
            <a:r>
              <a:rPr lang="zh-CN" altLang="zh-CN" sz="8000">
                <a:solidFill>
                  <a:schemeClr val="tx1">
                    <a:lumMod val="85000"/>
                    <a:lumOff val="15000"/>
                  </a:schemeClr>
                </a:solidFill>
                <a:sym typeface="+mn-ea"/>
              </a:rPr>
              <a:t>常用命令</a:t>
            </a:r>
            <a:endParaRPr lang="zh-CN" altLang="zh-CN" sz="8000">
              <a:solidFill>
                <a:schemeClr val="tx1">
                  <a:lumMod val="85000"/>
                  <a:lumOff val="15000"/>
                </a:schemeClr>
              </a:solidFill>
              <a:sym typeface="+mn-ea"/>
            </a:endParaRPr>
          </a:p>
        </p:txBody>
      </p:sp>
      <p:sp>
        <p:nvSpPr>
          <p:cNvPr id="3" name="副标题 2"/>
          <p:cNvSpPr>
            <a:spLocks noGrp="1"/>
          </p:cNvSpPr>
          <p:nvPr>
            <p:ph type="subTitle" idx="1"/>
          </p:nvPr>
        </p:nvSpPr>
        <p:spPr>
          <a:xfrm>
            <a:off x="1524000" y="3723958"/>
            <a:ext cx="9144000" cy="1655762"/>
          </a:xfrm>
        </p:spPr>
        <p:txBody>
          <a:bodyPr/>
          <a:p>
            <a:r>
              <a:rPr lang="zh-CN" altLang="zh-CN">
                <a:solidFill>
                  <a:schemeClr val="tx1">
                    <a:lumMod val="85000"/>
                    <a:lumOff val="15000"/>
                  </a:schemeClr>
                </a:solidFill>
              </a:rPr>
              <a:t>广州兄弟连 王波</a:t>
            </a:r>
            <a:endParaRPr lang="zh-CN" altLang="zh-CN">
              <a:solidFill>
                <a:schemeClr val="tx1">
                  <a:lumMod val="85000"/>
                  <a:lumOff val="15000"/>
                </a:schemeClr>
              </a:solidFill>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transition>
    <p:fad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1.2 Shell</a:t>
            </a:r>
            <a:r>
              <a:rPr lang="zh-CN" altLang="en-US">
                <a:sym typeface="+mn-ea"/>
              </a:rPr>
              <a:t>基础语法</a:t>
            </a:r>
            <a:r>
              <a:rPr lang="en-US" altLang="zh-CN">
                <a:sym typeface="+mn-ea"/>
              </a:rPr>
              <a:t>5</a:t>
            </a:r>
            <a:endParaRPr lang="en-US" altLang="zh-CN">
              <a:sym typeface="+mn-ea"/>
            </a:endParaRPr>
          </a:p>
        </p:txBody>
      </p:sp>
      <p:sp>
        <p:nvSpPr>
          <p:cNvPr id="3" name="内容占位符 2"/>
          <p:cNvSpPr>
            <a:spLocks noGrp="1"/>
          </p:cNvSpPr>
          <p:nvPr>
            <p:ph idx="1"/>
          </p:nvPr>
        </p:nvSpPr>
        <p:spPr/>
        <p:txBody>
          <a:bodyPr/>
          <a:p>
            <a:pPr marL="0" indent="0">
              <a:buNone/>
            </a:pPr>
            <a:r>
              <a:rPr lang="zh-CN" altLang="en-US"/>
              <a:t>管道符：</a:t>
            </a:r>
            <a:r>
              <a:rPr lang="en-US" altLang="zh-CN">
                <a:solidFill>
                  <a:srgbClr val="C00000"/>
                </a:solidFill>
              </a:rPr>
              <a:t>|</a:t>
            </a:r>
            <a:endParaRPr lang="en-US" altLang="zh-CN">
              <a:solidFill>
                <a:srgbClr val="C00000"/>
              </a:solidFill>
            </a:endParaRPr>
          </a:p>
          <a:p>
            <a:pPr marL="0" indent="0">
              <a:buNone/>
            </a:pPr>
            <a:r>
              <a:rPr lang="zh-CN" altLang="en-US"/>
              <a:t>管道可以把很多命令连接起来，可以把第</a:t>
            </a:r>
            <a:r>
              <a:rPr lang="en-US" altLang="zh-CN"/>
              <a:t>1</a:t>
            </a:r>
            <a:r>
              <a:rPr lang="zh-CN" altLang="en-US"/>
              <a:t>个命令的输出当做第</a:t>
            </a:r>
            <a:r>
              <a:rPr lang="en-US" altLang="zh-CN"/>
              <a:t>2</a:t>
            </a:r>
            <a:r>
              <a:rPr lang="zh-CN" altLang="en-US"/>
              <a:t>个命令的输入，第</a:t>
            </a:r>
            <a:r>
              <a:rPr lang="en-US" altLang="zh-CN"/>
              <a:t>2</a:t>
            </a:r>
            <a:r>
              <a:rPr lang="zh-CN" altLang="en-US"/>
              <a:t>个命令的输出当做第</a:t>
            </a:r>
            <a:r>
              <a:rPr lang="en-US" altLang="zh-CN"/>
              <a:t>3</a:t>
            </a:r>
            <a:r>
              <a:rPr lang="zh-CN" altLang="en-US"/>
              <a:t>个命令的输入，依次类推。</a:t>
            </a:r>
            <a:endParaRPr lang="zh-CN" altLang="en-US"/>
          </a:p>
          <a:p>
            <a:pPr marL="0" indent="0">
              <a:buNone/>
            </a:pPr>
            <a:endParaRPr lang="zh-CN" altLang="en-US"/>
          </a:p>
          <a:p>
            <a:pPr marL="0" indent="0">
              <a:buNone/>
            </a:pPr>
            <a:r>
              <a:rPr lang="zh-CN" altLang="en-US"/>
              <a:t>例如：</a:t>
            </a:r>
            <a:endParaRPr lang="zh-CN" altLang="en-US"/>
          </a:p>
          <a:p>
            <a:pPr marL="0" indent="0">
              <a:buNone/>
            </a:pPr>
            <a:r>
              <a:rPr lang="en-US" altLang="zh-CN"/>
              <a:t>ls -al /etc/* | more</a:t>
            </a:r>
            <a:endParaRPr lang="en-US" altLang="zh-CN"/>
          </a:p>
          <a:p>
            <a:pPr marL="0" indent="0">
              <a:buNone/>
            </a:pPr>
            <a:r>
              <a:rPr lang="en-US" altLang="zh-CN"/>
              <a:t>ps -ef|grep httpd|wc -l</a:t>
            </a:r>
            <a:endParaRPr lang="en-US" altLang="zh-CN"/>
          </a:p>
        </p:txBody>
      </p:sp>
      <p:sp>
        <p:nvSpPr>
          <p:cNvPr id="4" name="灯片编号占位符 3"/>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1.2 Shell</a:t>
            </a:r>
            <a:r>
              <a:rPr lang="zh-CN" altLang="en-US">
                <a:sym typeface="+mn-ea"/>
              </a:rPr>
              <a:t>基础语法</a:t>
            </a:r>
            <a:r>
              <a:rPr lang="en-US" altLang="zh-CN">
                <a:sym typeface="+mn-ea"/>
              </a:rPr>
              <a:t>6</a:t>
            </a:r>
            <a:endParaRPr lang="en-US" altLang="zh-CN">
              <a:sym typeface="+mn-ea"/>
            </a:endParaRPr>
          </a:p>
        </p:txBody>
      </p:sp>
      <p:sp>
        <p:nvSpPr>
          <p:cNvPr id="3" name="内容占位符 2"/>
          <p:cNvSpPr>
            <a:spLocks noGrp="1"/>
          </p:cNvSpPr>
          <p:nvPr>
            <p:ph idx="1"/>
          </p:nvPr>
        </p:nvSpPr>
        <p:spPr>
          <a:xfrm>
            <a:off x="838200" y="1825625"/>
            <a:ext cx="10515600" cy="1725295"/>
          </a:xfrm>
        </p:spPr>
        <p:txBody>
          <a:bodyPr/>
          <a:p>
            <a:pPr marL="0" indent="0">
              <a:buNone/>
            </a:pPr>
            <a:r>
              <a:rPr lang="zh-CN" altLang="en-US"/>
              <a:t>自动补全命令行：</a:t>
            </a:r>
            <a:r>
              <a:rPr lang="en-US" altLang="zh-CN">
                <a:solidFill>
                  <a:srgbClr val="C00000"/>
                </a:solidFill>
              </a:rPr>
              <a:t>TAB</a:t>
            </a:r>
            <a:r>
              <a:rPr lang="zh-CN" altLang="en-US">
                <a:solidFill>
                  <a:srgbClr val="C00000"/>
                </a:solidFill>
              </a:rPr>
              <a:t>键</a:t>
            </a:r>
            <a:endParaRPr lang="zh-CN" altLang="en-US">
              <a:solidFill>
                <a:srgbClr val="C00000"/>
              </a:solidFill>
            </a:endParaRPr>
          </a:p>
          <a:p>
            <a:pPr marL="0" indent="0">
              <a:buNone/>
            </a:pPr>
            <a:r>
              <a:rPr lang="zh-CN" altLang="en-US">
                <a:solidFill>
                  <a:schemeClr val="tx1">
                    <a:lumMod val="85000"/>
                    <a:lumOff val="15000"/>
                  </a:schemeClr>
                </a:solidFill>
              </a:rPr>
              <a:t>当用户输入某一个命令的一部分，按</a:t>
            </a:r>
            <a:r>
              <a:rPr lang="en-US" altLang="zh-CN">
                <a:solidFill>
                  <a:schemeClr val="tx1">
                    <a:lumMod val="85000"/>
                    <a:lumOff val="15000"/>
                  </a:schemeClr>
                </a:solidFill>
              </a:rPr>
              <a:t>Tab</a:t>
            </a:r>
            <a:r>
              <a:rPr lang="zh-CN" altLang="en-US">
                <a:solidFill>
                  <a:schemeClr val="tx1">
                    <a:lumMod val="85000"/>
                    <a:lumOff val="15000"/>
                  </a:schemeClr>
                </a:solidFill>
              </a:rPr>
              <a:t>键，</a:t>
            </a:r>
            <a:r>
              <a:rPr lang="en-US" altLang="zh-CN">
                <a:solidFill>
                  <a:schemeClr val="tx1">
                    <a:lumMod val="85000"/>
                    <a:lumOff val="15000"/>
                  </a:schemeClr>
                </a:solidFill>
              </a:rPr>
              <a:t>Shell</a:t>
            </a:r>
            <a:r>
              <a:rPr lang="zh-CN" altLang="en-US">
                <a:solidFill>
                  <a:schemeClr val="tx1">
                    <a:lumMod val="85000"/>
                    <a:lumOff val="15000"/>
                  </a:schemeClr>
                </a:solidFill>
              </a:rPr>
              <a:t>就会根据系统环境变量信息提示出与用户输入命令相似的所有命令和文件。</a:t>
            </a:r>
            <a:endParaRPr lang="zh-CN" altLang="en-US">
              <a:solidFill>
                <a:schemeClr val="tx1">
                  <a:lumMod val="85000"/>
                  <a:lumOff val="15000"/>
                </a:schemeClr>
              </a:solidFill>
            </a:endParaRPr>
          </a:p>
        </p:txBody>
      </p:sp>
      <p:sp>
        <p:nvSpPr>
          <p:cNvPr id="4" name="灯片编号占位符 3"/>
          <p:cNvSpPr>
            <a:spLocks noGrp="1"/>
          </p:cNvSpPr>
          <p:nvPr>
            <p:ph type="sldNum" sz="quarter" idx="12"/>
          </p:nvPr>
        </p:nvSpPr>
        <p:spPr/>
        <p:txBody>
          <a:bodyPr/>
          <a:p>
            <a:endParaRPr lang="zh-CN" altLang="en-US"/>
          </a:p>
        </p:txBody>
      </p:sp>
      <p:pic>
        <p:nvPicPr>
          <p:cNvPr id="5" name="图片 4" descr="003"/>
          <p:cNvPicPr>
            <a:picLocks noChangeAspect="1"/>
          </p:cNvPicPr>
          <p:nvPr/>
        </p:nvPicPr>
        <p:blipFill>
          <a:blip r:embed="rId2"/>
          <a:stretch>
            <a:fillRect/>
          </a:stretch>
        </p:blipFill>
        <p:spPr>
          <a:xfrm>
            <a:off x="838200" y="3550920"/>
            <a:ext cx="10515600" cy="1676400"/>
          </a:xfrm>
          <a:prstGeom prst="rect">
            <a:avLst/>
          </a:prstGeom>
        </p:spPr>
      </p:pic>
      <p:sp>
        <p:nvSpPr>
          <p:cNvPr id="7" name="内容占位符 2"/>
          <p:cNvSpPr>
            <a:spLocks noGrp="1"/>
          </p:cNvSpPr>
          <p:nvPr/>
        </p:nvSpPr>
        <p:spPr>
          <a:xfrm>
            <a:off x="1026160" y="55492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solidFill>
                <a:schemeClr val="tx1">
                  <a:lumMod val="85000"/>
                  <a:lumOff val="15000"/>
                </a:schemeClr>
              </a:solidFill>
            </a:endParaRPr>
          </a:p>
        </p:txBody>
      </p:sp>
      <p:sp>
        <p:nvSpPr>
          <p:cNvPr id="8" name="内容占位符 2"/>
          <p:cNvSpPr>
            <a:spLocks noGrp="1"/>
          </p:cNvSpPr>
          <p:nvPr/>
        </p:nvSpPr>
        <p:spPr>
          <a:xfrm>
            <a:off x="838200" y="5425440"/>
            <a:ext cx="10515600" cy="11918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tx1">
                    <a:lumMod val="85000"/>
                    <a:lumOff val="15000"/>
                  </a:schemeClr>
                </a:solidFill>
              </a:rPr>
              <a:t>如果要进入很深的目录中，并且目录的名字又很长，此时利用</a:t>
            </a:r>
            <a:r>
              <a:rPr lang="en-US" altLang="zh-CN">
                <a:solidFill>
                  <a:schemeClr val="tx1">
                    <a:lumMod val="85000"/>
                    <a:lumOff val="15000"/>
                  </a:schemeClr>
                </a:solidFill>
              </a:rPr>
              <a:t>Shell Bash</a:t>
            </a:r>
            <a:r>
              <a:rPr lang="zh-CN" altLang="en-US">
                <a:solidFill>
                  <a:schemeClr val="tx1">
                    <a:lumMod val="85000"/>
                    <a:lumOff val="15000"/>
                  </a:schemeClr>
                </a:solidFill>
              </a:rPr>
              <a:t>的自动补全功能，会大大的提高效率。</a:t>
            </a:r>
            <a:endParaRPr lang="zh-CN" altLang="en-US">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3" name="click.wav"/>
          </p:stSnd>
        </p:sndAc>
      </p:transition>
    </mc:Choice>
    <mc:Fallback>
      <p:transition>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二、</a:t>
            </a:r>
            <a:r>
              <a:rPr lang="zh-CN" altLang="en-US">
                <a:sym typeface="+mn-ea"/>
              </a:rPr>
              <a:t>文件操作命令</a:t>
            </a:r>
            <a:endParaRPr lang="zh-CN" altLang="en-US"/>
          </a:p>
        </p:txBody>
      </p:sp>
      <p:sp>
        <p:nvSpPr>
          <p:cNvPr id="3" name="内容占位符 2"/>
          <p:cNvSpPr>
            <a:spLocks noGrp="1"/>
          </p:cNvSpPr>
          <p:nvPr>
            <p:ph idx="1"/>
          </p:nvPr>
        </p:nvSpPr>
        <p:spPr/>
        <p:txBody>
          <a:bodyPr/>
          <a:p>
            <a:r>
              <a:rPr lang="en-US" altLang="zh-CN"/>
              <a:t>touch</a:t>
            </a:r>
            <a:endParaRPr lang="en-US" altLang="zh-CN"/>
          </a:p>
          <a:p>
            <a:r>
              <a:rPr lang="en-US" altLang="zh-CN"/>
              <a:t>rm</a:t>
            </a:r>
            <a:endParaRPr lang="en-US" altLang="zh-CN"/>
          </a:p>
          <a:p>
            <a:r>
              <a:rPr lang="en-US" altLang="zh-CN"/>
              <a:t>cat</a:t>
            </a:r>
            <a:endParaRPr lang="en-US" altLang="zh-CN"/>
          </a:p>
          <a:p>
            <a:r>
              <a:rPr lang="en-US" altLang="zh-CN"/>
              <a:t>more</a:t>
            </a:r>
            <a:endParaRPr lang="en-US" altLang="zh-CN"/>
          </a:p>
          <a:p>
            <a:r>
              <a:rPr lang="en-US" altLang="zh-CN"/>
              <a:t>head</a:t>
            </a:r>
            <a:endParaRPr lang="en-US" altLang="zh-CN"/>
          </a:p>
          <a:p>
            <a:r>
              <a:rPr lang="zh-CN" altLang="en-US"/>
              <a:t>快捷键</a:t>
            </a:r>
            <a:endParaRPr lang="zh-CN" altLang="en-US"/>
          </a:p>
          <a:p>
            <a:r>
              <a:rPr lang="en-US" altLang="zh-CN"/>
              <a:t>ln</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三、文件和目录都能操作的命令</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6" name="内容占位符 5"/>
          <p:cNvSpPr/>
          <p:nvPr>
            <p:ph idx="1"/>
          </p:nvPr>
        </p:nvSpPr>
        <p:spPr/>
        <p:txBody>
          <a:bodyPr/>
          <a:p>
            <a:r>
              <a:rPr lang="en-US" altLang="zh-CN"/>
              <a:t>ls</a:t>
            </a:r>
            <a:endParaRPr lang="en-US" altLang="zh-CN"/>
          </a:p>
          <a:p>
            <a:r>
              <a:rPr lang="en-US" altLang="zh-CN"/>
              <a:t>mkdir</a:t>
            </a:r>
            <a:endParaRPr lang="en-US" altLang="zh-CN"/>
          </a:p>
          <a:p>
            <a:r>
              <a:rPr lang="en-US" altLang="zh-CN"/>
              <a:t>mv</a:t>
            </a:r>
            <a:endParaRPr lang="en-US" altLang="zh-CN"/>
          </a:p>
          <a:p>
            <a:r>
              <a:rPr lang="en-US" altLang="zh-CN"/>
              <a:t>rm</a:t>
            </a:r>
            <a:endParaRPr lang="en-US" altLang="zh-CN"/>
          </a:p>
          <a:p>
            <a:r>
              <a:rPr lang="en-US" altLang="zh-CN"/>
              <a:t>cp</a:t>
            </a:r>
            <a:endParaRPr lang="en-US" altLang="zh-CN"/>
          </a:p>
          <a:p>
            <a:r>
              <a:rPr lang="en-US" altLang="zh-CN"/>
              <a:t>pwd</a:t>
            </a:r>
            <a:endParaRPr lang="en-US" altLang="zh-CN"/>
          </a:p>
          <a:p>
            <a:r>
              <a:rPr lang="en-US" altLang="zh-CN"/>
              <a:t>cd</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四、权限管理</a:t>
            </a:r>
            <a:endParaRPr lang="zh-CN" altLang="en-US"/>
          </a:p>
        </p:txBody>
      </p:sp>
      <p:sp>
        <p:nvSpPr>
          <p:cNvPr id="3" name="内容占位符 2"/>
          <p:cNvSpPr>
            <a:spLocks noGrp="1"/>
          </p:cNvSpPr>
          <p:nvPr>
            <p:ph idx="1"/>
          </p:nvPr>
        </p:nvSpPr>
        <p:spPr/>
        <p:txBody>
          <a:bodyPr/>
          <a:p>
            <a:r>
              <a:rPr lang="en-US" altLang="zh-CN"/>
              <a:t>chmod</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五、帮助命令</a:t>
            </a:r>
            <a:endParaRPr lang="zh-CN" altLang="en-US"/>
          </a:p>
        </p:txBody>
      </p:sp>
      <p:sp>
        <p:nvSpPr>
          <p:cNvPr id="3" name="内容占位符 2"/>
          <p:cNvSpPr>
            <a:spLocks noGrp="1"/>
          </p:cNvSpPr>
          <p:nvPr>
            <p:ph idx="1"/>
          </p:nvPr>
        </p:nvSpPr>
        <p:spPr/>
        <p:txBody>
          <a:bodyPr/>
          <a:p>
            <a:r>
              <a:rPr lang="en-US" altLang="zh-CN"/>
              <a:t>man</a:t>
            </a:r>
            <a:endParaRPr lang="en-US" altLang="zh-CN"/>
          </a:p>
          <a:p>
            <a:r>
              <a:rPr lang="en-US" altLang="zh-CN"/>
              <a:t>help</a:t>
            </a:r>
            <a:endParaRPr lang="en-US" altLang="zh-CN"/>
          </a:p>
          <a:p>
            <a:r>
              <a:rPr lang="en-US" altLang="zh-CN"/>
              <a:t>info</a:t>
            </a:r>
            <a:endParaRPr lang="en-US" altLang="zh-CN"/>
          </a:p>
          <a:p>
            <a:r>
              <a:rPr lang="en-US" altLang="zh-CN"/>
              <a:t>whatis</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六、查找命令</a:t>
            </a:r>
            <a:endParaRPr lang="zh-CN" altLang="en-US"/>
          </a:p>
        </p:txBody>
      </p:sp>
      <p:sp>
        <p:nvSpPr>
          <p:cNvPr id="3" name="内容占位符 2"/>
          <p:cNvSpPr>
            <a:spLocks noGrp="1"/>
          </p:cNvSpPr>
          <p:nvPr>
            <p:ph idx="1"/>
          </p:nvPr>
        </p:nvSpPr>
        <p:spPr/>
        <p:txBody>
          <a:bodyPr/>
          <a:p>
            <a:r>
              <a:rPr lang="en-US" altLang="zh-CN"/>
              <a:t>locate</a:t>
            </a:r>
            <a:endParaRPr lang="en-US" altLang="zh-CN"/>
          </a:p>
          <a:p>
            <a:r>
              <a:rPr lang="en-US" altLang="zh-CN"/>
              <a:t>whereis</a:t>
            </a:r>
            <a:endParaRPr lang="en-US" altLang="zh-CN"/>
          </a:p>
          <a:p>
            <a:r>
              <a:rPr lang="en-US" altLang="zh-CN"/>
              <a:t>find</a:t>
            </a:r>
            <a:endParaRPr lang="en-US" altLang="zh-CN"/>
          </a:p>
          <a:p>
            <a:r>
              <a:rPr lang="en-US" altLang="zh-CN"/>
              <a:t>grep</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七、压缩和解压缩</a:t>
            </a:r>
            <a:endParaRPr lang="zh-CN" altLang="en-US"/>
          </a:p>
        </p:txBody>
      </p:sp>
      <p:sp>
        <p:nvSpPr>
          <p:cNvPr id="3" name="内容占位符 2"/>
          <p:cNvSpPr>
            <a:spLocks noGrp="1"/>
          </p:cNvSpPr>
          <p:nvPr>
            <p:ph idx="1"/>
          </p:nvPr>
        </p:nvSpPr>
        <p:spPr/>
        <p:txBody>
          <a:bodyPr/>
          <a:p>
            <a:r>
              <a:rPr lang="en-US" altLang="zh-CN"/>
              <a:t>tar -zxvf</a:t>
            </a:r>
            <a:endParaRPr lang="en-US" altLang="zh-CN"/>
          </a:p>
          <a:p>
            <a:r>
              <a:rPr lang="en-US" altLang="zh-CN"/>
              <a:t>tar -jxvf</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八、关闭和重启命令</a:t>
            </a:r>
            <a:endParaRPr lang="zh-CN" altLang="en-US"/>
          </a:p>
        </p:txBody>
      </p:sp>
      <p:sp>
        <p:nvSpPr>
          <p:cNvPr id="3" name="内容占位符 2"/>
          <p:cNvSpPr>
            <a:spLocks noGrp="1"/>
          </p:cNvSpPr>
          <p:nvPr>
            <p:ph idx="1"/>
          </p:nvPr>
        </p:nvSpPr>
        <p:spPr/>
        <p:txBody>
          <a:bodyPr/>
          <a:p>
            <a:r>
              <a:rPr lang="en-US" altLang="zh-CN"/>
              <a:t>reboot</a:t>
            </a:r>
            <a:endParaRPr lang="en-US" altLang="zh-CN"/>
          </a:p>
          <a:p>
            <a:r>
              <a:rPr lang="en-US" altLang="zh-CN"/>
              <a:t>shutdown</a:t>
            </a:r>
            <a:endParaRPr lang="en-US" altLang="zh-CN"/>
          </a:p>
          <a:p>
            <a:r>
              <a:rPr lang="en-US" altLang="zh-CN"/>
              <a:t>logout</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九、挂载命令</a:t>
            </a:r>
            <a:endParaRPr lang="zh-CN" altLang="en-US"/>
          </a:p>
        </p:txBody>
      </p:sp>
      <p:sp>
        <p:nvSpPr>
          <p:cNvPr id="3" name="内容占位符 2"/>
          <p:cNvSpPr>
            <a:spLocks noGrp="1"/>
          </p:cNvSpPr>
          <p:nvPr>
            <p:ph idx="1"/>
          </p:nvPr>
        </p:nvSpPr>
        <p:spPr/>
        <p:txBody>
          <a:bodyPr/>
          <a:p>
            <a:r>
              <a:rPr lang="en-US" altLang="zh-CN"/>
              <a:t>mount</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内容大纲</a:t>
            </a:r>
            <a:endParaRPr lang="zh-CN" altLang="en-US"/>
          </a:p>
        </p:txBody>
      </p:sp>
      <p:sp>
        <p:nvSpPr>
          <p:cNvPr id="3" name="内容占位符 2"/>
          <p:cNvSpPr>
            <a:spLocks noGrp="1"/>
          </p:cNvSpPr>
          <p:nvPr>
            <p:ph idx="1"/>
          </p:nvPr>
        </p:nvSpPr>
        <p:spPr/>
        <p:txBody>
          <a:bodyPr>
            <a:normAutofit fontScale="70000"/>
          </a:bodyPr>
          <a:p>
            <a:pPr marL="571500" indent="-571500">
              <a:buFont typeface="+mj-ea"/>
              <a:buAutoNum type="ea1JpnChsDbPeriod"/>
            </a:pPr>
            <a:r>
              <a:rPr lang="en-US" altLang="zh-CN"/>
              <a:t>Shell</a:t>
            </a:r>
            <a:r>
              <a:rPr lang="zh-CN" altLang="en-US"/>
              <a:t>基础</a:t>
            </a:r>
            <a:endParaRPr lang="zh-CN" altLang="en-US"/>
          </a:p>
          <a:p>
            <a:pPr marL="571500" indent="-571500">
              <a:buFont typeface="+mj-ea"/>
              <a:buAutoNum type="ea1JpnChsDbPeriod"/>
            </a:pPr>
            <a:r>
              <a:rPr lang="zh-CN" altLang="en-US"/>
              <a:t>文件操作命令</a:t>
            </a:r>
            <a:endParaRPr lang="zh-CN" altLang="en-US"/>
          </a:p>
          <a:p>
            <a:pPr marL="571500" indent="-571500">
              <a:buFont typeface="+mj-ea"/>
              <a:buAutoNum type="ea1JpnChsDbPeriod"/>
            </a:pPr>
            <a:r>
              <a:rPr lang="zh-CN" altLang="en-US"/>
              <a:t>文件和目录都能操作的命令</a:t>
            </a:r>
            <a:endParaRPr lang="zh-CN" altLang="en-US"/>
          </a:p>
          <a:p>
            <a:pPr marL="571500" indent="-571500">
              <a:buFont typeface="+mj-ea"/>
              <a:buAutoNum type="ea1JpnChsDbPeriod"/>
            </a:pPr>
            <a:r>
              <a:rPr lang="zh-CN" altLang="en-US"/>
              <a:t>权限管理</a:t>
            </a:r>
            <a:endParaRPr lang="zh-CN" altLang="en-US"/>
          </a:p>
          <a:p>
            <a:pPr marL="571500" indent="-571500">
              <a:buFont typeface="+mj-ea"/>
              <a:buAutoNum type="ea1JpnChsDbPeriod"/>
            </a:pPr>
            <a:r>
              <a:rPr lang="zh-CN" altLang="en-US"/>
              <a:t>帮助命令</a:t>
            </a:r>
            <a:endParaRPr lang="zh-CN" altLang="en-US"/>
          </a:p>
          <a:p>
            <a:pPr marL="571500" indent="-571500">
              <a:buFont typeface="+mj-ea"/>
              <a:buAutoNum type="ea1JpnChsDbPeriod"/>
            </a:pPr>
            <a:r>
              <a:rPr lang="zh-CN" altLang="en-US"/>
              <a:t>查找命令</a:t>
            </a:r>
            <a:endParaRPr lang="zh-CN" altLang="en-US"/>
          </a:p>
          <a:p>
            <a:pPr marL="571500" indent="-571500">
              <a:buFont typeface="+mj-ea"/>
              <a:buAutoNum type="ea1JpnChsDbPeriod"/>
            </a:pPr>
            <a:r>
              <a:rPr lang="zh-CN" altLang="en-US"/>
              <a:t>压缩和解压缩</a:t>
            </a:r>
            <a:endParaRPr lang="zh-CN" altLang="en-US"/>
          </a:p>
          <a:p>
            <a:pPr marL="571500" indent="-571500">
              <a:buFont typeface="+mj-ea"/>
              <a:buAutoNum type="ea1JpnChsDbPeriod"/>
            </a:pPr>
            <a:r>
              <a:rPr lang="zh-CN" altLang="en-US"/>
              <a:t>关闭和重启命令</a:t>
            </a:r>
            <a:endParaRPr lang="zh-CN" altLang="en-US"/>
          </a:p>
          <a:p>
            <a:pPr marL="571500" indent="-571500">
              <a:buFont typeface="+mj-ea"/>
              <a:buAutoNum type="ea1JpnChsDbPeriod"/>
            </a:pPr>
            <a:r>
              <a:rPr lang="zh-CN" altLang="en-US"/>
              <a:t>挂载命令</a:t>
            </a:r>
            <a:endParaRPr lang="zh-CN" altLang="en-US"/>
          </a:p>
          <a:p>
            <a:pPr marL="571500" indent="-571500">
              <a:buFont typeface="+mj-ea"/>
              <a:buAutoNum type="ea1JpnChsDbPeriod"/>
            </a:pPr>
            <a:r>
              <a:rPr lang="zh-CN" altLang="en-US"/>
              <a:t>网络命令</a:t>
            </a:r>
            <a:endParaRPr lang="zh-CN" altLang="en-US"/>
          </a:p>
        </p:txBody>
      </p:sp>
      <p:sp>
        <p:nvSpPr>
          <p:cNvPr id="6" name="灯片编号占位符 5"/>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十、网络命令</a:t>
            </a:r>
            <a:endParaRPr lang="zh-CN" altLang="en-US"/>
          </a:p>
        </p:txBody>
      </p:sp>
      <p:sp>
        <p:nvSpPr>
          <p:cNvPr id="3" name="内容占位符 2"/>
          <p:cNvSpPr>
            <a:spLocks noGrp="1"/>
          </p:cNvSpPr>
          <p:nvPr>
            <p:ph idx="1"/>
          </p:nvPr>
        </p:nvSpPr>
        <p:spPr/>
        <p:txBody>
          <a:bodyPr/>
          <a:p>
            <a:r>
              <a:rPr lang="en-US" altLang="zh-CN"/>
              <a:t>ping</a:t>
            </a:r>
            <a:endParaRPr lang="en-US" altLang="zh-CN"/>
          </a:p>
          <a:p>
            <a:r>
              <a:rPr lang="en-US" altLang="zh-CN"/>
              <a:t>ifconfig</a:t>
            </a:r>
            <a:endParaRPr lang="en-US" altLang="zh-CN"/>
          </a:p>
          <a:p>
            <a:r>
              <a:rPr lang="en-US" altLang="zh-CN"/>
              <a:t>netstat</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3017520" y="1644650"/>
            <a:ext cx="5958840" cy="945515"/>
          </a:xfrm>
        </p:spPr>
        <p:txBody>
          <a:bodyPr/>
          <a:p>
            <a:r>
              <a:rPr lang="zh-CN" altLang="en-US" b="0" i="1"/>
              <a:t>我为自己带盐</a:t>
            </a:r>
            <a:endParaRPr lang="zh-CN" altLang="en-US" b="0" i="1"/>
          </a:p>
        </p:txBody>
      </p:sp>
      <p:sp>
        <p:nvSpPr>
          <p:cNvPr id="3" name="内容占位符 2"/>
          <p:cNvSpPr>
            <a:spLocks noGrp="1"/>
          </p:cNvSpPr>
          <p:nvPr>
            <p:ph idx="1"/>
          </p:nvPr>
        </p:nvSpPr>
        <p:spPr>
          <a:xfrm>
            <a:off x="3017520" y="2453005"/>
            <a:ext cx="6156960" cy="694690"/>
          </a:xfrm>
        </p:spPr>
        <p:txBody>
          <a:bodyPr/>
          <a:p>
            <a:pPr marL="0" indent="0">
              <a:buNone/>
            </a:pPr>
            <a:r>
              <a:rPr lang="zh-CN" altLang="en-US" sz="2400">
                <a:solidFill>
                  <a:schemeClr val="bg1">
                    <a:lumMod val="95000"/>
                  </a:schemeClr>
                </a:solidFill>
                <a:latin typeface="创艺简细圆" charset="0"/>
                <a:ea typeface="创艺简细圆" charset="0"/>
              </a:rPr>
              <a:t>我是波哥，一枚安静的美男子。</a:t>
            </a:r>
            <a:endParaRPr lang="zh-CN" altLang="en-US" sz="2400">
              <a:solidFill>
                <a:schemeClr val="bg1">
                  <a:lumMod val="95000"/>
                </a:schemeClr>
              </a:solidFill>
              <a:latin typeface="创艺简细圆" charset="0"/>
              <a:ea typeface="创艺简细圆" charset="0"/>
            </a:endParaRPr>
          </a:p>
        </p:txBody>
      </p:sp>
      <p:sp>
        <p:nvSpPr>
          <p:cNvPr id="4" name="文本框 3"/>
          <p:cNvSpPr txBox="1"/>
          <p:nvPr/>
        </p:nvSpPr>
        <p:spPr>
          <a:xfrm>
            <a:off x="3017520" y="2903220"/>
            <a:ext cx="7955280" cy="420370"/>
          </a:xfrm>
          <a:prstGeom prst="rect">
            <a:avLst/>
          </a:prstGeom>
          <a:noFill/>
        </p:spPr>
        <p:txBody>
          <a:bodyPr wrap="square" rtlCol="0">
            <a:spAutoFit/>
          </a:bodyPr>
          <a:p>
            <a:pPr>
              <a:lnSpc>
                <a:spcPct val="120000"/>
              </a:lnSpc>
            </a:pPr>
            <a:r>
              <a:rPr lang="zh-CN" altLang="en-US">
                <a:solidFill>
                  <a:schemeClr val="bg1">
                    <a:lumMod val="50000"/>
                  </a:schemeClr>
                </a:solidFill>
                <a:latin typeface="创艺简细圆" charset="0"/>
                <a:ea typeface="创艺简细圆" charset="0"/>
              </a:rPr>
              <a:t>博客：</a:t>
            </a:r>
            <a:r>
              <a:rPr lang="en-US" altLang="zh-CN">
                <a:solidFill>
                  <a:schemeClr val="bg1">
                    <a:lumMod val="50000"/>
                  </a:schemeClr>
                </a:solidFill>
                <a:latin typeface="创艺简细圆" charset="0"/>
                <a:ea typeface="创艺简细圆" charset="0"/>
              </a:rPr>
              <a:t>http://www.webjust.org     /    github</a:t>
            </a:r>
            <a:r>
              <a:rPr lang="zh-CN" altLang="en-US">
                <a:solidFill>
                  <a:schemeClr val="bg1">
                    <a:lumMod val="50000"/>
                  </a:schemeClr>
                </a:solidFill>
                <a:latin typeface="创艺简细圆" charset="0"/>
                <a:ea typeface="创艺简细圆" charset="0"/>
              </a:rPr>
              <a:t>：https://github.com/webjust</a:t>
            </a:r>
            <a:endParaRPr lang="zh-CN" altLang="en-US">
              <a:solidFill>
                <a:schemeClr val="bg1">
                  <a:lumMod val="50000"/>
                </a:schemeClr>
              </a:solidFill>
              <a:latin typeface="创艺简细圆" charset="0"/>
              <a:ea typeface="创艺简细圆"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一、</a:t>
            </a:r>
            <a:r>
              <a:rPr lang="en-US" altLang="zh-CN"/>
              <a:t>Shell</a:t>
            </a:r>
            <a:r>
              <a:rPr lang="zh-CN" altLang="zh-CN"/>
              <a:t>基础</a:t>
            </a:r>
            <a:endParaRPr lang="zh-CN" altLang="zh-CN"/>
          </a:p>
        </p:txBody>
      </p:sp>
      <p:sp>
        <p:nvSpPr>
          <p:cNvPr id="3" name="内容占位符 2"/>
          <p:cNvSpPr>
            <a:spLocks noGrp="1"/>
          </p:cNvSpPr>
          <p:nvPr>
            <p:ph idx="1"/>
          </p:nvPr>
        </p:nvSpPr>
        <p:spPr>
          <a:xfrm>
            <a:off x="838200" y="1691640"/>
            <a:ext cx="4922520" cy="4485640"/>
          </a:xfrm>
        </p:spPr>
        <p:txBody>
          <a:bodyPr>
            <a:noAutofit/>
          </a:bodyPr>
          <a:p>
            <a:pPr marL="0" indent="0">
              <a:lnSpc>
                <a:spcPct val="130000"/>
              </a:lnSpc>
              <a:buNone/>
            </a:pPr>
            <a:r>
              <a:rPr lang="zh-CN" altLang="en-US" sz="2400">
                <a:solidFill>
                  <a:schemeClr val="tx1">
                    <a:lumMod val="85000"/>
                    <a:lumOff val="15000"/>
                  </a:schemeClr>
                </a:solidFill>
              </a:rPr>
              <a:t>在</a:t>
            </a:r>
            <a:r>
              <a:rPr lang="en-US" altLang="zh-CN" sz="2400">
                <a:solidFill>
                  <a:schemeClr val="tx1">
                    <a:lumMod val="85000"/>
                    <a:lumOff val="15000"/>
                  </a:schemeClr>
                </a:solidFill>
              </a:rPr>
              <a:t>Linux</a:t>
            </a:r>
            <a:r>
              <a:rPr lang="zh-CN" altLang="en-US" sz="2400">
                <a:solidFill>
                  <a:schemeClr val="tx1">
                    <a:lumMod val="85000"/>
                    <a:lumOff val="15000"/>
                  </a:schemeClr>
                </a:solidFill>
              </a:rPr>
              <a:t>中，</a:t>
            </a:r>
            <a:r>
              <a:rPr lang="en-US" altLang="zh-CN" sz="2400">
                <a:solidFill>
                  <a:schemeClr val="tx1">
                    <a:lumMod val="85000"/>
                    <a:lumOff val="15000"/>
                  </a:schemeClr>
                </a:solidFill>
              </a:rPr>
              <a:t>Shell</a:t>
            </a:r>
            <a:r>
              <a:rPr lang="zh-CN" altLang="en-US" sz="2400">
                <a:solidFill>
                  <a:schemeClr val="tx1">
                    <a:lumMod val="85000"/>
                    <a:lumOff val="15000"/>
                  </a:schemeClr>
                </a:solidFill>
              </a:rPr>
              <a:t>是外壳的意思，是用户和系统交互的接口。如图所示，它提供用户与内核进行交互操作的一种接口，它接收用户输入的命令并将其送到内核去执行。</a:t>
            </a:r>
            <a:endParaRPr lang="zh-CN" altLang="en-US" sz="2400">
              <a:solidFill>
                <a:schemeClr val="tx1">
                  <a:lumMod val="85000"/>
                  <a:lumOff val="15000"/>
                </a:schemeClr>
              </a:solidFill>
            </a:endParaRPr>
          </a:p>
          <a:p>
            <a:pPr marL="0" indent="0">
              <a:lnSpc>
                <a:spcPct val="130000"/>
              </a:lnSpc>
              <a:buNone/>
            </a:pPr>
            <a:r>
              <a:rPr lang="zh-CN" altLang="en-US" sz="2400">
                <a:solidFill>
                  <a:schemeClr val="tx1">
                    <a:lumMod val="85000"/>
                    <a:lumOff val="15000"/>
                  </a:schemeClr>
                </a:solidFill>
              </a:rPr>
              <a:t>实际上</a:t>
            </a:r>
            <a:r>
              <a:rPr lang="en-US" altLang="zh-CN" sz="2400">
                <a:solidFill>
                  <a:schemeClr val="tx1">
                    <a:lumMod val="85000"/>
                    <a:lumOff val="15000"/>
                  </a:schemeClr>
                </a:solidFill>
              </a:rPr>
              <a:t>Shell</a:t>
            </a:r>
            <a:r>
              <a:rPr lang="zh-CN" altLang="en-US" sz="2400">
                <a:solidFill>
                  <a:schemeClr val="tx1">
                    <a:lumMod val="85000"/>
                    <a:lumOff val="15000"/>
                  </a:schemeClr>
                </a:solidFill>
              </a:rPr>
              <a:t>是一个</a:t>
            </a:r>
            <a:r>
              <a:rPr lang="zh-CN" altLang="en-US" sz="2400">
                <a:solidFill>
                  <a:srgbClr val="C00000"/>
                </a:solidFill>
              </a:rPr>
              <a:t>命令解释器</a:t>
            </a:r>
            <a:r>
              <a:rPr lang="zh-CN" altLang="en-US" sz="2400">
                <a:solidFill>
                  <a:schemeClr val="tx1">
                    <a:lumMod val="85000"/>
                    <a:lumOff val="15000"/>
                  </a:schemeClr>
                </a:solidFill>
              </a:rPr>
              <a:t>，拥有自己内建的</a:t>
            </a:r>
            <a:r>
              <a:rPr lang="en-US" altLang="zh-CN" sz="2400">
                <a:solidFill>
                  <a:schemeClr val="tx1">
                    <a:lumMod val="85000"/>
                    <a:lumOff val="15000"/>
                  </a:schemeClr>
                </a:solidFill>
              </a:rPr>
              <a:t>Shell</a:t>
            </a:r>
            <a:r>
              <a:rPr lang="zh-CN" altLang="en-US" sz="2400">
                <a:solidFill>
                  <a:schemeClr val="tx1">
                    <a:lumMod val="85000"/>
                    <a:lumOff val="15000"/>
                  </a:schemeClr>
                </a:solidFill>
              </a:rPr>
              <a:t>命令集。</a:t>
            </a:r>
            <a:endParaRPr lang="zh-CN" altLang="en-US" sz="2400">
              <a:solidFill>
                <a:schemeClr val="tx1">
                  <a:lumMod val="85000"/>
                  <a:lumOff val="15000"/>
                </a:schemeClr>
              </a:solidFill>
            </a:endParaRPr>
          </a:p>
        </p:txBody>
      </p:sp>
      <p:sp>
        <p:nvSpPr>
          <p:cNvPr id="4" name="灯片编号占位符 3"/>
          <p:cNvSpPr>
            <a:spLocks noGrp="1"/>
          </p:cNvSpPr>
          <p:nvPr>
            <p:ph type="sldNum" sz="quarter" idx="12"/>
          </p:nvPr>
        </p:nvSpPr>
        <p:spPr/>
        <p:txBody>
          <a:bodyPr/>
          <a:p>
            <a:endParaRPr lang="zh-CN" altLang="en-US"/>
          </a:p>
        </p:txBody>
      </p:sp>
      <p:pic>
        <p:nvPicPr>
          <p:cNvPr id="6" name="图片 5" descr="shell"/>
          <p:cNvPicPr>
            <a:picLocks noChangeAspect="1"/>
          </p:cNvPicPr>
          <p:nvPr/>
        </p:nvPicPr>
        <p:blipFill>
          <a:blip r:embed="rId2"/>
          <a:stretch>
            <a:fillRect/>
          </a:stretch>
        </p:blipFill>
        <p:spPr>
          <a:xfrm>
            <a:off x="6619875" y="836295"/>
            <a:ext cx="4733925" cy="4733925"/>
          </a:xfrm>
          <a:prstGeom prst="rect">
            <a:avLst/>
          </a:prstGeom>
        </p:spPr>
      </p:pic>
      <p:sp>
        <p:nvSpPr>
          <p:cNvPr id="7" name="文本框 6"/>
          <p:cNvSpPr txBox="1"/>
          <p:nvPr/>
        </p:nvSpPr>
        <p:spPr>
          <a:xfrm>
            <a:off x="7352030" y="5802630"/>
            <a:ext cx="3512185" cy="368300"/>
          </a:xfrm>
          <a:prstGeom prst="rect">
            <a:avLst/>
          </a:prstGeom>
          <a:noFill/>
        </p:spPr>
        <p:txBody>
          <a:bodyPr wrap="square" rtlCol="0">
            <a:spAutoFit/>
          </a:bodyPr>
          <a:p>
            <a:pPr algn="ctr"/>
            <a:r>
              <a:rPr lang="en-US" altLang="zh-CN">
                <a:solidFill>
                  <a:schemeClr val="tx1">
                    <a:lumMod val="65000"/>
                    <a:lumOff val="35000"/>
                  </a:schemeClr>
                </a:solidFill>
              </a:rPr>
              <a:t>Linux Shell</a:t>
            </a:r>
            <a:r>
              <a:rPr lang="zh-CN" altLang="en-US">
                <a:solidFill>
                  <a:schemeClr val="tx1">
                    <a:lumMod val="65000"/>
                    <a:lumOff val="35000"/>
                  </a:schemeClr>
                </a:solidFill>
              </a:rPr>
              <a:t>示意图</a:t>
            </a:r>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3" name="click.wav"/>
          </p:stSnd>
        </p:sndAc>
      </p:transition>
    </mc:Choice>
    <mc:Fallback>
      <p:transition>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t>1.1 Linux Shell</a:t>
            </a:r>
            <a:r>
              <a:rPr lang="zh-CN" altLang="en-US"/>
              <a:t>示意图</a:t>
            </a:r>
            <a:endParaRPr lang="zh-CN" altLang="en-US"/>
          </a:p>
        </p:txBody>
      </p:sp>
      <p:pic>
        <p:nvPicPr>
          <p:cNvPr id="5" name="内容占位符 4" descr="CentOS_Shell"/>
          <p:cNvPicPr>
            <a:picLocks noChangeAspect="1"/>
          </p:cNvPicPr>
          <p:nvPr>
            <p:ph idx="1"/>
          </p:nvPr>
        </p:nvPicPr>
        <p:blipFill>
          <a:blip r:embed="rId2"/>
          <a:stretch>
            <a:fillRect/>
          </a:stretch>
        </p:blipFill>
        <p:spPr>
          <a:xfrm>
            <a:off x="838200" y="1567180"/>
            <a:ext cx="10514965" cy="4913630"/>
          </a:xfrm>
          <a:prstGeom prst="rect">
            <a:avLst/>
          </a:prstGeom>
        </p:spPr>
      </p:pic>
      <p:sp>
        <p:nvSpPr>
          <p:cNvPr id="4" name="灯片编号占位符 3"/>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3" name="click.wav"/>
          </p:stSnd>
        </p:sndAc>
      </p:transition>
    </mc:Choice>
    <mc:Fallback>
      <p:transition>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t>1.2 Shell</a:t>
            </a:r>
            <a:r>
              <a:rPr lang="zh-CN" altLang="en-US"/>
              <a:t>基础语法</a:t>
            </a:r>
            <a:r>
              <a:rPr lang="en-US" altLang="zh-CN"/>
              <a:t>1</a:t>
            </a:r>
            <a:endParaRPr lang="en-US" altLang="zh-CN"/>
          </a:p>
        </p:txBody>
      </p:sp>
      <p:sp>
        <p:nvSpPr>
          <p:cNvPr id="3" name="内容占位符 2"/>
          <p:cNvSpPr>
            <a:spLocks noGrp="1"/>
          </p:cNvSpPr>
          <p:nvPr>
            <p:ph idx="1"/>
          </p:nvPr>
        </p:nvSpPr>
        <p:spPr/>
        <p:txBody>
          <a:bodyPr/>
          <a:p>
            <a:r>
              <a:rPr lang="zh-CN" altLang="en-US"/>
              <a:t>提示符：</a:t>
            </a:r>
            <a:endParaRPr lang="zh-CN" altLang="en-US"/>
          </a:p>
          <a:p>
            <a:pPr lvl="1"/>
            <a:r>
              <a:rPr lang="zh-CN" altLang="en-US" sz="2400"/>
              <a:t>当前用户名</a:t>
            </a:r>
            <a:r>
              <a:rPr lang="en-US" altLang="zh-CN" sz="2400"/>
              <a:t>@</a:t>
            </a:r>
            <a:r>
              <a:rPr lang="zh-CN" altLang="en-US" sz="2400"/>
              <a:t>主机名 当前目录 命令提示符</a:t>
            </a:r>
            <a:endParaRPr lang="zh-CN" altLang="en-US" sz="2400"/>
          </a:p>
          <a:p>
            <a:r>
              <a:rPr lang="en-US" altLang="zh-CN"/>
              <a:t>~</a:t>
            </a:r>
            <a:r>
              <a:rPr lang="zh-CN" altLang="en-US"/>
              <a:t>表示用户家目录</a:t>
            </a:r>
            <a:endParaRPr lang="zh-CN" altLang="en-US"/>
          </a:p>
          <a:p>
            <a:r>
              <a:rPr lang="zh-CN" altLang="en-US"/>
              <a:t>命令提示符</a:t>
            </a:r>
            <a:endParaRPr lang="zh-CN" altLang="en-US"/>
          </a:p>
          <a:p>
            <a:pPr lvl="1"/>
            <a:r>
              <a:rPr lang="en-US" altLang="zh-CN"/>
              <a:t>#</a:t>
            </a:r>
            <a:r>
              <a:rPr lang="zh-CN" altLang="en-US"/>
              <a:t>：表示超级管理员</a:t>
            </a:r>
            <a:r>
              <a:rPr lang="en-US" altLang="zh-CN"/>
              <a:t>root</a:t>
            </a:r>
            <a:r>
              <a:rPr lang="zh-CN" altLang="en-US"/>
              <a:t>用户</a:t>
            </a:r>
            <a:endParaRPr lang="zh-CN" altLang="en-US"/>
          </a:p>
          <a:p>
            <a:pPr lvl="1"/>
            <a:r>
              <a:rPr lang="en-US" altLang="zh-CN"/>
              <a:t>$</a:t>
            </a:r>
            <a:r>
              <a:rPr lang="zh-CN" altLang="en-US"/>
              <a:t>：表示普通用户</a:t>
            </a:r>
            <a:endParaRPr lang="zh-CN" altLang="en-US"/>
          </a:p>
        </p:txBody>
      </p:sp>
      <p:sp>
        <p:nvSpPr>
          <p:cNvPr id="4" name="灯片编号占位符 3"/>
          <p:cNvSpPr>
            <a:spLocks noGrp="1"/>
          </p:cNvSpPr>
          <p:nvPr>
            <p:ph type="sldNum" sz="quarter" idx="12"/>
          </p:nvPr>
        </p:nvSpPr>
        <p:spPr/>
        <p:txBody>
          <a:bodyPr/>
          <a:p>
            <a:endParaRPr lang="zh-CN" altLang="en-US"/>
          </a:p>
        </p:txBody>
      </p:sp>
      <p:pic>
        <p:nvPicPr>
          <p:cNvPr id="6" name="图片 5" descr="002"/>
          <p:cNvPicPr>
            <a:picLocks noChangeAspect="1"/>
          </p:cNvPicPr>
          <p:nvPr/>
        </p:nvPicPr>
        <p:blipFill>
          <a:blip r:embed="rId2"/>
          <a:stretch>
            <a:fillRect/>
          </a:stretch>
        </p:blipFill>
        <p:spPr>
          <a:xfrm>
            <a:off x="838200" y="5074285"/>
            <a:ext cx="10515600" cy="8286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sndAc>
          <p:stSnd>
            <p:snd r:embed="rId3" name="click.wav"/>
          </p:stSnd>
        </p:sndAc>
      </p:transition>
    </mc:Choice>
    <mc:Fallback>
      <p:transition>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演示</a:t>
            </a:r>
            <a:endParaRPr lang="zh-CN" altLang="en-US"/>
          </a:p>
        </p:txBody>
      </p:sp>
      <p:pic>
        <p:nvPicPr>
          <p:cNvPr id="5" name="内容占位符 4" descr="001"/>
          <p:cNvPicPr>
            <a:picLocks noChangeAspect="1"/>
          </p:cNvPicPr>
          <p:nvPr>
            <p:ph idx="1"/>
          </p:nvPr>
        </p:nvPicPr>
        <p:blipFill>
          <a:blip r:embed="rId2"/>
          <a:stretch>
            <a:fillRect/>
          </a:stretch>
        </p:blipFill>
        <p:spPr>
          <a:xfrm>
            <a:off x="838200" y="1691005"/>
            <a:ext cx="10470515" cy="4385310"/>
          </a:xfrm>
          <a:prstGeom prst="rect">
            <a:avLst/>
          </a:prstGeom>
        </p:spPr>
      </p:pic>
      <p:sp>
        <p:nvSpPr>
          <p:cNvPr id="4" name="灯片编号占位符 3"/>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3" name="click.wav"/>
          </p:stSnd>
        </p:sndAc>
      </p:transition>
    </mc:Choice>
    <mc:Fallback>
      <p:transition>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1.2 Shell</a:t>
            </a:r>
            <a:r>
              <a:rPr lang="zh-CN" altLang="en-US">
                <a:sym typeface="+mn-ea"/>
              </a:rPr>
              <a:t>基础语法</a:t>
            </a:r>
            <a:r>
              <a:rPr lang="en-US" altLang="zh-CN">
                <a:sym typeface="+mn-ea"/>
              </a:rPr>
              <a:t>2</a:t>
            </a:r>
            <a:endParaRPr lang="en-US" altLang="zh-CN">
              <a:sym typeface="+mn-ea"/>
            </a:endParaRPr>
          </a:p>
        </p:txBody>
      </p:sp>
      <p:sp>
        <p:nvSpPr>
          <p:cNvPr id="3" name="内容占位符 2"/>
          <p:cNvSpPr>
            <a:spLocks noGrp="1"/>
          </p:cNvSpPr>
          <p:nvPr>
            <p:ph idx="1"/>
          </p:nvPr>
        </p:nvSpPr>
        <p:spPr/>
        <p:txBody>
          <a:bodyPr>
            <a:normAutofit/>
          </a:bodyPr>
          <a:p>
            <a:pPr marL="0" indent="0">
              <a:lnSpc>
                <a:spcPct val="130000"/>
              </a:lnSpc>
              <a:buNone/>
            </a:pPr>
            <a:r>
              <a:rPr lang="en-US" altLang="zh-CN"/>
              <a:t>shell</a:t>
            </a:r>
            <a:r>
              <a:rPr lang="zh-CN" altLang="en-US"/>
              <a:t>一般的命令格式：</a:t>
            </a:r>
            <a:endParaRPr lang="zh-CN" altLang="en-US"/>
          </a:p>
          <a:p>
            <a:pPr lvl="1">
              <a:lnSpc>
                <a:spcPct val="130000"/>
              </a:lnSpc>
            </a:pPr>
            <a:r>
              <a:rPr lang="en-US" altLang="zh-CN">
                <a:solidFill>
                  <a:srgbClr val="C00000"/>
                </a:solidFill>
              </a:rPr>
              <a:t>command [options] [arguments]</a:t>
            </a:r>
            <a:endParaRPr lang="zh-CN" altLang="en-US"/>
          </a:p>
          <a:p>
            <a:pPr marL="0" indent="0">
              <a:lnSpc>
                <a:spcPct val="130000"/>
              </a:lnSpc>
              <a:buNone/>
            </a:pPr>
            <a:r>
              <a:rPr lang="zh-CN" altLang="en-US" sz="2000"/>
              <a:t>其中：</a:t>
            </a:r>
            <a:endParaRPr lang="zh-CN" altLang="en-US" sz="2000"/>
          </a:p>
          <a:p>
            <a:pPr marL="914400" lvl="1" indent="-457200">
              <a:lnSpc>
                <a:spcPct val="130000"/>
              </a:lnSpc>
            </a:pPr>
            <a:r>
              <a:rPr lang="en-US" altLang="zh-CN" sz="2000"/>
              <a:t>command</a:t>
            </a:r>
            <a:r>
              <a:rPr lang="zh-CN" altLang="en-US" sz="2000"/>
              <a:t>：表示命令的名称</a:t>
            </a:r>
            <a:endParaRPr lang="zh-CN" altLang="en-US" sz="2000"/>
          </a:p>
          <a:p>
            <a:pPr marL="914400" lvl="1" indent="-457200">
              <a:lnSpc>
                <a:spcPct val="130000"/>
              </a:lnSpc>
            </a:pPr>
            <a:r>
              <a:rPr lang="en-US" altLang="zh-CN" sz="2000"/>
              <a:t>options</a:t>
            </a:r>
            <a:r>
              <a:rPr lang="zh-CN" altLang="en-US" sz="2000"/>
              <a:t>：表示命令的选项</a:t>
            </a:r>
            <a:endParaRPr lang="en-US" altLang="zh-CN" sz="2000"/>
          </a:p>
          <a:p>
            <a:pPr marL="914400" lvl="1" indent="-457200">
              <a:lnSpc>
                <a:spcPct val="130000"/>
              </a:lnSpc>
            </a:pPr>
            <a:r>
              <a:rPr lang="en-US" altLang="zh-CN" sz="2000"/>
              <a:t>arguments</a:t>
            </a:r>
            <a:r>
              <a:rPr lang="zh-CN" altLang="en-US" sz="2000"/>
              <a:t>：表示命令的参数</a:t>
            </a:r>
            <a:endParaRPr lang="zh-CN" altLang="en-US" sz="2000"/>
          </a:p>
          <a:p>
            <a:pPr marL="0" indent="0">
              <a:lnSpc>
                <a:spcPct val="130000"/>
              </a:lnSpc>
              <a:buNone/>
            </a:pPr>
            <a:r>
              <a:rPr lang="zh-CN" altLang="en-US" sz="2000"/>
              <a:t>在命令行中，选项一般是一个或多个字母的代码，主要用于改变命令的执行方式。</a:t>
            </a:r>
            <a:r>
              <a:rPr lang="zh-CN" altLang="en-US" sz="2000">
                <a:solidFill>
                  <a:srgbClr val="C00000"/>
                </a:solidFill>
              </a:rPr>
              <a:t>一般在选项前面有一个</a:t>
            </a:r>
            <a:r>
              <a:rPr lang="en-US" altLang="zh-CN" sz="2000">
                <a:solidFill>
                  <a:srgbClr val="C00000"/>
                </a:solidFill>
              </a:rPr>
              <a:t>“-”</a:t>
            </a:r>
            <a:r>
              <a:rPr lang="zh-CN" altLang="en-US" sz="2000">
                <a:solidFill>
                  <a:srgbClr val="C00000"/>
                </a:solidFill>
              </a:rPr>
              <a:t>符号。</a:t>
            </a:r>
            <a:r>
              <a:rPr lang="zh-CN" altLang="en-US" sz="2000"/>
              <a:t>如：</a:t>
            </a:r>
            <a:r>
              <a:rPr lang="en-US" altLang="zh-CN" sz="2000"/>
              <a:t>ls -a; ls -la</a:t>
            </a:r>
            <a:endParaRPr lang="zh-CN" altLang="en-US" sz="2000"/>
          </a:p>
        </p:txBody>
      </p:sp>
      <p:sp>
        <p:nvSpPr>
          <p:cNvPr id="4" name="灯片编号占位符 3"/>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ym typeface="+mn-ea"/>
              </a:rPr>
              <a:t>1.2 Shell</a:t>
            </a:r>
            <a:r>
              <a:rPr lang="zh-CN" altLang="en-US">
                <a:sym typeface="+mn-ea"/>
              </a:rPr>
              <a:t>基础语法</a:t>
            </a:r>
            <a:r>
              <a:rPr lang="en-US" altLang="zh-CN">
                <a:sym typeface="+mn-ea"/>
              </a:rPr>
              <a:t>3</a:t>
            </a:r>
            <a:endParaRPr lang="en-US" altLang="zh-CN">
              <a:sym typeface="+mn-ea"/>
            </a:endParaRPr>
          </a:p>
        </p:txBody>
      </p:sp>
      <p:sp>
        <p:nvSpPr>
          <p:cNvPr id="3" name="内容占位符 2"/>
          <p:cNvSpPr>
            <a:spLocks noGrp="1"/>
          </p:cNvSpPr>
          <p:nvPr>
            <p:ph idx="1"/>
          </p:nvPr>
        </p:nvSpPr>
        <p:spPr/>
        <p:txBody>
          <a:bodyPr/>
          <a:p>
            <a:pPr marL="0" indent="0">
              <a:lnSpc>
                <a:spcPct val="120000"/>
              </a:lnSpc>
              <a:buNone/>
            </a:pPr>
            <a:r>
              <a:rPr lang="en-US" altLang="zh-CN"/>
              <a:t>shell</a:t>
            </a:r>
            <a:r>
              <a:rPr lang="zh-CN" altLang="en-US"/>
              <a:t>的通配符：</a:t>
            </a:r>
            <a:endParaRPr lang="zh-CN" altLang="en-US"/>
          </a:p>
          <a:p>
            <a:pPr marL="342900" lvl="1" indent="-342900">
              <a:lnSpc>
                <a:spcPct val="120000"/>
              </a:lnSpc>
            </a:pPr>
            <a:r>
              <a:rPr lang="en-US" altLang="zh-CN"/>
              <a:t>* </a:t>
            </a:r>
            <a:r>
              <a:rPr lang="zh-CN" altLang="en-US"/>
              <a:t>匹配任意一个或多个字符</a:t>
            </a:r>
            <a:endParaRPr lang="zh-CN" altLang="en-US"/>
          </a:p>
          <a:p>
            <a:pPr marL="342900" lvl="1" indent="-342900">
              <a:lnSpc>
                <a:spcPct val="120000"/>
              </a:lnSpc>
            </a:pPr>
            <a:r>
              <a:rPr lang="en-US" altLang="zh-CN"/>
              <a:t>? </a:t>
            </a:r>
            <a:r>
              <a:rPr lang="zh-CN" altLang="en-US"/>
              <a:t>匹配任意单一字符</a:t>
            </a:r>
            <a:endParaRPr lang="zh-CN" altLang="en-US"/>
          </a:p>
          <a:p>
            <a:pPr marL="342900" lvl="1" indent="-342900">
              <a:lnSpc>
                <a:spcPct val="120000"/>
              </a:lnSpc>
            </a:pPr>
            <a:r>
              <a:rPr lang="en-US" altLang="zh-CN"/>
              <a:t>[] </a:t>
            </a:r>
            <a:r>
              <a:rPr lang="zh-CN" altLang="en-US"/>
              <a:t>匹配任何包含在方括号内的单字符</a:t>
            </a:r>
            <a:endParaRPr lang="zh-CN" altLang="en-US"/>
          </a:p>
          <a:p>
            <a:pPr marL="342900" lvl="1" indent="-342900">
              <a:lnSpc>
                <a:spcPct val="120000"/>
              </a:lnSpc>
            </a:pPr>
            <a:r>
              <a:rPr lang="zh-CN" altLang="en-US"/>
              <a:t>通配符的组合使用。如：</a:t>
            </a:r>
            <a:r>
              <a:rPr lang="en-US" altLang="zh-CN"/>
              <a:t>[0-9]?.conf; [xyz]*.txt</a:t>
            </a:r>
            <a:endParaRPr lang="en-US" altLang="zh-CN"/>
          </a:p>
        </p:txBody>
      </p:sp>
      <p:sp>
        <p:nvSpPr>
          <p:cNvPr id="4" name="灯片编号占位符 3"/>
          <p:cNvSpPr>
            <a:spLocks noGrp="1"/>
          </p:cNvSpPr>
          <p:nvPr>
            <p:ph type="sldNum" sz="quarter" idx="12"/>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normAutofit/>
          </a:bodyPr>
          <a:p>
            <a:r>
              <a:rPr lang="en-US" altLang="zh-CN">
                <a:sym typeface="+mn-ea"/>
              </a:rPr>
              <a:t>1.2 Shell</a:t>
            </a:r>
            <a:r>
              <a:rPr lang="zh-CN" altLang="en-US">
                <a:sym typeface="+mn-ea"/>
              </a:rPr>
              <a:t>基础语法</a:t>
            </a:r>
            <a:r>
              <a:rPr lang="en-US" altLang="zh-CN">
                <a:sym typeface="+mn-ea"/>
              </a:rPr>
              <a:t>4</a:t>
            </a:r>
            <a:endParaRPr lang="en-US" altLang="zh-CN">
              <a:sym typeface="+mn-ea"/>
            </a:endParaRPr>
          </a:p>
        </p:txBody>
      </p:sp>
      <p:sp>
        <p:nvSpPr>
          <p:cNvPr id="3" name="内容占位符 2"/>
          <p:cNvSpPr>
            <a:spLocks noGrp="1"/>
          </p:cNvSpPr>
          <p:nvPr>
            <p:ph idx="1"/>
          </p:nvPr>
        </p:nvSpPr>
        <p:spPr/>
        <p:txBody>
          <a:bodyPr>
            <a:normAutofit fontScale="90000" lnSpcReduction="20000"/>
          </a:bodyPr>
          <a:p>
            <a:pPr marL="0" indent="0">
              <a:buNone/>
            </a:pPr>
            <a:r>
              <a:rPr lang="en-US" altLang="zh-CN"/>
              <a:t>shell</a:t>
            </a:r>
            <a:r>
              <a:rPr lang="zh-CN" altLang="en-US"/>
              <a:t>的重定向：</a:t>
            </a:r>
            <a:endParaRPr lang="zh-CN" altLang="en-US"/>
          </a:p>
          <a:p>
            <a:pPr marL="0" indent="0">
              <a:buFont typeface="+mj-ea"/>
              <a:buNone/>
            </a:pPr>
            <a:r>
              <a:rPr lang="en-US" altLang="zh-CN"/>
              <a:t>(1) </a:t>
            </a:r>
            <a:r>
              <a:rPr lang="zh-CN" altLang="en-US"/>
              <a:t>输入重定向</a:t>
            </a:r>
            <a:endParaRPr lang="zh-CN" altLang="en-US"/>
          </a:p>
          <a:p>
            <a:pPr marL="0" indent="0">
              <a:buNone/>
            </a:pPr>
            <a:r>
              <a:rPr lang="en-US" altLang="zh-CN">
                <a:solidFill>
                  <a:srgbClr val="C00000"/>
                </a:solidFill>
              </a:rPr>
              <a:t>wc &lt; /etc/shadow</a:t>
            </a:r>
            <a:endParaRPr lang="en-US" altLang="zh-CN">
              <a:solidFill>
                <a:srgbClr val="C00000"/>
              </a:solidFill>
            </a:endParaRPr>
          </a:p>
          <a:p>
            <a:pPr marL="0" indent="0">
              <a:buNone/>
            </a:pPr>
            <a:r>
              <a:rPr lang="en-US" altLang="zh-CN"/>
              <a:t>wc</a:t>
            </a:r>
            <a:r>
              <a:rPr lang="zh-CN" altLang="en-US"/>
              <a:t>是用来统计行数、单词数和字符数。</a:t>
            </a:r>
            <a:endParaRPr lang="zh-CN" altLang="en-US"/>
          </a:p>
          <a:p>
            <a:pPr marL="0" indent="0">
              <a:buNone/>
            </a:pPr>
            <a:endParaRPr lang="en-US" altLang="zh-CN">
              <a:solidFill>
                <a:srgbClr val="C00000"/>
              </a:solidFill>
            </a:endParaRPr>
          </a:p>
          <a:p>
            <a:pPr marL="0" indent="0">
              <a:buFont typeface="+mj-ea"/>
              <a:buNone/>
            </a:pPr>
            <a:r>
              <a:rPr lang="en-US" altLang="zh-CN">
                <a:solidFill>
                  <a:schemeClr val="tx1">
                    <a:lumMod val="85000"/>
                    <a:lumOff val="15000"/>
                  </a:schemeClr>
                </a:solidFill>
              </a:rPr>
              <a:t>(3) </a:t>
            </a:r>
            <a:r>
              <a:rPr lang="zh-CN" altLang="en-US">
                <a:solidFill>
                  <a:schemeClr val="tx1">
                    <a:lumMod val="85000"/>
                    <a:lumOff val="15000"/>
                  </a:schemeClr>
                </a:solidFill>
              </a:rPr>
              <a:t>错误重定向</a:t>
            </a:r>
            <a:endParaRPr lang="zh-CN" altLang="en-US">
              <a:solidFill>
                <a:schemeClr val="tx1">
                  <a:lumMod val="85000"/>
                  <a:lumOff val="15000"/>
                </a:schemeClr>
              </a:solidFill>
            </a:endParaRPr>
          </a:p>
          <a:p>
            <a:pPr marL="0" indent="0">
              <a:buFont typeface="+mj-ea"/>
              <a:buNone/>
            </a:pPr>
            <a:r>
              <a:rPr lang="en-US" altLang="zh-CN">
                <a:solidFill>
                  <a:srgbClr val="C00000"/>
                </a:solidFill>
              </a:rPr>
              <a:t>tar zxvf demo.tar.gz demo &gt; error.txt</a:t>
            </a:r>
            <a:endParaRPr lang="en-US" altLang="zh-CN">
              <a:solidFill>
                <a:srgbClr val="C00000"/>
              </a:solidFill>
            </a:endParaRPr>
          </a:p>
          <a:p>
            <a:pPr marL="0" indent="0">
              <a:buFont typeface="+mj-ea"/>
              <a:buNone/>
            </a:pPr>
            <a:r>
              <a:rPr lang="en-US" altLang="zh-CN">
                <a:solidFill>
                  <a:srgbClr val="C00000"/>
                </a:solidFill>
                <a:sym typeface="+mn-ea"/>
              </a:rPr>
              <a:t>tar zxvf demo.tar.gz demo &gt;&gt; error.txt</a:t>
            </a:r>
            <a:endParaRPr lang="en-US" altLang="zh-CN">
              <a:solidFill>
                <a:srgbClr val="C00000"/>
              </a:solidFill>
            </a:endParaRPr>
          </a:p>
          <a:p>
            <a:pPr marL="0" indent="0">
              <a:lnSpc>
                <a:spcPct val="110000"/>
              </a:lnSpc>
              <a:buFont typeface="+mj-ea"/>
              <a:buNone/>
            </a:pPr>
            <a:r>
              <a:rPr lang="zh-CN" altLang="en-US" sz="1800">
                <a:solidFill>
                  <a:schemeClr val="tx1">
                    <a:lumMod val="85000"/>
                    <a:lumOff val="15000"/>
                  </a:schemeClr>
                </a:solidFill>
              </a:rPr>
              <a:t>注意：操作符</a:t>
            </a:r>
            <a:r>
              <a:rPr lang="en-US" altLang="zh-CN" sz="1800">
                <a:solidFill>
                  <a:schemeClr val="tx1">
                    <a:lumMod val="85000"/>
                    <a:lumOff val="15000"/>
                  </a:schemeClr>
                </a:solidFill>
              </a:rPr>
              <a:t>“&gt;”</a:t>
            </a:r>
            <a:r>
              <a:rPr lang="zh-CN" altLang="en-US" sz="1800">
                <a:solidFill>
                  <a:schemeClr val="tx1">
                    <a:lumMod val="85000"/>
                    <a:lumOff val="15000"/>
                  </a:schemeClr>
                </a:solidFill>
              </a:rPr>
              <a:t>后面的指定的文件不存在，会自动创建；如果文件存在，那么这个文件的内容会被覆盖；如果不想覆盖存在的文件，可以使用</a:t>
            </a:r>
            <a:r>
              <a:rPr lang="en-US" altLang="zh-CN" sz="1800">
                <a:solidFill>
                  <a:schemeClr val="tx1">
                    <a:lumMod val="85000"/>
                    <a:lumOff val="15000"/>
                  </a:schemeClr>
                </a:solidFill>
              </a:rPr>
              <a:t>“&gt;&gt;”</a:t>
            </a:r>
            <a:r>
              <a:rPr lang="zh-CN" altLang="en-US" sz="1800">
                <a:solidFill>
                  <a:schemeClr val="tx1">
                    <a:lumMod val="85000"/>
                    <a:lumOff val="15000"/>
                  </a:schemeClr>
                </a:solidFill>
              </a:rPr>
              <a:t>操作符。</a:t>
            </a:r>
            <a:endParaRPr lang="zh-CN" altLang="en-US" sz="1800">
              <a:solidFill>
                <a:schemeClr val="tx1">
                  <a:lumMod val="85000"/>
                  <a:lumOff val="15000"/>
                </a:schemeClr>
              </a:solidFill>
            </a:endParaRPr>
          </a:p>
        </p:txBody>
      </p:sp>
      <p:sp>
        <p:nvSpPr>
          <p:cNvPr id="4" name="灯片编号占位符 3"/>
          <p:cNvSpPr>
            <a:spLocks noGrp="1"/>
          </p:cNvSpPr>
          <p:nvPr>
            <p:ph type="sldNum" sz="quarter" idx="12"/>
          </p:nvPr>
        </p:nvSpPr>
        <p:spPr/>
        <p:txBody>
          <a:bodyPr/>
          <a:p>
            <a:endParaRPr lang="zh-CN" altLang="en-US"/>
          </a:p>
        </p:txBody>
      </p:sp>
      <p:sp>
        <p:nvSpPr>
          <p:cNvPr id="5" name="文本框 4"/>
          <p:cNvSpPr txBox="1"/>
          <p:nvPr/>
        </p:nvSpPr>
        <p:spPr>
          <a:xfrm>
            <a:off x="7650480" y="2316480"/>
            <a:ext cx="3886200" cy="975360"/>
          </a:xfrm>
          <a:prstGeom prst="rect">
            <a:avLst/>
          </a:prstGeom>
          <a:noFill/>
        </p:spPr>
        <p:txBody>
          <a:bodyPr wrap="square" rtlCol="0">
            <a:spAutoFit/>
          </a:bodyPr>
          <a:p>
            <a:pPr marL="0" indent="0">
              <a:buFont typeface="+mj-ea"/>
              <a:buNone/>
            </a:pPr>
            <a:r>
              <a:rPr lang="en-US" altLang="zh-CN" sz="2800">
                <a:latin typeface="微软雅黑" panose="020B0503020204020204" charset="-122"/>
                <a:ea typeface="微软雅黑" panose="020B0503020204020204" charset="-122"/>
                <a:sym typeface="+mn-ea"/>
              </a:rPr>
              <a:t>(2) </a:t>
            </a:r>
            <a:r>
              <a:rPr lang="zh-CN" altLang="en-US" sz="2800">
                <a:latin typeface="微软雅黑" panose="020B0503020204020204" charset="-122"/>
                <a:ea typeface="微软雅黑" panose="020B0503020204020204" charset="-122"/>
                <a:sym typeface="+mn-ea"/>
              </a:rPr>
              <a:t>输出重定向</a:t>
            </a:r>
            <a:endParaRPr lang="zh-CN" altLang="en-US" sz="2800">
              <a:latin typeface="微软雅黑" panose="020B0503020204020204" charset="-122"/>
              <a:ea typeface="微软雅黑" panose="020B0503020204020204" charset="-122"/>
            </a:endParaRPr>
          </a:p>
          <a:p>
            <a:pPr marL="0" indent="0">
              <a:buFont typeface="+mj-ea"/>
              <a:buNone/>
            </a:pPr>
            <a:r>
              <a:rPr lang="en-US" altLang="zh-CN" sz="2800">
                <a:solidFill>
                  <a:srgbClr val="C00000"/>
                </a:solidFill>
                <a:latin typeface="微软雅黑" panose="020B0503020204020204" charset="-122"/>
                <a:ea typeface="微软雅黑" panose="020B0503020204020204" charset="-122"/>
                <a:sym typeface="+mn-ea"/>
              </a:rPr>
              <a:t>ps -ef &gt; ps.txt</a:t>
            </a:r>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fade/>
        <p:sndAc>
          <p:stSnd>
            <p:snd r:embed="rId2" name="click.wav"/>
          </p:stSnd>
        </p:sndAc>
      </p:transition>
    </mc:Choice>
    <mc:Fallback>
      <p:transition>
        <p:fade/>
        <p:sndAc>
          <p:stSnd>
            <p:snd r:embed="rId2" name="click.wav"/>
          </p:stSnd>
        </p:sndAc>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Words>
  <Application>WPS 演示</Application>
  <PresentationFormat>宽屏</PresentationFormat>
  <Paragraphs>171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Calibri</vt:lpstr>
      <vt:lpstr>创艺简细圆</vt:lpstr>
      <vt:lpstr>Office 主题</vt:lpstr>
      <vt:lpstr>Linux常用命令</vt:lpstr>
      <vt:lpstr>内容大纲</vt:lpstr>
      <vt:lpstr>一、Shell基础</vt:lpstr>
      <vt:lpstr>1.1 Linux Shell示意图</vt:lpstr>
      <vt:lpstr>1.2 Shell基础语法1</vt:lpstr>
      <vt:lpstr>演示</vt:lpstr>
      <vt:lpstr>1.2 Shell基础语法2</vt:lpstr>
      <vt:lpstr>1.2 Shell基础语法3</vt:lpstr>
      <vt:lpstr>1.2 Shell基础语法4</vt:lpstr>
      <vt:lpstr>1.2 Shell基础语法5</vt:lpstr>
      <vt:lpstr>1.2 Shell基础语法6</vt:lpstr>
      <vt:lpstr>二、文件操作命令</vt:lpstr>
      <vt:lpstr>三、文件和目录都能操作的命令</vt:lpstr>
      <vt:lpstr>四、权限管理</vt:lpstr>
      <vt:lpstr>五、帮助命令</vt:lpstr>
      <vt:lpstr>六、查找命令</vt:lpstr>
      <vt:lpstr>七、压缩和解压缩</vt:lpstr>
      <vt:lpstr>八、关闭和重启命令</vt:lpstr>
      <vt:lpstr>九、挂载命令</vt:lpstr>
      <vt:lpstr>十、网络命令</vt:lpstr>
      <vt:lpstr>PowerPoint 演示文稿</vt:lpstr>
      <vt:lpstr>我为自己带盐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149</cp:revision>
  <dcterms:created xsi:type="dcterms:W3CDTF">2015-05-05T08:02:00Z</dcterms:created>
  <dcterms:modified xsi:type="dcterms:W3CDTF">2017-01-06T03:42:57Z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