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35" r:id="rId2"/>
    <p:sldId id="337" r:id="rId3"/>
    <p:sldId id="339" r:id="rId4"/>
    <p:sldId id="307" r:id="rId5"/>
    <p:sldId id="259" r:id="rId6"/>
    <p:sldId id="311" r:id="rId7"/>
    <p:sldId id="313" r:id="rId8"/>
    <p:sldId id="312" r:id="rId9"/>
    <p:sldId id="314" r:id="rId10"/>
    <p:sldId id="315" r:id="rId11"/>
    <p:sldId id="306" r:id="rId12"/>
    <p:sldId id="323" r:id="rId13"/>
    <p:sldId id="327" r:id="rId14"/>
    <p:sldId id="324" r:id="rId15"/>
    <p:sldId id="331" r:id="rId16"/>
    <p:sldId id="326" r:id="rId17"/>
    <p:sldId id="328" r:id="rId18"/>
    <p:sldId id="329" r:id="rId19"/>
    <p:sldId id="333" r:id="rId20"/>
    <p:sldId id="334" r:id="rId21"/>
    <p:sldId id="309" r:id="rId22"/>
    <p:sldId id="341" r:id="rId23"/>
    <p:sldId id="342" r:id="rId24"/>
    <p:sldId id="363" r:id="rId25"/>
    <p:sldId id="366" r:id="rId26"/>
    <p:sldId id="364" r:id="rId27"/>
    <p:sldId id="365" r:id="rId28"/>
    <p:sldId id="367" r:id="rId29"/>
    <p:sldId id="368" r:id="rId30"/>
    <p:sldId id="369" r:id="rId31"/>
    <p:sldId id="3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69"/>
    <a:srgbClr val="3E3348"/>
    <a:srgbClr val="18A0DD"/>
    <a:srgbClr val="18A1DD"/>
    <a:srgbClr val="4C1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chemeClr val="bg1"/>
                </a:solidFill>
                <a:sym typeface="+mn-ea"/>
              </a:rPr>
              <a:t>Encapsulation</a:t>
            </a:r>
            <a:endParaRPr lang="en-US" altLang="en-US" sz="4800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408555"/>
            <a:ext cx="9144000" cy="49911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524000" y="397256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Rectangle 1"/>
          <p:cNvSpPr/>
          <p:nvPr/>
        </p:nvSpPr>
        <p:spPr>
          <a:xfrm>
            <a:off x="6572250" y="73660"/>
            <a:ext cx="5621655" cy="627570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/>
        </p:nvSpPr>
        <p:spPr>
          <a:xfrm>
            <a:off x="6978650" y="641985"/>
            <a:ext cx="45834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Atribut &amp; method class </a:t>
            </a:r>
            <a:r>
              <a:rPr lang="en-US" altLang="en-US" b="1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</a:p>
          <a:p>
            <a:pPr algn="l">
              <a:lnSpc>
                <a:spcPct val="100000"/>
              </a:lnSpc>
            </a:pP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atribut:</a:t>
            </a: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*warna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*umur</a:t>
            </a: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methods:</a:t>
            </a: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*bernafas()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*makan()</a:t>
            </a: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*berenang()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9570" y="491490"/>
            <a:ext cx="2119630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Kucing.java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216535" y="1380490"/>
            <a:ext cx="6602730" cy="2922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 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extends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Hewan{</a:t>
            </a:r>
            <a:endParaRPr lang="en-US" altLang="en-US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void berenang(){</a:t>
            </a: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	</a:t>
            </a:r>
            <a:r>
              <a:rPr lang="en-US" altLang="en-US" sz="1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System.</a:t>
            </a:r>
            <a:r>
              <a:rPr lang="en-US" altLang="en-US" sz="180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out</a:t>
            </a:r>
            <a:r>
              <a:rPr lang="en-US" altLang="en-US" sz="1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.println(</a:t>
            </a:r>
            <a:r>
              <a:rPr lang="en-US" altLang="en-US" sz="180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“Saya bisa berenang”</a:t>
            </a:r>
            <a:r>
              <a:rPr lang="en-US" altLang="en-US" sz="1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); </a:t>
            </a:r>
            <a:endParaRPr lang="en-US" altLang="en-US" sz="1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8197215" y="2105025"/>
            <a:ext cx="1052830" cy="443230"/>
          </a:xfrm>
          <a:prstGeom prst="curvedConnector3">
            <a:avLst>
              <a:gd name="adj1" fmla="val 5006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8371840" y="3517900"/>
            <a:ext cx="1002665" cy="953770"/>
          </a:xfrm>
          <a:prstGeom prst="curvedConnector3">
            <a:avLst>
              <a:gd name="adj1" fmla="val 50032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8613140" y="5064125"/>
            <a:ext cx="1052830" cy="443230"/>
          </a:xfrm>
          <a:prstGeom prst="curvedConnector3">
            <a:avLst>
              <a:gd name="adj1" fmla="val 5006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511665" y="1841500"/>
            <a:ext cx="2313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warisan dari class </a:t>
            </a:r>
            <a:r>
              <a:rPr lang="en-US" altLang="en-US" b="1">
                <a:solidFill>
                  <a:schemeClr val="accent4"/>
                </a:solidFill>
              </a:rPr>
              <a:t>Hewan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9471660" y="3106420"/>
            <a:ext cx="2313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warisan dari class </a:t>
            </a:r>
            <a:r>
              <a:rPr lang="en-US" altLang="en-US" b="1">
                <a:solidFill>
                  <a:schemeClr val="accent4"/>
                </a:solidFill>
              </a:rPr>
              <a:t>Hewan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9665970" y="4713605"/>
            <a:ext cx="2313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method asli di class </a:t>
            </a:r>
            <a:r>
              <a:rPr lang="en-US" altLang="en-US" b="1">
                <a:solidFill>
                  <a:schemeClr val="accent4"/>
                </a:solidFill>
              </a:rPr>
              <a:t>Ikan</a:t>
            </a:r>
          </a:p>
        </p:txBody>
      </p:sp>
      <p:sp>
        <p:nvSpPr>
          <p:cNvPr id="23" name="Subtitle 2"/>
          <p:cNvSpPr>
            <a:spLocks noGrp="1"/>
          </p:cNvSpPr>
          <p:nvPr/>
        </p:nvSpPr>
        <p:spPr>
          <a:xfrm>
            <a:off x="1927860" y="4471670"/>
            <a:ext cx="419163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Child Class</a:t>
            </a:r>
            <a:r>
              <a:rPr lang="en-US" sz="1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juga bisa mendefinisikan </a:t>
            </a:r>
            <a:r>
              <a:rPr lang="en-US" sz="20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atribut </a:t>
            </a:r>
            <a:r>
              <a:rPr lang="en-US" sz="1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&amp; </a:t>
            </a:r>
            <a:r>
              <a:rPr lang="en-US" sz="20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sz="1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yang tidak ada di </a:t>
            </a:r>
            <a:r>
              <a:rPr lang="en-US" sz="1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Parent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chemeClr val="bg1"/>
                </a:solidFill>
                <a:sym typeface="+mn-ea"/>
              </a:rPr>
              <a:t>Polymorphism</a:t>
            </a:r>
            <a:endParaRPr lang="en-US" altLang="en-US" sz="4800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408555"/>
            <a:ext cx="9144000" cy="49911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524000" y="397256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095" y="403860"/>
            <a:ext cx="4890770" cy="845820"/>
          </a:xfrm>
        </p:spPr>
        <p:txBody>
          <a:bodyPr>
            <a:noAutofit/>
          </a:bodyPr>
          <a:lstStyle/>
          <a:p>
            <a:pPr algn="l"/>
            <a:r>
              <a:rPr lang="en-US" altLang="en-US" sz="4000" b="1">
                <a:solidFill>
                  <a:schemeClr val="bg1"/>
                </a:solidFill>
                <a:sym typeface="+mn-ea"/>
              </a:rPr>
              <a:t>Polymorphism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1111250" y="1249680"/>
            <a:ext cx="523494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Proses untuk mempersentasikan </a:t>
            </a:r>
            <a:r>
              <a:rPr lang="en-US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satu 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bentuk ke </a:t>
            </a:r>
            <a:r>
              <a:rPr lang="en-US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banyak 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bentuk</a:t>
            </a:r>
            <a:endParaRPr lang="en-US" altLang="en-US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1327785" y="3190240"/>
            <a:ext cx="4801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 </a:t>
            </a:r>
            <a:r>
              <a:rPr lang="en-US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Overriding</a:t>
            </a:r>
            <a:endParaRPr lang="en-US" altLang="en-US" b="1" spc="-1" dirty="0">
              <a:solidFill>
                <a:schemeClr val="accent4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927340" y="3265805"/>
            <a:ext cx="316738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 </a:t>
            </a:r>
            <a:r>
              <a:rPr lang="en-US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Overloding </a:t>
            </a:r>
            <a:endParaRPr lang="en-US" altLang="en-US" b="1" spc="-1">
              <a:solidFill>
                <a:schemeClr val="accent4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434465" y="3779520"/>
            <a:ext cx="4290695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M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ethod di </a:t>
            </a:r>
            <a:r>
              <a:rPr lang="en-US" altLang="en-US" b="1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Parent</a:t>
            </a:r>
            <a:r>
              <a:rPr lang="en-US" b="1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b="1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C</a:t>
            </a:r>
            <a:r>
              <a:rPr lang="en-US" b="1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lass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kembali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di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tulis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di 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Child C</a:t>
            </a:r>
            <a:r>
              <a:rPr lang="en-US" altLang="en-US" b="1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lass</a:t>
            </a:r>
            <a:endParaRPr lang="en-US" altLang="en-US" b="1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600825" y="3265805"/>
            <a:ext cx="0" cy="2826385"/>
          </a:xfrm>
          <a:prstGeom prst="line">
            <a:avLst/>
          </a:prstGeom>
          <a:ln w="28575" cmpd="sng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/>
        </p:nvSpPr>
        <p:spPr>
          <a:xfrm>
            <a:off x="7117080" y="3829685"/>
            <a:ext cx="4290695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algn="l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</a:pP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Perilaku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sama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dengan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z="2800" b="1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parameter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berbeda</a:t>
            </a:r>
            <a:endParaRPr lang="en-US" altLang="en-US" b="1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1535430" y="1471930"/>
            <a:ext cx="4801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</a:t>
            </a:r>
            <a:r>
              <a:rPr 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Overriding</a:t>
            </a:r>
            <a:endParaRPr lang="en-US" altLang="en-US" sz="4000" b="1" spc="-1">
              <a:solidFill>
                <a:schemeClr val="accent4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734820" y="2468880"/>
            <a:ext cx="699389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Untuk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melakukan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b="1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Overriding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caranya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cukup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definisikan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ulang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b="1" spc="-1" dirty="0" err="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atribut</a:t>
            </a:r>
            <a:r>
              <a:rPr lang="en-US" altLang="en-US" b="1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 </a:t>
            </a:r>
            <a:r>
              <a:rPr lang="en-US" altLang="en-US" b="1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method 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di </a:t>
            </a:r>
            <a:r>
              <a:rPr lang="en-US" altLang="en-US" b="1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C</a:t>
            </a:r>
            <a:r>
              <a:rPr lang="en-US" altLang="en-US" sz="2800" b="1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hild Class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dengan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nama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yang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sama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pada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2800" b="1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Parent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6526530" y="401955"/>
            <a:ext cx="37477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3600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</a:t>
            </a:r>
            <a:r>
              <a:rPr lang="en-US" sz="3600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Overriding</a:t>
            </a:r>
            <a:endParaRPr lang="en-US" altLang="en-US" sz="3600" b="1" spc="-1" dirty="0">
              <a:solidFill>
                <a:schemeClr val="accent4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6526530" y="1229995"/>
            <a:ext cx="4290695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Setiap hewan memiliki jenis makanannya sendiri</a:t>
            </a:r>
            <a:endParaRPr lang="en-US" altLang="en-US" sz="2000" b="1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401955"/>
            <a:ext cx="4540250" cy="5420360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/>
        </p:nvSpPr>
        <p:spPr>
          <a:xfrm>
            <a:off x="6636385" y="3012440"/>
            <a:ext cx="3792855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Maka</a:t>
            </a:r>
            <a:r>
              <a:rPr lang="en-US" altLang="en-US" sz="2000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sz="2000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kita</a:t>
            </a:r>
            <a:r>
              <a:rPr lang="en-US" altLang="en-US" sz="2000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sz="2000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harus</a:t>
            </a:r>
            <a:r>
              <a:rPr lang="en-US" altLang="en-US" sz="2000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sz="2000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melakukan</a:t>
            </a:r>
            <a:r>
              <a:rPr lang="en-US" altLang="en-US" sz="2000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sz="2000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Overriding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pada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method </a:t>
            </a:r>
            <a:r>
              <a:rPr lang="en-US" altLang="en-US" sz="2000" b="1" spc="-1" dirty="0" err="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makan</a:t>
            </a:r>
            <a:r>
              <a:rPr lang="en-US" altLang="en-US" sz="2000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()</a:t>
            </a:r>
            <a:r>
              <a:rPr lang="en-US" altLang="en-US" sz="1800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di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masing-masing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sz="2000" b="1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Child Class</a:t>
            </a:r>
            <a:r>
              <a:rPr lang="en-US" altLang="en-US" sz="1800" b="1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endParaRPr lang="en-US" altLang="en-US" sz="1800" b="1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318135" y="548640"/>
            <a:ext cx="604647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class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makan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(){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System.</a:t>
            </a:r>
            <a:r>
              <a:rPr lang="en-US" sz="1800" spc="-1" dirty="0" err="1">
                <a:solidFill>
                  <a:schemeClr val="accent6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out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.println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sz="1800" spc="-1" dirty="0" err="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Saya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err="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Makan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1450" y="548640"/>
            <a:ext cx="4952365" cy="200914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/>
        </p:nvSpPr>
        <p:spPr>
          <a:xfrm>
            <a:off x="464820" y="3562985"/>
            <a:ext cx="604647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class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extends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makan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System.</a:t>
            </a:r>
            <a:r>
              <a:rPr lang="en-US" sz="1800" spc="-1" dirty="0" err="1">
                <a:solidFill>
                  <a:schemeClr val="accent6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out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.println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sz="1800" spc="-1" dirty="0" err="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Saya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err="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Makan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Ikan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8135" y="3239135"/>
            <a:ext cx="5381625" cy="236728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95145" y="4014470"/>
            <a:ext cx="1033145" cy="33274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1" name="Curved Connector 20"/>
          <p:cNvCxnSpPr>
            <a:stCxn id="17" idx="3"/>
            <a:endCxn id="19" idx="0"/>
          </p:cNvCxnSpPr>
          <p:nvPr/>
        </p:nvCxnSpPr>
        <p:spPr>
          <a:xfrm flipH="1">
            <a:off x="3009265" y="1553210"/>
            <a:ext cx="2114550" cy="1685925"/>
          </a:xfrm>
          <a:prstGeom prst="curvedConnector4">
            <a:avLst>
              <a:gd name="adj1" fmla="val -38498"/>
              <a:gd name="adj2" fmla="val 79812"/>
            </a:avLst>
          </a:prstGeom>
          <a:ln w="31750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/>
          <p:cNvSpPr>
            <a:spLocks noGrp="1"/>
          </p:cNvSpPr>
          <p:nvPr/>
        </p:nvSpPr>
        <p:spPr>
          <a:xfrm>
            <a:off x="6249670" y="598170"/>
            <a:ext cx="604647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class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Ikan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extends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makan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lang="en-US" sz="1800" spc="-1" dirty="0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</a:t>
            </a:r>
            <a:r>
              <a:rPr lang="en-US" sz="1800" spc="-1" dirty="0" err="1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System.</a:t>
            </a:r>
            <a:r>
              <a:rPr lang="en-US" sz="1800" spc="-1" dirty="0" err="1" smtClean="0">
                <a:solidFill>
                  <a:schemeClr val="accent6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out</a:t>
            </a:r>
            <a:r>
              <a:rPr lang="en-US" sz="1800" spc="-1" dirty="0" err="1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.println</a:t>
            </a:r>
            <a:r>
              <a:rPr lang="en-US" sz="1800" spc="-1" dirty="0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</a:t>
            </a:r>
            <a:r>
              <a:rPr lang="en-US" sz="1800" spc="-1" dirty="0" smtClean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sz="1800" spc="-1" dirty="0" err="1" smtClean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Saya</a:t>
            </a:r>
            <a:r>
              <a:rPr lang="en-US" sz="1800" spc="-1" dirty="0" smtClean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err="1" smtClean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Makan</a:t>
            </a:r>
            <a:r>
              <a:rPr lang="en-US" sz="1800" spc="-1" dirty="0" smtClean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smtClean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Plankton</a:t>
            </a:r>
            <a:r>
              <a:rPr lang="en-US" sz="1800" spc="-1" dirty="0" smtClean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sz="1800" spc="-1" dirty="0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800" spc="-1" dirty="0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spc="-1" dirty="0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  <a:endParaRPr lang="en-US" sz="1800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00445" y="433070"/>
            <a:ext cx="5908040" cy="216090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68565" y="1033145"/>
            <a:ext cx="1033145" cy="33274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8" name="Curved Connector 27"/>
          <p:cNvCxnSpPr>
            <a:stCxn id="17" idx="3"/>
            <a:endCxn id="25" idx="1"/>
          </p:cNvCxnSpPr>
          <p:nvPr/>
        </p:nvCxnSpPr>
        <p:spPr>
          <a:xfrm flipV="1">
            <a:off x="5123815" y="1513840"/>
            <a:ext cx="976630" cy="39370"/>
          </a:xfrm>
          <a:prstGeom prst="curvedConnector3">
            <a:avLst>
              <a:gd name="adj1" fmla="val 50000"/>
            </a:avLst>
          </a:prstGeom>
          <a:ln w="31750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249670" y="3433445"/>
            <a:ext cx="5561330" cy="223075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905115" y="4070985"/>
            <a:ext cx="1033145" cy="33274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Subtitle 2"/>
          <p:cNvSpPr>
            <a:spLocks noGrp="1"/>
          </p:cNvSpPr>
          <p:nvPr/>
        </p:nvSpPr>
        <p:spPr>
          <a:xfrm>
            <a:off x="6511290" y="3648075"/>
            <a:ext cx="6046470" cy="450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class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Elang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extends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err="1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makan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System.</a:t>
            </a:r>
            <a:r>
              <a:rPr lang="en-US" sz="1800" spc="-1" dirty="0" err="1">
                <a:solidFill>
                  <a:schemeClr val="accent6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out</a:t>
            </a:r>
            <a:r>
              <a:rPr 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.println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sz="1800" spc="-1" dirty="0" err="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Saya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sz="1800" spc="-1" dirty="0" err="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Makan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Tikus</a:t>
            </a:r>
            <a:r>
              <a:rPr lang="en-US" sz="1800" spc="-1" dirty="0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cxnSp>
        <p:nvCxnSpPr>
          <p:cNvPr id="32" name="Curved Connector 31"/>
          <p:cNvCxnSpPr>
            <a:stCxn id="17" idx="3"/>
            <a:endCxn id="31" idx="1"/>
          </p:cNvCxnSpPr>
          <p:nvPr/>
        </p:nvCxnSpPr>
        <p:spPr>
          <a:xfrm>
            <a:off x="5123815" y="1553210"/>
            <a:ext cx="1387475" cy="2319973"/>
          </a:xfrm>
          <a:prstGeom prst="curvedConnector3">
            <a:avLst>
              <a:gd name="adj1" fmla="val 50000"/>
            </a:avLst>
          </a:prstGeom>
          <a:ln w="31750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47365" y="240030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Hewan.java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6377940" y="64135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Ikan.java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1290" y="3028950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Elang.java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736600" y="2899410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Kucing.java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096000" y="330200"/>
            <a:ext cx="0" cy="5956935"/>
          </a:xfrm>
          <a:prstGeom prst="line">
            <a:avLst/>
          </a:prstGeom>
          <a:ln w="6032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/>
        </p:nvSpPr>
        <p:spPr>
          <a:xfrm>
            <a:off x="7468235" y="399415"/>
            <a:ext cx="380619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pc="-1">
                <a:solidFill>
                  <a:schemeClr val="accent4"/>
                </a:solidFill>
                <a:effectLst/>
                <a:latin typeface="Arial"/>
                <a:ea typeface="DejaVu Sans" panose="020B0603030804020204"/>
                <a:sym typeface="+mn-ea"/>
              </a:rPr>
              <a:t>Sesudah Overriding</a:t>
            </a:r>
            <a:endParaRPr lang="en-US" altLang="en-US" b="1" spc="-1">
              <a:solidFill>
                <a:schemeClr val="accent4"/>
              </a:solidFill>
              <a:effectLst/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194435" y="399415"/>
            <a:ext cx="380619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pc="-1">
                <a:solidFill>
                  <a:schemeClr val="accent4"/>
                </a:solidFill>
                <a:effectLst/>
                <a:latin typeface="Arial"/>
                <a:ea typeface="DejaVu Sans" panose="020B0603030804020204"/>
                <a:sym typeface="+mn-ea"/>
              </a:rPr>
              <a:t>Sebelum Overriding</a:t>
            </a:r>
            <a:endParaRPr lang="en-US" altLang="en-US" b="1" spc="-1">
              <a:solidFill>
                <a:schemeClr val="accent4"/>
              </a:solidFill>
              <a:effectLst/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938530" y="1515745"/>
            <a:ext cx="465074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 hewan = </a:t>
            </a:r>
            <a:r>
              <a:rPr lang="en-US" altLang="en-US" sz="1800" spc="-1">
                <a:solidFill>
                  <a:schemeClr val="accent5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Hewan();</a:t>
            </a:r>
          </a:p>
          <a:p>
            <a:pPr algn="l">
              <a:lnSpc>
                <a:spcPct val="100000"/>
              </a:lnSpc>
            </a:pP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 kucing = </a:t>
            </a:r>
            <a:r>
              <a:rPr lang="en-US" altLang="en-US" sz="1800" spc="-1">
                <a:solidFill>
                  <a:schemeClr val="accent5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Kucing();</a:t>
            </a:r>
          </a:p>
          <a:p>
            <a:pPr algn="l">
              <a:lnSpc>
                <a:spcPct val="100000"/>
              </a:lnSpc>
            </a:pP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Ikan ikan = </a:t>
            </a:r>
            <a:r>
              <a:rPr lang="en-US" altLang="en-US" sz="1800" spc="-1">
                <a:solidFill>
                  <a:schemeClr val="accent5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Ikan();</a:t>
            </a:r>
          </a:p>
          <a:p>
            <a:pPr algn="l">
              <a:lnSpc>
                <a:spcPct val="100000"/>
              </a:lnSpc>
            </a:pP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Elang elang = </a:t>
            </a:r>
            <a:r>
              <a:rPr lang="en-US" altLang="en-US" sz="1800" spc="-1">
                <a:solidFill>
                  <a:schemeClr val="accent5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Elang ();</a:t>
            </a:r>
          </a:p>
          <a:p>
            <a:pPr algn="l">
              <a:lnSpc>
                <a:spcPct val="100000"/>
              </a:lnSpc>
            </a:pPr>
            <a:endParaRPr lang="en-US" altLang="en-US" sz="1800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789305" y="3762375"/>
            <a:ext cx="4633595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 .makan();  </a:t>
            </a:r>
            <a:r>
              <a:rPr lang="en-US" altLang="en-US" sz="2000" spc="-1">
                <a:solidFill>
                  <a:schemeClr val="bg1">
                    <a:lumMod val="75000"/>
                  </a:schemeClr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//  “Saya Makan”</a:t>
            </a:r>
          </a:p>
          <a:p>
            <a:pPr algn="l">
              <a:lnSpc>
                <a:spcPct val="100000"/>
              </a:lnSpc>
            </a:pPr>
            <a:r>
              <a:rPr lang="en-US" altLang="en-US" sz="20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kucing.makan();  </a:t>
            </a:r>
            <a:r>
              <a:rPr lang="en-US" altLang="en-US" sz="2000" spc="-1">
                <a:solidFill>
                  <a:schemeClr val="bg1">
                    <a:lumMod val="75000"/>
                  </a:schemeClr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//  “Saya Makan”</a:t>
            </a:r>
          </a:p>
          <a:p>
            <a:pPr algn="l">
              <a:lnSpc>
                <a:spcPct val="100000"/>
              </a:lnSpc>
            </a:pPr>
            <a:r>
              <a:rPr lang="en-US" altLang="en-US" sz="20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ikan .makan();  </a:t>
            </a:r>
            <a:r>
              <a:rPr lang="en-US" altLang="en-US" sz="2000" spc="-1">
                <a:solidFill>
                  <a:schemeClr val="bg1">
                    <a:lumMod val="75000"/>
                  </a:schemeClr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//  “Saya Makan”</a:t>
            </a:r>
          </a:p>
          <a:p>
            <a:pPr algn="l">
              <a:lnSpc>
                <a:spcPct val="100000"/>
              </a:lnSpc>
            </a:pPr>
            <a:r>
              <a:rPr lang="en-US" altLang="en-US" sz="20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elang .makan();  </a:t>
            </a:r>
            <a:r>
              <a:rPr lang="en-US" altLang="en-US" sz="2000" spc="-1">
                <a:solidFill>
                  <a:schemeClr val="bg1">
                    <a:lumMod val="75000"/>
                  </a:schemeClr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//  “Saya Makan”</a:t>
            </a:r>
          </a:p>
          <a:p>
            <a:pPr algn="l">
              <a:lnSpc>
                <a:spcPct val="100000"/>
              </a:lnSpc>
            </a:pPr>
            <a:endParaRPr lang="en-US" altLang="en-US" sz="2000" spc="-1">
              <a:solidFill>
                <a:schemeClr val="bg1">
                  <a:lumMod val="75000"/>
                </a:schemeClr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14" name="Subtitle 2"/>
          <p:cNvSpPr>
            <a:spLocks noGrp="1"/>
          </p:cNvSpPr>
          <p:nvPr/>
        </p:nvSpPr>
        <p:spPr>
          <a:xfrm>
            <a:off x="6864985" y="1515745"/>
            <a:ext cx="465074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 hewan = </a:t>
            </a:r>
            <a:r>
              <a:rPr lang="en-US" altLang="en-US" sz="1800" spc="-1">
                <a:solidFill>
                  <a:schemeClr val="accent5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Hewan();</a:t>
            </a:r>
          </a:p>
          <a:p>
            <a:pPr algn="l">
              <a:lnSpc>
                <a:spcPct val="100000"/>
              </a:lnSpc>
            </a:pP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 kucing = </a:t>
            </a:r>
            <a:r>
              <a:rPr lang="en-US" altLang="en-US" sz="1800" spc="-1">
                <a:solidFill>
                  <a:schemeClr val="accent5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Kucing();</a:t>
            </a:r>
          </a:p>
          <a:p>
            <a:pPr algn="l">
              <a:lnSpc>
                <a:spcPct val="100000"/>
              </a:lnSpc>
            </a:pP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Ikan ikan = </a:t>
            </a:r>
            <a:r>
              <a:rPr lang="en-US" altLang="en-US" sz="1800" spc="-1">
                <a:solidFill>
                  <a:schemeClr val="accent5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Ikan();</a:t>
            </a:r>
          </a:p>
          <a:p>
            <a:pPr algn="l">
              <a:lnSpc>
                <a:spcPct val="100000"/>
              </a:lnSpc>
            </a:pP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Elang elang = </a:t>
            </a:r>
            <a:r>
              <a:rPr lang="en-US" altLang="en-US" sz="1800" spc="-1">
                <a:solidFill>
                  <a:schemeClr val="accent5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Elang ();</a:t>
            </a:r>
          </a:p>
          <a:p>
            <a:pPr algn="l">
              <a:lnSpc>
                <a:spcPct val="100000"/>
              </a:lnSpc>
            </a:pPr>
            <a:endParaRPr lang="en-US" altLang="en-US" sz="1800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16" name="Subtitle 2"/>
          <p:cNvSpPr>
            <a:spLocks noGrp="1"/>
          </p:cNvSpPr>
          <p:nvPr/>
        </p:nvSpPr>
        <p:spPr>
          <a:xfrm>
            <a:off x="6443980" y="3794760"/>
            <a:ext cx="549275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 .makan();  </a:t>
            </a:r>
            <a:r>
              <a:rPr lang="en-US" altLang="en-US" sz="2000" spc="-1">
                <a:solidFill>
                  <a:schemeClr val="bg1">
                    <a:lumMod val="75000"/>
                  </a:schemeClr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//  “Saya Makan”</a:t>
            </a:r>
          </a:p>
          <a:p>
            <a:pPr algn="l">
              <a:lnSpc>
                <a:spcPct val="100000"/>
              </a:lnSpc>
            </a:pPr>
            <a:r>
              <a:rPr lang="en-US" altLang="en-US" sz="20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kucing.makan();  </a:t>
            </a:r>
            <a:r>
              <a:rPr lang="en-US" altLang="en-US" sz="2000" spc="-1">
                <a:solidFill>
                  <a:schemeClr val="bg1">
                    <a:lumMod val="75000"/>
                  </a:schemeClr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//  “Saya Makan Ikan”</a:t>
            </a:r>
          </a:p>
          <a:p>
            <a:pPr algn="l">
              <a:lnSpc>
                <a:spcPct val="100000"/>
              </a:lnSpc>
            </a:pPr>
            <a:r>
              <a:rPr lang="en-US" altLang="en-US" sz="20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ikan .makan();  </a:t>
            </a:r>
            <a:r>
              <a:rPr lang="en-US" altLang="en-US" sz="2000" spc="-1">
                <a:solidFill>
                  <a:schemeClr val="bg1">
                    <a:lumMod val="75000"/>
                  </a:schemeClr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//  “Saya Makan Plankton”</a:t>
            </a:r>
          </a:p>
          <a:p>
            <a:pPr algn="l">
              <a:lnSpc>
                <a:spcPct val="100000"/>
              </a:lnSpc>
            </a:pPr>
            <a:r>
              <a:rPr lang="en-US" altLang="en-US" sz="20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elang .makan();  </a:t>
            </a:r>
            <a:r>
              <a:rPr lang="en-US" altLang="en-US" sz="2000" spc="-1">
                <a:solidFill>
                  <a:schemeClr val="bg1">
                    <a:lumMod val="75000"/>
                  </a:schemeClr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//  “Saya Makan Tikus”</a:t>
            </a:r>
          </a:p>
          <a:p>
            <a:pPr algn="l">
              <a:lnSpc>
                <a:spcPct val="100000"/>
              </a:lnSpc>
            </a:pPr>
            <a:endParaRPr lang="en-US" altLang="en-US" sz="2000" spc="-1">
              <a:solidFill>
                <a:schemeClr val="bg1">
                  <a:lumMod val="75000"/>
                </a:schemeClr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2330450" y="1610360"/>
            <a:ext cx="4801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</a:t>
            </a:r>
            <a:r>
              <a:rPr 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Over</a:t>
            </a: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loding</a:t>
            </a:r>
            <a:endParaRPr lang="en-US" altLang="en-US" sz="4000" b="1" spc="-1">
              <a:solidFill>
                <a:schemeClr val="accent4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2330450" y="2482850"/>
            <a:ext cx="578866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Untuk melakukan </a:t>
            </a:r>
            <a:r>
              <a:rPr lang="en-US" altLang="en-US" b="1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overloding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caranya cukup definisikan berulang kali </a:t>
            </a:r>
            <a:r>
              <a:rPr lang="en-US" altLang="en-US" b="1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constractor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 </a:t>
            </a:r>
            <a:r>
              <a:rPr lang="en-US" altLang="en-US" b="1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method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dengan berbeda </a:t>
            </a:r>
            <a:r>
              <a:rPr lang="en-US" altLang="en-US" sz="2800" b="1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parameter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542925" y="474345"/>
            <a:ext cx="4801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</a:t>
            </a:r>
            <a:r>
              <a:rPr 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Over</a:t>
            </a: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loding   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menggunakan</a:t>
            </a: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b="1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Constractor </a:t>
            </a:r>
            <a:endParaRPr lang="en-US" altLang="en-US" b="1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29530" y="1758950"/>
            <a:ext cx="5506085" cy="4114165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18170" y="1429385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Hewan.java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476240" y="2085340"/>
            <a:ext cx="48120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     </a:t>
            </a: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class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Hewan</a:t>
            </a:r>
            <a:r>
              <a:rPr lang="en-US" alt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en-US" dirty="0" err="1">
                <a:solidFill>
                  <a:schemeClr val="accent6"/>
                </a:solidFill>
              </a:rPr>
              <a:t>warna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Hewan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      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    }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Hewan</a:t>
            </a:r>
            <a:r>
              <a:rPr lang="en-US" dirty="0">
                <a:solidFill>
                  <a:schemeClr val="bg1"/>
                </a:solidFill>
              </a:rPr>
              <a:t>(String </a:t>
            </a:r>
            <a:r>
              <a:rPr lang="en-US" dirty="0" err="1">
                <a:solidFill>
                  <a:schemeClr val="bg1"/>
                </a:solidFill>
              </a:rPr>
              <a:t>warna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6"/>
                </a:solidFill>
              </a:rPr>
              <a:t>warna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warna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    }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23000" y="3117850"/>
            <a:ext cx="2279015" cy="102489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23000" y="4311650"/>
            <a:ext cx="3683000" cy="102489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6408420" y="252095"/>
            <a:ext cx="4801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</a:t>
            </a:r>
            <a:r>
              <a:rPr 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Over</a:t>
            </a: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loding   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menggunakan</a:t>
            </a: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b="1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Constractor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dalam </a:t>
            </a:r>
            <a:r>
              <a:rPr lang="en-US" altLang="en-US" b="1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inheritance </a:t>
            </a:r>
            <a:endParaRPr lang="en-US" altLang="en-US" b="1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6380" y="751205"/>
            <a:ext cx="5506085" cy="390906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8230" y="494030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Hewan.java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93090" y="872490"/>
            <a:ext cx="48120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    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class</a:t>
            </a:r>
            <a:r>
              <a:rPr lang="en-US" altLang="en-US">
                <a:solidFill>
                  <a:schemeClr val="bg1"/>
                </a:solidFill>
              </a:rPr>
              <a:t> Hewan{</a:t>
            </a:r>
            <a:r>
              <a:rPr lang="en-US">
                <a:solidFill>
                  <a:schemeClr val="bg1"/>
                </a:solidFill>
              </a:rPr>
              <a:t>  </a:t>
            </a:r>
          </a:p>
          <a:p>
            <a:r>
              <a:rPr lang="en-US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</a:rPr>
              <a:t>      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>
                <a:solidFill>
                  <a:schemeClr val="bg1"/>
                </a:solidFill>
              </a:rPr>
              <a:t>String </a:t>
            </a:r>
            <a:r>
              <a:rPr lang="en-US">
                <a:solidFill>
                  <a:schemeClr val="accent6"/>
                </a:solidFill>
              </a:rPr>
              <a:t>warna</a:t>
            </a:r>
            <a:r>
              <a:rPr lang="en-US">
                <a:solidFill>
                  <a:schemeClr val="bg1"/>
                </a:solidFill>
              </a:rPr>
              <a:t>;</a:t>
            </a:r>
          </a:p>
          <a:p>
            <a:r>
              <a:rPr lang="en-US">
                <a:solidFill>
                  <a:schemeClr val="bg1"/>
                </a:solidFill>
              </a:rPr>
              <a:t>   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>
                <a:solidFill>
                  <a:schemeClr val="bg1"/>
                </a:solidFill>
              </a:rPr>
              <a:t>Hewan() {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       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     }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>
                <a:solidFill>
                  <a:schemeClr val="bg1"/>
                </a:solidFill>
              </a:rPr>
              <a:t>Hewan(String warna) {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en-US">
                <a:solidFill>
                  <a:schemeClr val="bg1"/>
                </a:solidFill>
              </a:rPr>
              <a:t>.</a:t>
            </a:r>
            <a:r>
              <a:rPr lang="en-US">
                <a:solidFill>
                  <a:schemeClr val="accent6"/>
                </a:solidFill>
              </a:rPr>
              <a:t>warna </a:t>
            </a:r>
            <a:r>
              <a:rPr lang="en-US">
                <a:solidFill>
                  <a:schemeClr val="bg1"/>
                </a:solidFill>
              </a:rPr>
              <a:t>= warna;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     }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940550" y="2800350"/>
            <a:ext cx="48120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class</a:t>
            </a:r>
            <a:r>
              <a:rPr lang="en-US">
                <a:solidFill>
                  <a:schemeClr val="bg1"/>
                </a:solidFill>
              </a:rPr>
              <a:t> Kucing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extends </a:t>
            </a:r>
            <a:r>
              <a:rPr lang="en-US">
                <a:solidFill>
                  <a:schemeClr val="bg1"/>
                </a:solidFill>
              </a:rPr>
              <a:t>Hewan {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>
                <a:solidFill>
                  <a:schemeClr val="bg1"/>
                </a:solidFill>
              </a:rPr>
              <a:t>Kucing() {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>
                <a:solidFill>
                  <a:schemeClr val="bg1"/>
                </a:solidFill>
              </a:rPr>
              <a:t>Kucing(String warna) {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</a:t>
            </a:r>
            <a:r>
              <a:rPr lang="en-US">
                <a:solidFill>
                  <a:schemeClr val="bg1"/>
                </a:solidFill>
              </a:rPr>
              <a:t>(warna);</a:t>
            </a: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04965" y="2487930"/>
            <a:ext cx="4813300" cy="354838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8" name="Curved Connector 27"/>
          <p:cNvCxnSpPr>
            <a:stCxn id="17" idx="3"/>
            <a:endCxn id="5" idx="1"/>
          </p:cNvCxnSpPr>
          <p:nvPr/>
        </p:nvCxnSpPr>
        <p:spPr>
          <a:xfrm>
            <a:off x="5752465" y="2705735"/>
            <a:ext cx="952500" cy="1556385"/>
          </a:xfrm>
          <a:prstGeom prst="curvedConnector3">
            <a:avLst>
              <a:gd name="adj1" fmla="val 50000"/>
            </a:avLst>
          </a:prstGeom>
          <a:ln w="31750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326245" y="2171700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Kucing.java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479665" y="4770755"/>
            <a:ext cx="850900" cy="35941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5535" y="5333365"/>
            <a:ext cx="3269615" cy="6229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b="1"/>
              <a:t>Keyword super </a:t>
            </a:r>
            <a:r>
              <a:rPr lang="en-US" altLang="en-US"/>
              <a:t>mengaku pada </a:t>
            </a:r>
            <a:r>
              <a:rPr lang="en-US" altLang="en-US" b="1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Parent Class </a:t>
            </a:r>
          </a:p>
        </p:txBody>
      </p:sp>
      <p:cxnSp>
        <p:nvCxnSpPr>
          <p:cNvPr id="14" name="Curved Connector 13"/>
          <p:cNvCxnSpPr>
            <a:stCxn id="12" idx="1"/>
            <a:endCxn id="13" idx="3"/>
          </p:cNvCxnSpPr>
          <p:nvPr/>
        </p:nvCxnSpPr>
        <p:spPr>
          <a:xfrm rot="10800000" flipV="1">
            <a:off x="5644515" y="4950460"/>
            <a:ext cx="1834515" cy="694690"/>
          </a:xfrm>
          <a:prstGeom prst="curvedConnector3">
            <a:avLst>
              <a:gd name="adj1" fmla="val 49983"/>
            </a:avLst>
          </a:prstGeom>
          <a:ln w="31750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5222240" y="958850"/>
            <a:ext cx="4801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Encapsulation</a:t>
            </a:r>
            <a:endParaRPr lang="en-US" altLang="en-US" sz="4000" b="1" spc="-1">
              <a:solidFill>
                <a:schemeClr val="accent4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5544820" y="1706245"/>
            <a:ext cx="511048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Membungkus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class agar tidak diakses sembarangan atau menyembunyikan suatu data.</a:t>
            </a:r>
            <a:endParaRPr lang="en-US" altLang="en-US" sz="2800" b="1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 rot="19440000">
            <a:off x="1178560" y="1969135"/>
            <a:ext cx="2965450" cy="8604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19440000">
            <a:off x="1302385" y="2350770"/>
            <a:ext cx="1666240" cy="8585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3" idx="2"/>
          </p:cNvCxnSpPr>
          <p:nvPr/>
        </p:nvCxnSpPr>
        <p:spPr>
          <a:xfrm rot="5400000" flipV="1">
            <a:off x="2533650" y="2981325"/>
            <a:ext cx="457200" cy="749300"/>
          </a:xfrm>
          <a:prstGeom prst="curvedConnector2">
            <a:avLst/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171825" y="3436620"/>
            <a:ext cx="82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818005" y="2412365"/>
            <a:ext cx="949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>
                <a:solidFill>
                  <a:schemeClr val="tx1"/>
                </a:solidFill>
              </a:rPr>
              <a:t>method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1438275" y="2820670"/>
            <a:ext cx="960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>
                <a:solidFill>
                  <a:schemeClr val="tx1"/>
                </a:solidFill>
              </a:rPr>
              <a:t>attribut</a:t>
            </a:r>
          </a:p>
        </p:txBody>
      </p:sp>
      <p:sp>
        <p:nvSpPr>
          <p:cNvPr id="16" name="Subtitle 2"/>
          <p:cNvSpPr>
            <a:spLocks noGrp="1"/>
          </p:cNvSpPr>
          <p:nvPr/>
        </p:nvSpPr>
        <p:spPr>
          <a:xfrm>
            <a:off x="542925" y="4631690"/>
            <a:ext cx="10998835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Penerapan pada </a:t>
            </a:r>
            <a:r>
              <a:rPr lang="en-US" altLang="en-US" b="1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atribut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/ </a:t>
            </a:r>
            <a:r>
              <a:rPr lang="en-US" altLang="en-US" b="1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method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dengan menjaga hak akses </a:t>
            </a:r>
            <a:r>
              <a:rPr lang="en-US" altLang="en-US" sz="2800" b="1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Modifier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atau menggunakan </a:t>
            </a:r>
            <a:r>
              <a:rPr lang="en-US" altLang="en-US" b="1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</a:t>
            </a:r>
            <a:r>
              <a:rPr lang="en-US" altLang="en-US" sz="2800" b="1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nterface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542925" y="474345"/>
            <a:ext cx="387985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</a:t>
            </a:r>
            <a:r>
              <a:rPr 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Over</a:t>
            </a: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loding    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menggunakan</a:t>
            </a:r>
            <a:r>
              <a:rPr lang="en-US" altLang="en-US" sz="4000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altLang="en-US" b="1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Methods</a:t>
            </a:r>
            <a:endParaRPr lang="en-US" altLang="en-US" b="1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5660" y="1008380"/>
            <a:ext cx="7014845" cy="500253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2865" y="762000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Hewan.java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422775" y="1296035"/>
            <a:ext cx="72370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     </a:t>
            </a: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class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Hewan</a:t>
            </a:r>
            <a:r>
              <a:rPr lang="en-US" alt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en-US" altLang="en-US" dirty="0">
                <a:solidFill>
                  <a:schemeClr val="accent6"/>
                </a:solidFill>
              </a:rPr>
              <a:t>makan_1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+mn-ea"/>
              </a:rPr>
              <a:t>    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 </a:t>
            </a:r>
            <a:r>
              <a:rPr lang="en-US" dirty="0">
                <a:solidFill>
                  <a:schemeClr val="bg1"/>
                </a:solidFill>
                <a:sym typeface="+mn-ea"/>
              </a:rPr>
              <a:t>String </a:t>
            </a:r>
            <a:r>
              <a:rPr lang="en-US" altLang="en-US" dirty="0">
                <a:solidFill>
                  <a:schemeClr val="accent6"/>
                </a:solidFill>
                <a:sym typeface="+mn-ea"/>
              </a:rPr>
              <a:t>makan_2</a:t>
            </a:r>
            <a:r>
              <a:rPr lang="en-US" dirty="0">
                <a:solidFill>
                  <a:schemeClr val="bg1"/>
                </a:solidFill>
                <a:sym typeface="+mn-ea"/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public </a:t>
            </a: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void </a:t>
            </a:r>
            <a:r>
              <a:rPr lang="en-US" altLang="en-US" dirty="0" err="1">
                <a:solidFill>
                  <a:schemeClr val="bg1"/>
                </a:solidFill>
              </a:rPr>
              <a:t>makan</a:t>
            </a:r>
            <a:r>
              <a:rPr lang="en-US" dirty="0">
                <a:solidFill>
                  <a:schemeClr val="bg1"/>
                </a:solidFill>
              </a:rPr>
              <a:t>(String </a:t>
            </a:r>
            <a:r>
              <a:rPr lang="en-US" altLang="en-US" dirty="0">
                <a:solidFill>
                  <a:schemeClr val="bg1"/>
                </a:solidFill>
              </a:rPr>
              <a:t>makan_1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altLang="en-US" dirty="0">
                <a:solidFill>
                  <a:schemeClr val="accent6"/>
                </a:solidFill>
                <a:sym typeface="+mn-ea"/>
              </a:rPr>
              <a:t>makan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_1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makan_1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    }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public </a:t>
            </a: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void </a:t>
            </a:r>
            <a:r>
              <a:rPr lang="en-US" altLang="en-US" dirty="0" err="1">
                <a:solidFill>
                  <a:schemeClr val="bg1"/>
                </a:solidFill>
                <a:sym typeface="+mn-ea"/>
              </a:rPr>
              <a:t>makan</a:t>
            </a:r>
            <a:r>
              <a:rPr lang="en-US" dirty="0">
                <a:solidFill>
                  <a:schemeClr val="bg1"/>
                </a:solidFill>
                <a:sym typeface="+mn-ea"/>
              </a:rPr>
              <a:t>(String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makan_1, </a:t>
            </a:r>
            <a:r>
              <a:rPr lang="en-US" dirty="0">
                <a:solidFill>
                  <a:schemeClr val="bg1"/>
                </a:solidFill>
                <a:sym typeface="+mn-ea"/>
              </a:rPr>
              <a:t>String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makan_2</a:t>
            </a:r>
            <a:r>
              <a:rPr lang="en-US" dirty="0">
                <a:solidFill>
                  <a:schemeClr val="bg1"/>
                </a:solidFill>
                <a:sym typeface="+mn-ea"/>
              </a:rPr>
              <a:t>) {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sym typeface="+mn-ea"/>
              </a:rPr>
              <a:t>       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this</a:t>
            </a:r>
            <a:r>
              <a:rPr lang="en-US" dirty="0">
                <a:solidFill>
                  <a:schemeClr val="bg1"/>
                </a:solidFill>
                <a:sym typeface="+mn-ea"/>
              </a:rPr>
              <a:t>.</a:t>
            </a:r>
            <a:r>
              <a:rPr lang="en-US" altLang="en-US" dirty="0">
                <a:solidFill>
                  <a:schemeClr val="accent6"/>
                </a:solidFill>
                <a:sym typeface="+mn-ea"/>
              </a:rPr>
              <a:t>makan_1 </a:t>
            </a:r>
            <a:r>
              <a:rPr lang="en-US" dirty="0">
                <a:solidFill>
                  <a:schemeClr val="bg1"/>
                </a:solidFill>
                <a:sym typeface="+mn-ea"/>
              </a:rPr>
              <a:t>=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makan_1</a:t>
            </a:r>
            <a:r>
              <a:rPr lang="en-US" dirty="0">
                <a:solidFill>
                  <a:schemeClr val="bg1"/>
                </a:solidFill>
                <a:sym typeface="+mn-ea"/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+mn-ea"/>
              </a:rPr>
              <a:t>       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this</a:t>
            </a:r>
            <a:r>
              <a:rPr lang="en-US" dirty="0">
                <a:solidFill>
                  <a:schemeClr val="bg1"/>
                </a:solidFill>
                <a:sym typeface="+mn-ea"/>
              </a:rPr>
              <a:t>.</a:t>
            </a:r>
            <a:r>
              <a:rPr lang="en-US" altLang="en-US" dirty="0">
                <a:solidFill>
                  <a:schemeClr val="accent6"/>
                </a:solidFill>
                <a:sym typeface="+mn-ea"/>
              </a:rPr>
              <a:t>makan_2 </a:t>
            </a:r>
            <a:r>
              <a:rPr lang="en-US" dirty="0">
                <a:solidFill>
                  <a:schemeClr val="bg1"/>
                </a:solidFill>
                <a:sym typeface="+mn-ea"/>
              </a:rPr>
              <a:t>=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makan_2</a:t>
            </a:r>
            <a:r>
              <a:rPr lang="en-US" dirty="0">
                <a:solidFill>
                  <a:schemeClr val="bg1"/>
                </a:solidFill>
                <a:sym typeface="+mn-ea"/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sym typeface="+mn-ea"/>
              </a:rPr>
              <a:t>     }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67935" y="2588895"/>
            <a:ext cx="4837430" cy="109410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67935" y="3981450"/>
            <a:ext cx="6462395" cy="125984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solidFill>
                  <a:schemeClr val="bg1"/>
                </a:solidFill>
                <a:sym typeface="+mn-ea"/>
              </a:rPr>
              <a:t>Interface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408555"/>
            <a:ext cx="9144000" cy="49911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524000" y="397256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969010" y="848360"/>
            <a:ext cx="4801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000" b="1" dirty="0">
                <a:solidFill>
                  <a:schemeClr val="bg1"/>
                </a:solidFill>
                <a:sym typeface="+mn-ea"/>
              </a:rPr>
              <a:t>Interface</a:t>
            </a:r>
            <a:endParaRPr lang="en-US" altLang="en-US" sz="4000" b="1" spc="-1" dirty="0">
              <a:solidFill>
                <a:schemeClr val="accent4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250315" y="1974215"/>
            <a:ext cx="6927215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Sebuah</a:t>
            </a:r>
            <a:r>
              <a:rPr lang="en-US" altLang="en-US" sz="2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2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tipe</a:t>
            </a:r>
            <a:r>
              <a:rPr lang="en-US" altLang="en-US" sz="2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2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refrensi</a:t>
            </a:r>
            <a:r>
              <a:rPr lang="en-US" altLang="en-US" sz="2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2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bukan</a:t>
            </a:r>
            <a:r>
              <a:rPr lang="en-US" altLang="en-US" sz="2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2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berarti</a:t>
            </a:r>
            <a:r>
              <a:rPr lang="en-US" altLang="en-US" sz="2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3600" b="1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UI design </a:t>
            </a:r>
            <a:r>
              <a:rPr lang="en-US" altLang="en-US" sz="2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tetapi</a:t>
            </a:r>
            <a:r>
              <a:rPr lang="en-US" altLang="en-US" sz="2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2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merupakan</a:t>
            </a:r>
            <a:r>
              <a:rPr lang="en-US" altLang="en-US" sz="2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3600" b="1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keyword</a:t>
            </a:r>
            <a:r>
              <a:rPr lang="en-US" altLang="en-US" sz="2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2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pada</a:t>
            </a:r>
            <a:r>
              <a:rPr lang="en-US" altLang="en-US" sz="2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java</a:t>
            </a:r>
          </a:p>
          <a:p>
            <a:pPr algn="l">
              <a:lnSpc>
                <a:spcPct val="150000"/>
              </a:lnSpc>
            </a:pPr>
            <a:endParaRPr lang="en-US" altLang="en-US" sz="2800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969010" y="848360"/>
            <a:ext cx="4801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000" b="1" dirty="0">
                <a:solidFill>
                  <a:schemeClr val="bg1"/>
                </a:solidFill>
                <a:sym typeface="+mn-ea"/>
              </a:rPr>
              <a:t>Interface</a:t>
            </a:r>
            <a:endParaRPr lang="en-US" altLang="en-US" sz="4000" b="1" spc="-1" dirty="0">
              <a:solidFill>
                <a:schemeClr val="accent4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291590" y="2593975"/>
            <a:ext cx="736854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</a:t>
            </a:r>
            <a:r>
              <a:rPr lang="en-US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Method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yang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dideklarasikan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tidak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ditulis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secara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utuh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tapi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di </a:t>
            </a:r>
            <a:r>
              <a:rPr lang="en-US" sz="2800" b="1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implementasikan</a:t>
            </a:r>
            <a:r>
              <a:rPr lang="en-US" sz="2800" b="1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di class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turunannya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.</a:t>
            </a:r>
            <a:endParaRPr lang="en-US" altLang="en-US" sz="2800" b="1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291590" y="1605280"/>
            <a:ext cx="736854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</a:t>
            </a:r>
            <a:r>
              <a:rPr lang="en-US" altLang="en-US" b="1" spc="-1" dirty="0" err="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Attribut</a:t>
            </a:r>
            <a:r>
              <a:rPr lang="en-US" b="1" spc="-1" dirty="0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harus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dalam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bentuk</a:t>
            </a: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</a:t>
            </a:r>
            <a:r>
              <a:rPr lang="en-US" sz="2800" b="1" spc="-1" dirty="0" err="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konstanta</a:t>
            </a:r>
            <a:endParaRPr lang="en-US" altLang="en-US" sz="2800" b="1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1291590" y="4453890"/>
            <a:ext cx="736854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*</a:t>
            </a:r>
            <a:r>
              <a:rPr lang="en-US" b="1" spc="-1">
                <a:solidFill>
                  <a:schemeClr val="accent4"/>
                </a:solidFill>
                <a:latin typeface="Arial"/>
                <a:ea typeface="DejaVu Sans" panose="020B0603030804020204"/>
                <a:sym typeface="+mn-ea"/>
              </a:rPr>
              <a:t>Method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 tidak mempunyai </a:t>
            </a:r>
            <a:r>
              <a:rPr lang="en-US" sz="2800" b="1" spc="-1">
                <a:solidFill>
                  <a:schemeClr val="bg1"/>
                </a:solidFill>
                <a:latin typeface="Arial"/>
                <a:ea typeface="DejaVu Sans" panose="020B0603030804020204"/>
                <a:sym typeface="+mn-ea"/>
              </a:rPr>
              <a:t>body</a:t>
            </a:r>
            <a:endParaRPr lang="en-US" altLang="en-US" sz="2800" b="1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344805" y="1557655"/>
            <a:ext cx="604647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interface </a:t>
            </a: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</a:t>
            </a:r>
            <a:r>
              <a:rPr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 </a:t>
            </a:r>
            <a:r>
              <a:rPr lang="en-US" altLang="en-US" sz="1800" spc="-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berlari();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berenang();</a:t>
            </a:r>
            <a:endParaRPr lang="en-US" sz="1800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1450" y="1391285"/>
            <a:ext cx="5213350" cy="1913255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46775" y="615315"/>
            <a:ext cx="5561330" cy="545147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441055" y="1210310"/>
            <a:ext cx="1464945" cy="33274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Subtitle 2"/>
          <p:cNvSpPr>
            <a:spLocks noGrp="1"/>
          </p:cNvSpPr>
          <p:nvPr/>
        </p:nvSpPr>
        <p:spPr>
          <a:xfrm>
            <a:off x="6120765" y="808990"/>
            <a:ext cx="6046470" cy="702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altLang="en-US" sz="1800" spc="-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class</a:t>
            </a:r>
            <a:r>
              <a:rPr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 </a:t>
            </a:r>
            <a:r>
              <a:rPr lang="en-US"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implements</a:t>
            </a:r>
            <a:r>
              <a:rPr 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</a:t>
            </a:r>
            <a:r>
              <a:rPr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@Override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</a:t>
            </a:r>
            <a:r>
              <a:rPr 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berlari() {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  System.</a:t>
            </a:r>
            <a:r>
              <a:rPr lang="en-US" sz="1800" spc="-1">
                <a:solidFill>
                  <a:schemeClr val="accent6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out</a:t>
            </a: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.println(</a:t>
            </a:r>
            <a:r>
              <a:rPr lang="en-US" sz="1800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"Kucing berlari"</a:t>
            </a: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}</a:t>
            </a:r>
          </a:p>
          <a:p>
            <a:pPr algn="l">
              <a:lnSpc>
                <a:spcPct val="100000"/>
              </a:lnSpc>
            </a:pPr>
            <a:endParaRPr lang="en-US" sz="1800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@Override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</a:t>
            </a:r>
            <a:r>
              <a:rPr 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berenang() {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  System.</a:t>
            </a:r>
            <a:r>
              <a:rPr lang="en-US" sz="1800" spc="-1">
                <a:solidFill>
                  <a:schemeClr val="accent6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out</a:t>
            </a: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.println(</a:t>
            </a:r>
            <a:r>
              <a:rPr lang="en-US" sz="1800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"Kucing Berenang"</a:t>
            </a: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}  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cxnSp>
        <p:nvCxnSpPr>
          <p:cNvPr id="32" name="Curved Connector 31"/>
          <p:cNvCxnSpPr>
            <a:stCxn id="17" idx="3"/>
            <a:endCxn id="31" idx="1"/>
          </p:cNvCxnSpPr>
          <p:nvPr/>
        </p:nvCxnSpPr>
        <p:spPr>
          <a:xfrm flipV="1">
            <a:off x="5384800" y="1160145"/>
            <a:ext cx="735965" cy="1188085"/>
          </a:xfrm>
          <a:prstGeom prst="curvedConnector3">
            <a:avLst>
              <a:gd name="adj1" fmla="val 50043"/>
            </a:avLst>
          </a:prstGeom>
          <a:ln w="31750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80740" y="1116965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Kucing.java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7010" y="382270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Hewan.java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76225" y="615315"/>
            <a:ext cx="604647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interface </a:t>
            </a: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</a:t>
            </a:r>
            <a:r>
              <a:rPr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 </a:t>
            </a:r>
            <a:r>
              <a:rPr lang="en-US" altLang="en-US" sz="1800" spc="-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berlari();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berenang();</a:t>
            </a:r>
            <a:endParaRPr lang="en-US" sz="1800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1450" y="382270"/>
            <a:ext cx="5213350" cy="1913255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46775" y="615315"/>
            <a:ext cx="5561330" cy="545147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994650" y="1069975"/>
            <a:ext cx="969645" cy="33274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Subtitle 2"/>
          <p:cNvSpPr>
            <a:spLocks noGrp="1"/>
          </p:cNvSpPr>
          <p:nvPr/>
        </p:nvSpPr>
        <p:spPr>
          <a:xfrm>
            <a:off x="6431280" y="781685"/>
            <a:ext cx="5701665" cy="702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altLang="en-US" sz="1200" spc="-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altLang="en-US" sz="12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class</a:t>
            </a:r>
            <a:r>
              <a:rPr alt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Hewan </a:t>
            </a:r>
            <a:r>
              <a:rPr lang="en-US" altLang="en-US" sz="12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implements</a:t>
            </a:r>
            <a:r>
              <a:rPr lang="en-US" sz="12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Kucing, Elang</a:t>
            </a:r>
            <a:r>
              <a:rPr alt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@Override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</a:t>
            </a:r>
            <a:r>
              <a:rPr lang="en-US" sz="12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berlari() {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  System.</a:t>
            </a:r>
            <a:r>
              <a:rPr lang="en-US" sz="1200" spc="-1">
                <a:solidFill>
                  <a:schemeClr val="accent6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out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.println(</a:t>
            </a:r>
            <a:r>
              <a:rPr lang="en-US" sz="1200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"Kucing berlari"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}</a:t>
            </a:r>
          </a:p>
          <a:p>
            <a:pPr algn="l">
              <a:lnSpc>
                <a:spcPct val="100000"/>
              </a:lnSpc>
            </a:pPr>
            <a:endParaRPr lang="en-US" sz="1200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@Override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</a:t>
            </a:r>
            <a:r>
              <a:rPr lang="en-US" sz="12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berenang() {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  System.</a:t>
            </a:r>
            <a:r>
              <a:rPr lang="en-US" sz="1200" spc="-1">
                <a:solidFill>
                  <a:schemeClr val="accent6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out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.println(</a:t>
            </a:r>
            <a:r>
              <a:rPr lang="en-US" sz="1200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"Kucing Berenang"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}  </a:t>
            </a:r>
          </a:p>
          <a:p>
            <a:pPr algn="l">
              <a:lnSpc>
                <a:spcPct val="100000"/>
              </a:lnSpc>
            </a:pPr>
            <a:endParaRPr lang="en-US" sz="1200"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@Override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</a:t>
            </a:r>
            <a:r>
              <a:rPr lang="en-US" sz="12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makan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  System.</a:t>
            </a:r>
            <a:r>
              <a:rPr lang="en-US" sz="1200" spc="-1">
                <a:solidFill>
                  <a:schemeClr val="accent6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out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.println(</a:t>
            </a:r>
            <a:r>
              <a:rPr lang="en-US" sz="1200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altLang="en-US" sz="1200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Elang Makan Ikan</a:t>
            </a:r>
            <a:r>
              <a:rPr lang="en-US" sz="1200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</a:t>
            </a: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}  </a:t>
            </a:r>
          </a:p>
          <a:p>
            <a:pPr algn="l">
              <a:lnSpc>
                <a:spcPct val="100000"/>
              </a:lnSpc>
            </a:pPr>
            <a:r>
              <a:rPr lang="en-US" sz="12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cxnSp>
        <p:nvCxnSpPr>
          <p:cNvPr id="32" name="Curved Connector 31"/>
          <p:cNvCxnSpPr>
            <a:stCxn id="17" idx="3"/>
            <a:endCxn id="10" idx="3"/>
          </p:cNvCxnSpPr>
          <p:nvPr/>
        </p:nvCxnSpPr>
        <p:spPr>
          <a:xfrm>
            <a:off x="5384800" y="1339215"/>
            <a:ext cx="937895" cy="1924685"/>
          </a:xfrm>
          <a:prstGeom prst="curvedConnector3">
            <a:avLst>
              <a:gd name="adj1" fmla="val 13811"/>
            </a:avLst>
          </a:prstGeom>
          <a:ln w="31750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56915" y="81280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Kucing.java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7010" y="382270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Hewan.java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71450" y="2822575"/>
            <a:ext cx="5213350" cy="148717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6915" y="2521585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Elang.java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276225" y="3055620"/>
            <a:ext cx="6046470" cy="41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interface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Elang</a:t>
            </a:r>
            <a:r>
              <a:rPr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 </a:t>
            </a:r>
            <a:r>
              <a:rPr lang="en-US" altLang="en-US" sz="1800" spc="-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makan();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cxnSp>
        <p:nvCxnSpPr>
          <p:cNvPr id="11" name="Curved Connector 10"/>
          <p:cNvCxnSpPr>
            <a:endCxn id="12" idx="1"/>
          </p:cNvCxnSpPr>
          <p:nvPr/>
        </p:nvCxnSpPr>
        <p:spPr>
          <a:xfrm rot="5400000" flipV="1">
            <a:off x="5255260" y="3798570"/>
            <a:ext cx="1431925" cy="1172210"/>
          </a:xfrm>
          <a:prstGeom prst="curvedConnector2">
            <a:avLst/>
          </a:prstGeom>
          <a:ln w="31750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57010" y="4488180"/>
            <a:ext cx="3643630" cy="122555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31280" y="1402715"/>
            <a:ext cx="3987165" cy="2906395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0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Latihan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344805" y="758190"/>
            <a:ext cx="6046470" cy="2162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interface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Buku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  <a:endParaRPr lang="en-US" altLang="en-US" sz="1800" spc="-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judul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bab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();</a:t>
            </a:r>
            <a:endParaRPr lang="en-US" sz="1800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11455" y="592455"/>
            <a:ext cx="5213350" cy="232791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7080" y="343535"/>
            <a:ext cx="188404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Buku.java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4805" y="3942715"/>
            <a:ext cx="5213350" cy="184658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3400" y="3638550"/>
            <a:ext cx="235140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BukuPBO.java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542925" y="4226560"/>
            <a:ext cx="6046470" cy="2162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class </a:t>
            </a:r>
            <a:r>
              <a:rPr lang="en-US" altLang="en-US" sz="1800" spc="-1" dirty="0" err="1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BukuPBO</a:t>
            </a:r>
            <a:r>
              <a:rPr lang="en-US" altLang="en-US" sz="1800" spc="-1" dirty="0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altLang="en-US" sz="1800" spc="-1" dirty="0" smtClean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  <a:endParaRPr altLang="en-US" sz="1800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2250" y="5080"/>
            <a:ext cx="5621655" cy="628205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978650" y="641985"/>
            <a:ext cx="45834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Output :</a:t>
            </a:r>
          </a:p>
          <a:p>
            <a:pPr algn="l">
              <a:lnSpc>
                <a:spcPct val="100000"/>
              </a:lnSpc>
            </a:pPr>
            <a:endParaRPr lang="en-US" altLang="en-US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 err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Judul</a:t>
            </a:r>
            <a:endParaRPr lang="en-US" altLang="en-US" sz="2000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dirty="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</a:t>
            </a:r>
            <a:r>
              <a:rPr lang="en-US" altLang="en-US" sz="2000" dirty="0" err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Mudah</a:t>
            </a:r>
            <a:r>
              <a:rPr lang="en-US" altLang="en-US" sz="2000" dirty="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Belajar</a:t>
            </a:r>
            <a:r>
              <a:rPr lang="en-US" altLang="en-US" sz="2000" dirty="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PBO</a:t>
            </a:r>
            <a:endParaRPr lang="en-US" altLang="en-US" sz="2000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BAB</a:t>
            </a:r>
          </a:p>
          <a:p>
            <a:pPr algn="l">
              <a:lnSpc>
                <a:spcPct val="100000"/>
              </a:lnSpc>
            </a:pPr>
            <a:r>
              <a:rPr lang="en-US" altLang="en-US" sz="2000" dirty="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Bab IV. </a:t>
            </a:r>
            <a:r>
              <a:rPr lang="en-US" altLang="en-US" sz="2000" dirty="0" err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Belajar</a:t>
            </a:r>
            <a:r>
              <a:rPr lang="en-US" altLang="en-US" sz="2000" dirty="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Interface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0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Latihan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344805" y="758190"/>
            <a:ext cx="6046470" cy="275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interface </a:t>
            </a:r>
            <a:r>
              <a:rPr lang="en-US" altLang="en-US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InterfaceKalkulator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  <a:endParaRPr lang="en-US" altLang="en-US" sz="1800" spc="-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penjumlahan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pengurangan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perkalian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pembagian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();</a:t>
            </a:r>
            <a:endParaRPr lang="en-US" sz="1800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11455" y="539115"/>
            <a:ext cx="5213350" cy="278130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8455" y="210185"/>
            <a:ext cx="3342640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InterfaceKalkulator.java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4805" y="3942715"/>
            <a:ext cx="5213350" cy="184658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3400" y="3638550"/>
            <a:ext cx="235140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Kalkulator.java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542925" y="4226560"/>
            <a:ext cx="6046470" cy="2162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class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Kalkulator</a:t>
            </a:r>
            <a:r>
              <a:rPr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2250" y="5080"/>
            <a:ext cx="5621655" cy="628205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978650" y="641985"/>
            <a:ext cx="45834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Output :</a:t>
            </a:r>
          </a:p>
          <a:p>
            <a:pPr algn="l">
              <a:lnSpc>
                <a:spcPct val="100000"/>
              </a:lnSpc>
            </a:pP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Penjumlahan</a:t>
            </a: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5+5 = 10</a:t>
            </a: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Pengurangan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5-5 = 0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Pengurangan</a:t>
            </a: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* 5x5 = 25</a:t>
            </a:r>
            <a:endParaRPr lang="en-US" altLang="en-US" sz="200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Pembagian</a:t>
            </a: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* 5/5 = 1</a:t>
            </a:r>
            <a:endParaRPr lang="en-US" altLang="en-US" sz="200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1308735" y="1054100"/>
          <a:ext cx="9696450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Modifire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Subclass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World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public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protected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no modifire*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private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1629410"/>
            <a:ext cx="608330" cy="5981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1629410"/>
            <a:ext cx="608330" cy="5981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535" y="1629410"/>
            <a:ext cx="608330" cy="598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1629410"/>
            <a:ext cx="608330" cy="5981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535" y="2553970"/>
            <a:ext cx="608330" cy="598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2553970"/>
            <a:ext cx="608330" cy="598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2553970"/>
            <a:ext cx="608330" cy="5981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3456305"/>
            <a:ext cx="608330" cy="5981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3456305"/>
            <a:ext cx="608330" cy="5981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4323080"/>
            <a:ext cx="608330" cy="5981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470" y="4355465"/>
            <a:ext cx="534035" cy="5340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830" y="3488690"/>
            <a:ext cx="534035" cy="534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830" y="4387215"/>
            <a:ext cx="534035" cy="5340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520440"/>
            <a:ext cx="534035" cy="5340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830" y="4354830"/>
            <a:ext cx="534035" cy="5340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2585720"/>
            <a:ext cx="534035" cy="5340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0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Latihan 3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344805" y="758190"/>
            <a:ext cx="6046470" cy="275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interface </a:t>
            </a:r>
            <a:r>
              <a:rPr lang="en-US" altLang="en-US" sz="1800" spc="-1" dirty="0" err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InterfaceBalok</a:t>
            </a:r>
            <a:r>
              <a:rPr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  <a:endParaRPr lang="en-US" altLang="en-US" sz="1800" spc="-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z="1800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rumus_volume_balok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Balok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z="1800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bk</a:t>
            </a:r>
            <a:r>
              <a:rPr lang="en-US" alt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  <a:endParaRPr lang="en-US" sz="1800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800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11455" y="539115"/>
            <a:ext cx="5668010" cy="137668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8455" y="210185"/>
            <a:ext cx="3342640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InterfaceBalok.java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4805" y="4425950"/>
            <a:ext cx="5213350" cy="164719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1090" y="4166235"/>
            <a:ext cx="3053715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BangunRuang.java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542925" y="4700270"/>
            <a:ext cx="6046470" cy="2162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altLang="en-US" sz="1800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class </a:t>
            </a:r>
            <a:r>
              <a:rPr lang="en-US"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BangunRuang</a:t>
            </a:r>
            <a:r>
              <a:rPr alt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sz="1800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2250" y="5080"/>
            <a:ext cx="5621655" cy="628205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978650" y="641985"/>
            <a:ext cx="45834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Output :</a:t>
            </a:r>
          </a:p>
          <a:p>
            <a:pPr algn="l">
              <a:lnSpc>
                <a:spcPct val="100000"/>
              </a:lnSpc>
            </a:pPr>
            <a:endParaRPr lang="en-US" altLang="en-US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 err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Balok</a:t>
            </a:r>
            <a:endParaRPr lang="en-US" altLang="en-US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dirty="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?</a:t>
            </a:r>
            <a:endParaRPr lang="en-US" altLang="en-US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 err="1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Kubus</a:t>
            </a:r>
            <a:endParaRPr lang="en-US" altLang="en-US" sz="2000" b="1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dirty="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?</a:t>
            </a:r>
          </a:p>
          <a:p>
            <a:pPr algn="l">
              <a:lnSpc>
                <a:spcPct val="100000"/>
              </a:lnSpc>
            </a:pPr>
            <a:endParaRPr lang="en-US" altLang="en-US" sz="2000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dirty="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4805" y="2402840"/>
            <a:ext cx="5858510" cy="1486535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1805" y="2073910"/>
            <a:ext cx="3342640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InterfaceKubus.java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7365" y="2722880"/>
            <a:ext cx="6065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altLang="en-US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</a:t>
            </a:r>
            <a:r>
              <a:rPr lang="en-US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interface </a:t>
            </a:r>
            <a:r>
              <a:rPr lang="en-US" altLang="en-US" spc="-1" dirty="0" err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InterfaceKubus</a:t>
            </a:r>
            <a:r>
              <a:rPr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{</a:t>
            </a:r>
            <a:endParaRPr lang="en-US" altLang="en-US" spc="-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</a:t>
            </a:r>
            <a:r>
              <a:rPr lang="en-US" altLang="en-US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public void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rumus_volume_kubus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(</a:t>
            </a:r>
            <a:r>
              <a:rPr lang="en-US" altLang="en-US" spc="-1" dirty="0" err="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Kubus</a:t>
            </a:r>
            <a:r>
              <a:rPr lang="en-US" alt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kc);</a:t>
            </a:r>
            <a:endParaRPr lang="en-US" spc="-1" dirty="0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408555"/>
            <a:ext cx="9144000" cy="49911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524000" y="397256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340" y="418465"/>
            <a:ext cx="6802120" cy="845820"/>
          </a:xfrm>
        </p:spPr>
        <p:txBody>
          <a:bodyPr>
            <a:noAutofit/>
          </a:bodyPr>
          <a:lstStyle/>
          <a:p>
            <a:pPr algn="l"/>
            <a:r>
              <a:rPr lang="en-US" altLang="en-US" sz="4000" b="1">
                <a:solidFill>
                  <a:schemeClr val="bg1"/>
                </a:solidFill>
              </a:rPr>
              <a:t>Inheritance /</a:t>
            </a:r>
            <a:r>
              <a:rPr lang="en-US" altLang="en-US" sz="2400">
                <a:solidFill>
                  <a:schemeClr val="bg1"/>
                </a:solidFill>
              </a:rPr>
              <a:t>pewarisan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307340" y="1499235"/>
            <a:ext cx="727138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Sebuah </a:t>
            </a: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dapat mewarisi (</a:t>
            </a:r>
            <a:r>
              <a:rPr lang="en-US" altLang="en-US" i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iniherit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atribut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&amp;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dari </a:t>
            </a: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lain</a:t>
            </a:r>
          </a:p>
        </p:txBody>
      </p:sp>
      <p:pic>
        <p:nvPicPr>
          <p:cNvPr id="5" name="Picture 4" descr="inher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" y="2590800"/>
            <a:ext cx="6665595" cy="3397885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/>
        </p:nvSpPr>
        <p:spPr>
          <a:xfrm>
            <a:off x="6957695" y="4364990"/>
            <a:ext cx="4801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,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Ikan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&amp;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Burung</a:t>
            </a:r>
            <a:endParaRPr lang="en-US" altLang="en-US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semuanya mewarisi (</a:t>
            </a:r>
            <a:r>
              <a:rPr lang="en-US" altLang="en-US" i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inherit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6385560" y="1042670"/>
            <a:ext cx="519366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yang mewariskan disebut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Parent Class </a:t>
            </a:r>
            <a:r>
              <a:rPr lang="en-US" altLang="en-US" sz="1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 Super Class 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7151370" y="3729355"/>
            <a:ext cx="442785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yang mewarisi disebut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Child Class </a:t>
            </a:r>
            <a:r>
              <a:rPr lang="en-US" altLang="en-US" sz="1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 SubClass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1042670"/>
            <a:ext cx="5946775" cy="3960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Rectangle 1"/>
          <p:cNvSpPr/>
          <p:nvPr/>
        </p:nvSpPr>
        <p:spPr>
          <a:xfrm>
            <a:off x="-1270" y="-635"/>
            <a:ext cx="4482465" cy="627570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908050"/>
            <a:ext cx="2308860" cy="445833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5405755" y="783590"/>
            <a:ext cx="59931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</a:t>
            </a:r>
            <a:r>
              <a:rPr lang="en-US" altLang="en-US" sz="2000">
                <a:solidFill>
                  <a:schemeClr val="accent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Hewan {</a:t>
            </a: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String </a:t>
            </a:r>
            <a:r>
              <a:rPr lang="en-US" altLang="en-US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 </a:t>
            </a: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"Hitam"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int </a:t>
            </a:r>
            <a:r>
              <a:rPr lang="en-US" altLang="en-US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umur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 1;</a:t>
            </a: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void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bernafas(){</a:t>
            </a: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System.</a:t>
            </a:r>
            <a:r>
              <a:rPr lang="en-US" altLang="en-US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out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.println(</a:t>
            </a: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"Saya Bernafas"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);</a:t>
            </a: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}</a:t>
            </a: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public void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makan(){</a:t>
            </a: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System.</a:t>
            </a:r>
            <a:r>
              <a:rPr lang="en-US" altLang="en-US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out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.println(</a:t>
            </a: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"Saya Makan"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);</a:t>
            </a:r>
          </a:p>
          <a:p>
            <a:pPr lvl="1"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}    </a:t>
            </a: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1705" y="254000"/>
            <a:ext cx="2119630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Hewan.java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Rectangle 1"/>
          <p:cNvSpPr/>
          <p:nvPr/>
        </p:nvSpPr>
        <p:spPr>
          <a:xfrm>
            <a:off x="-1270" y="-635"/>
            <a:ext cx="4482465" cy="627570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5156200" y="904240"/>
            <a:ext cx="66027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extends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Hewan{</a:t>
            </a: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681355"/>
            <a:ext cx="2867025" cy="474091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718050" y="887095"/>
            <a:ext cx="5866765" cy="146875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45300" y="1726565"/>
            <a:ext cx="4913630" cy="1692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en-US"/>
              <a:t>* class </a:t>
            </a:r>
            <a:r>
              <a:rPr lang="en-US" altLang="en-US" sz="2000" b="1"/>
              <a:t>Kucing </a:t>
            </a:r>
            <a:r>
              <a:rPr lang="en-US" altLang="en-US"/>
              <a:t>mewarisi class </a:t>
            </a:r>
            <a:r>
              <a:rPr lang="en-US" altLang="en-US" sz="2000" b="1"/>
              <a:t>Hewan </a:t>
            </a:r>
            <a:endParaRPr lang="en-US" altLang="en-US"/>
          </a:p>
          <a:p>
            <a:pPr algn="l">
              <a:lnSpc>
                <a:spcPct val="150000"/>
              </a:lnSpc>
            </a:pPr>
            <a:r>
              <a:rPr lang="en-US" altLang="en-US"/>
              <a:t>* Tidak perlu mendefinisikan atribut dan methods yang sudah didefinisikan oleh class </a:t>
            </a:r>
            <a:r>
              <a:rPr lang="en-US" altLang="en-US" sz="2000" b="1"/>
              <a:t>Hewan</a:t>
            </a:r>
          </a:p>
        </p:txBody>
      </p:sp>
      <p:sp>
        <p:nvSpPr>
          <p:cNvPr id="16" name="Subtitle 2"/>
          <p:cNvSpPr>
            <a:spLocks noGrp="1"/>
          </p:cNvSpPr>
          <p:nvPr/>
        </p:nvSpPr>
        <p:spPr>
          <a:xfrm>
            <a:off x="4718050" y="3968750"/>
            <a:ext cx="731075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 kucing =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new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Kucing();</a:t>
            </a: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System.</a:t>
            </a:r>
            <a:r>
              <a:rPr lang="en-US" altLang="en-US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out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.println(kucing.</a:t>
            </a:r>
            <a:r>
              <a:rPr lang="en-US" altLang="en-US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);  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// “Hitam”</a:t>
            </a:r>
            <a:endParaRPr lang="en-US" altLang="en-US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kucing.makan(); 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// “Saya Makan”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9300" y="147320"/>
            <a:ext cx="2119630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Kucing.java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790" y="4706620"/>
            <a:ext cx="516255" cy="50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795" y="5422265"/>
            <a:ext cx="516255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Rectangle 1"/>
          <p:cNvSpPr/>
          <p:nvPr/>
        </p:nvSpPr>
        <p:spPr>
          <a:xfrm>
            <a:off x="-1270" y="-635"/>
            <a:ext cx="4482465" cy="627570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5156200" y="938530"/>
            <a:ext cx="66027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Ikan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extends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Hewan{</a:t>
            </a: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8050" y="938530"/>
            <a:ext cx="5866765" cy="146875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45300" y="1726565"/>
            <a:ext cx="4913630" cy="1692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en-US"/>
              <a:t>* class </a:t>
            </a:r>
            <a:r>
              <a:rPr lang="en-US" altLang="en-US" sz="2000" b="1"/>
              <a:t>Ikan</a:t>
            </a:r>
            <a:r>
              <a:rPr lang="en-US" altLang="en-US"/>
              <a:t>mewarisi class </a:t>
            </a:r>
            <a:r>
              <a:rPr lang="en-US" altLang="en-US" sz="2000" b="1"/>
              <a:t>Hewan </a:t>
            </a:r>
            <a:endParaRPr lang="en-US" altLang="en-US"/>
          </a:p>
          <a:p>
            <a:pPr algn="l">
              <a:lnSpc>
                <a:spcPct val="150000"/>
              </a:lnSpc>
            </a:pPr>
            <a:r>
              <a:rPr lang="en-US" altLang="en-US"/>
              <a:t>* Tidak perlu mendefinisikan atribut dan methods yang sudah didefinisikan oleh class </a:t>
            </a:r>
            <a:r>
              <a:rPr lang="en-US" altLang="en-US" sz="2000" b="1"/>
              <a:t>Hewan</a:t>
            </a:r>
          </a:p>
        </p:txBody>
      </p:sp>
      <p:sp>
        <p:nvSpPr>
          <p:cNvPr id="16" name="Subtitle 2"/>
          <p:cNvSpPr>
            <a:spLocks noGrp="1"/>
          </p:cNvSpPr>
          <p:nvPr/>
        </p:nvSpPr>
        <p:spPr>
          <a:xfrm>
            <a:off x="4718050" y="3968750"/>
            <a:ext cx="66027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Ikan ikan=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new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Ikan();</a:t>
            </a: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System.</a:t>
            </a:r>
            <a:r>
              <a:rPr lang="en-US" altLang="en-US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out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.println(ikan.</a:t>
            </a:r>
            <a:r>
              <a:rPr lang="en-US" altLang="en-US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);  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// “ Hitam”</a:t>
            </a:r>
            <a:endParaRPr lang="en-US" altLang="en-US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ikan.makan(); 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//  “Saya Makan”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5" y="709295"/>
            <a:ext cx="2872105" cy="485648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639300" y="147320"/>
            <a:ext cx="2119630" cy="53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Ikan.java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795" y="4731385"/>
            <a:ext cx="516255" cy="5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905" y="5412740"/>
            <a:ext cx="525145" cy="516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1172</Words>
  <Application>Microsoft Office PowerPoint</Application>
  <PresentationFormat>Widescreen</PresentationFormat>
  <Paragraphs>371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DejaVu Sans</vt:lpstr>
      <vt:lpstr>Noto Sans CJK SC</vt:lpstr>
      <vt:lpstr>Wingdings</vt:lpstr>
      <vt:lpstr>Office Theme</vt:lpstr>
      <vt:lpstr>Encapsulation</vt:lpstr>
      <vt:lpstr>PowerPoint Presentation</vt:lpstr>
      <vt:lpstr>PowerPoint Presentation</vt:lpstr>
      <vt:lpstr>Inheritance</vt:lpstr>
      <vt:lpstr>Inheritance /pewarisan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</vt:lpstr>
      <vt:lpstr>PowerPoint Presentation</vt:lpstr>
      <vt:lpstr>PowerPoint Presentation</vt:lpstr>
      <vt:lpstr>PowerPoint Presentation</vt:lpstr>
      <vt:lpstr>PowerPoint Presentation</vt:lpstr>
      <vt:lpstr>Latihan 1</vt:lpstr>
      <vt:lpstr>PowerPoint Presentation</vt:lpstr>
      <vt:lpstr>Latihan 2</vt:lpstr>
      <vt:lpstr>PowerPoint Presentation</vt:lpstr>
      <vt:lpstr>Latihan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kodetr</dc:creator>
  <cp:lastModifiedBy>kodetr</cp:lastModifiedBy>
  <cp:revision>412</cp:revision>
  <dcterms:created xsi:type="dcterms:W3CDTF">2019-11-30T03:19:12Z</dcterms:created>
  <dcterms:modified xsi:type="dcterms:W3CDTF">2020-12-23T01:25:34Z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