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310" r:id="rId6"/>
    <p:sldId id="259" r:id="rId7"/>
    <p:sldId id="299" r:id="rId8"/>
    <p:sldId id="309" r:id="rId9"/>
    <p:sldId id="311" r:id="rId10"/>
    <p:sldId id="317" r:id="rId11"/>
    <p:sldId id="312" r:id="rId12"/>
    <p:sldId id="304" r:id="rId13"/>
    <p:sldId id="313" r:id="rId14"/>
    <p:sldId id="314" r:id="rId15"/>
    <p:sldId id="318" r:id="rId16"/>
    <p:sldId id="316" r:id="rId17"/>
    <p:sldId id="308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p>
            <a:r>
              <a:rPr lang="en-US" altLang="en-US" sz="4800" b="1">
                <a:solidFill>
                  <a:schemeClr val="bg1"/>
                </a:solidFill>
              </a:rPr>
              <a:t>Exception Handling</a:t>
            </a:r>
            <a:endParaRPr lang="en-US" alt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  <a:endParaRPr lang="en-US" altLang="en-US" sz="28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0820" y="1779905"/>
            <a:ext cx="4015740" cy="391795"/>
          </a:xfrm>
        </p:spPr>
        <p:txBody>
          <a:bodyPr>
            <a:normAutofit fontScale="90000"/>
          </a:bodyPr>
          <a:p>
            <a:r>
              <a:rPr lang="" altLang="en-US" sz="3600">
                <a:solidFill>
                  <a:schemeClr val="bg1"/>
                </a:solidFill>
              </a:rPr>
              <a:t>Penulisan Code</a:t>
            </a:r>
            <a:br>
              <a:rPr lang="" altLang="en-US" sz="3600">
                <a:solidFill>
                  <a:schemeClr val="bg1"/>
                </a:solidFill>
              </a:rPr>
            </a:br>
            <a:r>
              <a:rPr lang="" altLang="en-US" sz="4400" b="1">
                <a:solidFill>
                  <a:schemeClr val="bg1"/>
                </a:solidFill>
                <a:sym typeface="+mn-ea"/>
              </a:rPr>
              <a:t>throw</a:t>
            </a:r>
            <a:r>
              <a:rPr lang="" altLang="en-US" sz="3600" b="1">
                <a:solidFill>
                  <a:schemeClr val="bg1"/>
                </a:solidFill>
              </a:rPr>
              <a:t> </a:t>
            </a:r>
            <a:endParaRPr lang="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187960" y="2395220"/>
            <a:ext cx="108991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b="1"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implementasi method </a:t>
            </a:r>
            <a:r>
              <a:rPr lang="" altLang="en-US" b="1"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Exception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throw new</a:t>
            </a:r>
            <a:r>
              <a:rPr lang="en-US" altLang="en-US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</a:rPr>
              <a:t> </a:t>
            </a:r>
            <a:r>
              <a:rPr lang="" altLang="en-US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</a:rPr>
              <a:t>type_</a:t>
            </a:r>
            <a:r>
              <a:rPr lang="en-US" altLang="en-US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exception</a:t>
            </a:r>
            <a:r>
              <a:rPr lang="" altLang="en-US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000875" y="3507105"/>
            <a:ext cx="46977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ArithmeticException</a:t>
            </a:r>
            <a:r>
              <a:rPr lang="" altLang="en-US" sz="2000">
                <a:solidFill>
                  <a:schemeClr val="accent4"/>
                </a:solidFill>
              </a:rPr>
              <a:t>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NullPointerException</a:t>
            </a:r>
            <a:r>
              <a:rPr lang="" altLang="en-US" sz="2000">
                <a:solidFill>
                  <a:schemeClr val="accent4"/>
                </a:solidFill>
                <a:sym typeface="+mn-ea"/>
              </a:rPr>
              <a:t>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ArrayIndexOutOfBoundException</a:t>
            </a:r>
            <a:r>
              <a:rPr lang="" altLang="en-US" sz="2000">
                <a:solidFill>
                  <a:schemeClr val="accent4"/>
                </a:solidFill>
                <a:sym typeface="+mn-ea"/>
              </a:rPr>
              <a:t>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IllegalArgumentException</a:t>
            </a:r>
            <a:r>
              <a:rPr lang="" altLang="en-US" sz="2000">
                <a:solidFill>
                  <a:schemeClr val="accent4"/>
                </a:solidFill>
                <a:sym typeface="+mn-ea"/>
              </a:rPr>
              <a:t>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.................</a:t>
            </a:r>
            <a:r>
              <a:rPr lang="" altLang="en-US" sz="2000">
                <a:solidFill>
                  <a:schemeClr val="accent4"/>
                </a:solidFill>
                <a:sym typeface="+mn-ea"/>
              </a:rPr>
              <a:t>()</a:t>
            </a:r>
            <a:endParaRPr lang="" altLang="en-US" sz="20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6127750" y="3507105"/>
            <a:ext cx="5570855" cy="25146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>
            <a:off x="2548890" y="2860040"/>
            <a:ext cx="3284220" cy="50990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2" idx="1"/>
            <a:endCxn id="13" idx="2"/>
          </p:cNvCxnSpPr>
          <p:nvPr/>
        </p:nvCxnSpPr>
        <p:spPr>
          <a:xfrm rot="10800000">
            <a:off x="4191000" y="3369945"/>
            <a:ext cx="1936750" cy="1394460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5" y="1422400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throw</a:t>
            </a: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243205" y="2312670"/>
            <a:ext cx="796607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sz="2000" b="1"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implementasi method Exception</a:t>
            </a:r>
            <a:endParaRPr lang="en-US" alt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throw new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</a:rPr>
              <a:t> type_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exception()</a:t>
            </a:r>
            <a:r>
              <a:rPr lang="en-US" alt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;</a:t>
            </a:r>
            <a:endParaRPr lang="en-US" alt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throw new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type_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exception(</a:t>
            </a:r>
            <a:r>
              <a:rPr lang="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“Test Error”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</a:t>
            </a:r>
            <a:r>
              <a:rPr lang="en-US" altLang="en-US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  <a:endParaRPr lang="en-US" alt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080250" y="2458085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>
              <a:lnSpc>
                <a:spcPct val="150000"/>
              </a:lnSpc>
            </a:pPr>
            <a:r>
              <a:rPr lang="" altLang="en-US" sz="1600" b="1">
                <a:ln/>
                <a:solidFill>
                  <a:schemeClr val="accent4"/>
                </a:solidFill>
                <a:effectLst/>
              </a:rPr>
              <a:t>java.lang.type_exception</a:t>
            </a:r>
            <a:endParaRPr lang="" altLang="en-US" sz="1600" b="1">
              <a:ln/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4462145" y="5041265"/>
            <a:ext cx="5156835" cy="697865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6870700" y="2461895"/>
            <a:ext cx="3413125" cy="56007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4" idx="1"/>
          </p:cNvCxnSpPr>
          <p:nvPr/>
        </p:nvCxnSpPr>
        <p:spPr>
          <a:xfrm rot="10800000" flipV="1">
            <a:off x="4999990" y="2741930"/>
            <a:ext cx="1870075" cy="246380"/>
          </a:xfrm>
          <a:prstGeom prst="curvedConnector3">
            <a:avLst>
              <a:gd name="adj1" fmla="val 49983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3" idx="0"/>
          </p:cNvCxnSpPr>
          <p:nvPr/>
        </p:nvCxnSpPr>
        <p:spPr>
          <a:xfrm rot="16200000" flipV="1">
            <a:off x="6156325" y="4156710"/>
            <a:ext cx="968375" cy="800100"/>
          </a:xfrm>
          <a:prstGeom prst="curvedConnector3">
            <a:avLst>
              <a:gd name="adj1" fmla="val 3859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614545" y="5205730"/>
            <a:ext cx="4913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chemeClr val="accent4"/>
                </a:solidFill>
                <a:effectLst/>
                <a:sym typeface="+mn-ea"/>
              </a:rPr>
              <a:t>java.lang.type_exception : Test Error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947025" y="4688840"/>
            <a:ext cx="888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chemeClr val="bg1"/>
                </a:solidFill>
                <a:effectLst/>
                <a:sym typeface="+mn-ea"/>
              </a:rPr>
              <a:t>Output</a:t>
            </a:r>
            <a:endParaRPr lang="en-US" altLang="en-US" sz="1600">
              <a:solidFill>
                <a:schemeClr val="bg1"/>
              </a:solidFill>
              <a:effectLst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148445" y="2120900"/>
            <a:ext cx="888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600">
                <a:solidFill>
                  <a:schemeClr val="bg1"/>
                </a:solidFill>
                <a:effectLst/>
                <a:sym typeface="+mn-ea"/>
              </a:rPr>
              <a:t>Output</a:t>
            </a:r>
            <a:endParaRPr lang="en-US" altLang="en-US" sz="16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3475" y="1201420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throw</a:t>
            </a:r>
            <a:r>
              <a:rPr lang="" altLang="en-US" sz="4400" b="1">
                <a:solidFill>
                  <a:schemeClr val="bg1"/>
                </a:solidFill>
                <a:sym typeface="+mn-ea"/>
              </a:rPr>
              <a:t>s</a:t>
            </a: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680720" y="2037080"/>
            <a:ext cx="104038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private static void </a:t>
            </a:r>
            <a:r>
              <a:rPr lang="en-US" altLang="en-US" sz="2000" b="1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TestHandleError()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throws 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exception 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{</a:t>
            </a:r>
            <a:endParaRPr lang="en-US" altLang="en-US" sz="20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      </a:t>
            </a:r>
            <a:r>
              <a:rPr lang="en-US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throw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new </a:t>
            </a:r>
            <a:r>
              <a:rPr lang="en-US" altLang="en-US" sz="20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</a:t>
            </a: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();</a:t>
            </a:r>
            <a:endParaRPr lang="en-US" altLang="en-US" sz="20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}</a:t>
            </a:r>
            <a:endParaRPr lang="en-US" altLang="en-US" sz="20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000875" y="3507105"/>
            <a:ext cx="46977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ArithmeticException()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NullPointerException()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ArrayIndexOutOfBoundException()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IllegalArgumentException()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.................()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6127750" y="3507105"/>
            <a:ext cx="5570855" cy="25146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5702300" y="1982470"/>
            <a:ext cx="3298825" cy="50990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0"/>
            <a:endCxn id="14" idx="2"/>
          </p:cNvCxnSpPr>
          <p:nvPr/>
        </p:nvCxnSpPr>
        <p:spPr>
          <a:xfrm rot="16200000" flipV="1">
            <a:off x="7625080" y="2219325"/>
            <a:ext cx="1014730" cy="1561465"/>
          </a:xfrm>
          <a:prstGeom prst="curvedConnector3">
            <a:avLst>
              <a:gd name="adj1" fmla="val 50031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2675890" y="2411730"/>
            <a:ext cx="2652395" cy="50990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1"/>
            <a:endCxn id="19" idx="2"/>
          </p:cNvCxnSpPr>
          <p:nvPr/>
        </p:nvCxnSpPr>
        <p:spPr>
          <a:xfrm rot="10800000">
            <a:off x="4001770" y="2921635"/>
            <a:ext cx="2125345" cy="1842770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3475" y="1201420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throws</a:t>
            </a: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268605" y="2037080"/>
            <a:ext cx="1165606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private static void </a:t>
            </a:r>
            <a:r>
              <a:rPr lang="en-US" altLang="en-US" sz="1800" b="1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TestHandleError()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throws 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 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{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      </a:t>
            </a:r>
            <a:endParaRPr lang="en-US" alt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      t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hrow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new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type_exception_1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(</a:t>
            </a:r>
            <a:r>
              <a:rPr lang="" altLang="en-US" sz="1800">
                <a:solidFill>
                  <a:schemeClr val="accent4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“Test Error”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)</a:t>
            </a:r>
            <a:r>
              <a:rPr lang="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;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}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000875" y="3507105"/>
            <a:ext cx="46977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ArithmeticException()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NullPointerException()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ArrayIndexOutOfBoundException()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IllegalArgumentException()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.................()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6127750" y="3507105"/>
            <a:ext cx="5570855" cy="25146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0"/>
            <a:endCxn id="4" idx="2"/>
          </p:cNvCxnSpPr>
          <p:nvPr/>
        </p:nvCxnSpPr>
        <p:spPr>
          <a:xfrm rot="16200000" flipV="1">
            <a:off x="7387273" y="1980883"/>
            <a:ext cx="1014730" cy="2037715"/>
          </a:xfrm>
          <a:prstGeom prst="curvedConnector3">
            <a:avLst>
              <a:gd name="adj1" fmla="val 50031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1"/>
            <a:endCxn id="3" idx="2"/>
          </p:cNvCxnSpPr>
          <p:nvPr/>
        </p:nvCxnSpPr>
        <p:spPr>
          <a:xfrm rot="10800000">
            <a:off x="4102100" y="3290570"/>
            <a:ext cx="2025650" cy="1473835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75180" y="2824480"/>
            <a:ext cx="4053205" cy="46609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3890" y="1866265"/>
            <a:ext cx="2303145" cy="62611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3475" y="1201420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throws</a:t>
            </a: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268605" y="2037080"/>
            <a:ext cx="1165606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private static void </a:t>
            </a:r>
            <a:r>
              <a:rPr lang="en-US" altLang="en-US" sz="1800" b="1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TestHandleError()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throws 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_1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,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_2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{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     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throw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new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_1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();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  <a:sym typeface="+mn-ea"/>
              </a:rPr>
              <a:t>       throw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  <a:sym typeface="+mn-ea"/>
              </a:rPr>
              <a:t> </a:t>
            </a:r>
            <a:r>
              <a:rPr lang="en-US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  <a:sym typeface="+mn-ea"/>
              </a:rPr>
              <a:t>new </a:t>
            </a:r>
            <a:r>
              <a:rPr lang="en-US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type_exception_</a:t>
            </a:r>
            <a:r>
              <a:rPr lang="" altLang="en-US" sz="1800" b="1">
                <a:solidFill>
                  <a:schemeClr val="bg1"/>
                </a:solidFill>
                <a:effectLst/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2</a:t>
            </a: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  <a:sym typeface="+mn-ea"/>
              </a:rPr>
              <a:t>();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latin typeface="DejaVu Sans" panose="020B0603030804020204" charset="0"/>
                <a:ea typeface="FreeMono" panose="020F0409020205020404" charset="0"/>
                <a:cs typeface="DejaVu Sans" panose="020B0603030804020204" charset="0"/>
              </a:rPr>
              <a:t>}</a:t>
            </a:r>
            <a:endParaRPr lang="en-US" altLang="en-US" sz="1800">
              <a:solidFill>
                <a:schemeClr val="bg1"/>
              </a:solidFill>
              <a:latin typeface="DejaVu Sans" panose="020B0603030804020204" charset="0"/>
              <a:ea typeface="FreeMono" panose="020F0409020205020404" charset="0"/>
              <a:cs typeface="DejaVu Sans" panose="020B0603030804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000875" y="3507105"/>
            <a:ext cx="46977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ArithmeticException()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NullPointerException()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ArrayIndexOutOfBoundException()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IllegalArgumentException()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  <a:sym typeface="+mn-ea"/>
              </a:rPr>
              <a:t>.................()</a:t>
            </a:r>
            <a:endParaRPr lang="en-US" altLang="en-US" sz="20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6127750" y="3507105"/>
            <a:ext cx="5570855" cy="2514600"/>
          </a:xfrm>
          <a:prstGeom prst="flowChartTerminator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0"/>
            <a:endCxn id="4" idx="2"/>
          </p:cNvCxnSpPr>
          <p:nvPr/>
        </p:nvCxnSpPr>
        <p:spPr>
          <a:xfrm rot="16200000" flipV="1">
            <a:off x="8129588" y="2723198"/>
            <a:ext cx="1014730" cy="553085"/>
          </a:xfrm>
          <a:prstGeom prst="curvedConnector3">
            <a:avLst>
              <a:gd name="adj1" fmla="val 50031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1"/>
            <a:endCxn id="3" idx="2"/>
          </p:cNvCxnSpPr>
          <p:nvPr/>
        </p:nvCxnSpPr>
        <p:spPr>
          <a:xfrm rot="10800000">
            <a:off x="3406140" y="3242945"/>
            <a:ext cx="2720975" cy="1520825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91690" y="2444750"/>
            <a:ext cx="2630170" cy="79883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3890" y="1866265"/>
            <a:ext cx="5272405" cy="62611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6066155" y="419100"/>
            <a:ext cx="5810250" cy="81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chemeClr val="bg1"/>
                </a:solidFill>
                <a:sym typeface="+mn-ea"/>
              </a:rPr>
              <a:t>Arithmetic </a:t>
            </a:r>
            <a:r>
              <a:rPr lang="en-US" altLang="en-US" sz="2800">
                <a:solidFill>
                  <a:schemeClr val="bg1"/>
                </a:solidFill>
              </a:rPr>
              <a:t>Exception</a:t>
            </a:r>
            <a:endParaRPr lang="en-US" altLang="en-US" sz="28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10020" y="1233805"/>
            <a:ext cx="4888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>
                <a:solidFill>
                  <a:schemeClr val="bg1"/>
                </a:solidFill>
              </a:rPr>
              <a:t>Untuk perhitungan </a:t>
            </a:r>
            <a:r>
              <a:rPr lang="en-US" sz="2400" b="1">
                <a:solidFill>
                  <a:schemeClr val="bg1"/>
                </a:solidFill>
              </a:rPr>
              <a:t>aritmatika</a:t>
            </a:r>
            <a:r>
              <a:rPr lang="en-US" sz="2000">
                <a:solidFill>
                  <a:schemeClr val="bg1"/>
                </a:solidFill>
              </a:rPr>
              <a:t>, 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 b="1">
                <a:solidFill>
                  <a:schemeClr val="accent4"/>
                </a:solidFill>
              </a:rPr>
              <a:t>misalkan </a:t>
            </a:r>
            <a:r>
              <a:rPr lang="en-US" sz="2000">
                <a:solidFill>
                  <a:schemeClr val="bg1"/>
                </a:solidFill>
              </a:rPr>
              <a:t>sebuah angka </a:t>
            </a:r>
            <a:r>
              <a:rPr lang="en-US" sz="2400" b="1">
                <a:solidFill>
                  <a:schemeClr val="bg1"/>
                </a:solidFill>
              </a:rPr>
              <a:t>dibagi 0</a:t>
            </a:r>
            <a:r>
              <a:rPr lang="en-US" sz="2000">
                <a:solidFill>
                  <a:schemeClr val="bg1"/>
                </a:solidFill>
              </a:rPr>
              <a:t>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2925" y="2792730"/>
            <a:ext cx="60090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400">
                <a:solidFill>
                  <a:schemeClr val="bg1"/>
                </a:solidFill>
              </a:rPr>
              <a:t> </a:t>
            </a:r>
            <a:r>
              <a:rPr lang="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</a:t>
            </a:r>
            <a:r>
              <a:rPr lang="" altLang="en-US" sz="2400">
                <a:solidFill>
                  <a:schemeClr val="bg1"/>
                </a:solidFill>
              </a:rPr>
              <a:t>{</a:t>
            </a:r>
            <a:endParaRPr lang="" altLang="en-US" sz="2400">
              <a:solidFill>
                <a:schemeClr val="bg1"/>
              </a:solidFill>
            </a:endParaRPr>
          </a:p>
          <a:p>
            <a:pPr algn="l"/>
            <a:endParaRPr lang="" altLang="en-US" sz="2400">
              <a:solidFill>
                <a:schemeClr val="bg1"/>
              </a:solidFill>
            </a:endParaRPr>
          </a:p>
          <a:p>
            <a:pPr algn="l"/>
            <a:r>
              <a:rPr lang="" altLang="en-US" sz="2400">
                <a:solidFill>
                  <a:schemeClr val="bg1"/>
                </a:solidFill>
              </a:rPr>
              <a:t>     int hasil = 2 / 0;</a:t>
            </a:r>
            <a:endParaRPr lang="" altLang="en-US" sz="2400">
              <a:solidFill>
                <a:schemeClr val="bg1"/>
              </a:solidFill>
            </a:endParaRPr>
          </a:p>
          <a:p>
            <a:pPr algn="l"/>
            <a:r>
              <a:rPr lang="" altLang="en-US" sz="2400">
                <a:solidFill>
                  <a:schemeClr val="bg1"/>
                </a:solidFill>
              </a:rPr>
              <a:t>     System.</a:t>
            </a:r>
            <a:r>
              <a:rPr lang="" altLang="en-US" sz="2400">
                <a:solidFill>
                  <a:schemeClr val="accent6"/>
                </a:solidFill>
              </a:rPr>
              <a:t>out</a:t>
            </a:r>
            <a:r>
              <a:rPr lang="" altLang="en-US" sz="2400">
                <a:solidFill>
                  <a:schemeClr val="bg1"/>
                </a:solidFill>
              </a:rPr>
              <a:t>.println(hasil);</a:t>
            </a:r>
            <a:endParaRPr lang="" altLang="en-US" sz="2400">
              <a:solidFill>
                <a:schemeClr val="bg1"/>
              </a:solidFill>
            </a:endParaRPr>
          </a:p>
          <a:p>
            <a:pPr algn="l"/>
            <a:endParaRPr lang="" altLang="en-US" sz="2400">
              <a:solidFill>
                <a:schemeClr val="bg1"/>
              </a:solidFill>
            </a:endParaRPr>
          </a:p>
          <a:p>
            <a:pPr algn="l"/>
            <a:r>
              <a:rPr lang="" altLang="en-US" sz="2400">
                <a:solidFill>
                  <a:schemeClr val="bg1"/>
                </a:solidFill>
              </a:rPr>
              <a:t> } </a:t>
            </a:r>
            <a:r>
              <a:rPr lang="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catch </a:t>
            </a:r>
            <a:r>
              <a:rPr lang="" altLang="en-US" sz="2400">
                <a:solidFill>
                  <a:schemeClr val="bg1"/>
                </a:solidFill>
              </a:rPr>
              <a:t>(ArithmeticException e) {</a:t>
            </a:r>
            <a:endParaRPr lang="" altLang="en-US" sz="2400">
              <a:solidFill>
                <a:schemeClr val="bg1"/>
              </a:solidFill>
            </a:endParaRPr>
          </a:p>
          <a:p>
            <a:pPr algn="l"/>
            <a:r>
              <a:rPr lang="" altLang="en-US" sz="2400">
                <a:solidFill>
                  <a:schemeClr val="bg1"/>
                </a:solidFill>
              </a:rPr>
              <a:t>     System.</a:t>
            </a:r>
            <a:r>
              <a:rPr lang="" altLang="en-US" sz="2400">
                <a:solidFill>
                  <a:schemeClr val="accent6"/>
                </a:solidFill>
              </a:rPr>
              <a:t>out</a:t>
            </a:r>
            <a:r>
              <a:rPr lang="" altLang="en-US" sz="2400">
                <a:solidFill>
                  <a:schemeClr val="bg1"/>
                </a:solidFill>
              </a:rPr>
              <a:t>.println(e);</a:t>
            </a:r>
            <a:endParaRPr lang="" altLang="en-US" sz="2400">
              <a:solidFill>
                <a:schemeClr val="bg1"/>
              </a:solidFill>
            </a:endParaRPr>
          </a:p>
          <a:p>
            <a:pPr algn="l"/>
            <a:r>
              <a:rPr lang="" altLang="en-US" sz="2400">
                <a:solidFill>
                  <a:schemeClr val="bg1"/>
                </a:solidFill>
              </a:rPr>
              <a:t> }</a:t>
            </a:r>
            <a:endParaRPr lang="" alt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195" y="2611120"/>
            <a:ext cx="6394450" cy="3353435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3"/>
            <a:endCxn id="4" idx="2"/>
          </p:cNvCxnSpPr>
          <p:nvPr/>
        </p:nvCxnSpPr>
        <p:spPr>
          <a:xfrm flipV="1">
            <a:off x="6811645" y="2063750"/>
            <a:ext cx="2142490" cy="2224405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5740400" y="229235"/>
            <a:ext cx="5533390" cy="81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chemeClr val="bg1"/>
                </a:solidFill>
                <a:sym typeface="+mn-ea"/>
              </a:rPr>
              <a:t>NullPointer </a:t>
            </a:r>
            <a:r>
              <a:rPr lang="en-US" altLang="en-US" sz="2400">
                <a:solidFill>
                  <a:schemeClr val="bg1"/>
                </a:solidFill>
              </a:rPr>
              <a:t>Exception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83935" y="1043940"/>
            <a:ext cx="59404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>
                <a:solidFill>
                  <a:schemeClr val="bg1"/>
                </a:solidFill>
                <a:sym typeface="+mn-ea"/>
              </a:rPr>
              <a:t>Bila </a:t>
            </a:r>
            <a:r>
              <a:rPr lang="en-US" sz="2000">
                <a:solidFill>
                  <a:schemeClr val="accent4"/>
                </a:solidFill>
                <a:sym typeface="+mn-ea"/>
              </a:rPr>
              <a:t>object </a:t>
            </a:r>
            <a:r>
              <a:rPr lang="en-US" sz="2000">
                <a:solidFill>
                  <a:schemeClr val="bg1"/>
                </a:solidFill>
                <a:sym typeface="+mn-ea"/>
              </a:rPr>
              <a:t>yang ingin di </a:t>
            </a:r>
            <a:r>
              <a:rPr lang="" altLang="en-US" sz="2000">
                <a:solidFill>
                  <a:schemeClr val="bg1"/>
                </a:solidFill>
                <a:sym typeface="+mn-ea"/>
              </a:rPr>
              <a:t>ak</a:t>
            </a:r>
            <a:r>
              <a:rPr lang="en-US" sz="2000">
                <a:solidFill>
                  <a:schemeClr val="bg1"/>
                </a:solidFill>
                <a:sym typeface="+mn-ea"/>
              </a:rPr>
              <a:t>ses masih </a:t>
            </a:r>
            <a:r>
              <a:rPr lang="en-US" sz="2000" b="1">
                <a:solidFill>
                  <a:schemeClr val="bg1"/>
                </a:solidFill>
                <a:sym typeface="+mn-ea"/>
              </a:rPr>
              <a:t>NULL</a:t>
            </a:r>
            <a:r>
              <a:rPr lang="en-US" sz="2000">
                <a:solidFill>
                  <a:schemeClr val="bg1"/>
                </a:solidFill>
                <a:sym typeface="+mn-ea"/>
              </a:rPr>
              <a:t>, 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sym typeface="+mn-ea"/>
              </a:rPr>
              <a:t>maka tidak bisa akses 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method </a:t>
            </a:r>
            <a:r>
              <a:rPr lang="en-US" sz="2000">
                <a:solidFill>
                  <a:schemeClr val="bg1"/>
                </a:solidFill>
                <a:sym typeface="+mn-ea"/>
              </a:rPr>
              <a:t>dari object 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sym typeface="+mn-ea"/>
              </a:rPr>
              <a:t>tersebut.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2925" y="2378075"/>
            <a:ext cx="7027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chemeClr val="bg1"/>
                </a:solidFill>
              </a:rPr>
              <a:t>String warna = </a:t>
            </a:r>
            <a:r>
              <a:rPr lang="en-US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r>
              <a:rPr lang="en-US" altLang="en-US" sz="2400">
                <a:solidFill>
                  <a:schemeClr val="bg1"/>
                </a:solidFill>
              </a:rPr>
              <a:t>; 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</a:t>
            </a:r>
            <a:r>
              <a:rPr lang="en-US" altLang="en-US" sz="2400">
                <a:solidFill>
                  <a:schemeClr val="bg1"/>
                </a:solidFill>
              </a:rPr>
              <a:t>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System.</a:t>
            </a:r>
            <a:r>
              <a:rPr lang="en-US" altLang="en-US" sz="2400">
                <a:solidFill>
                  <a:schemeClr val="accent6"/>
                </a:solidFill>
              </a:rPr>
              <a:t>out</a:t>
            </a:r>
            <a:r>
              <a:rPr lang="en-US" altLang="en-US" sz="2400">
                <a:solidFill>
                  <a:schemeClr val="bg1"/>
                </a:solidFill>
              </a:rPr>
              <a:t>.println(warna.toString());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 </a:t>
            </a:r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catch </a:t>
            </a:r>
            <a:r>
              <a:rPr lang="en-US" altLang="en-US" sz="2400">
                <a:solidFill>
                  <a:schemeClr val="bg1"/>
                </a:solidFill>
              </a:rPr>
              <a:t>(NullPointerException e) 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 System.</a:t>
            </a:r>
            <a:r>
              <a:rPr lang="en-US" altLang="en-US" sz="2400">
                <a:solidFill>
                  <a:schemeClr val="accent6"/>
                </a:solidFill>
              </a:rPr>
              <a:t>out</a:t>
            </a:r>
            <a:r>
              <a:rPr lang="en-US" altLang="en-US" sz="2400">
                <a:solidFill>
                  <a:schemeClr val="bg1"/>
                </a:solidFill>
              </a:rPr>
              <a:t>.println(e);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195" y="2231390"/>
            <a:ext cx="6394450" cy="3733165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3"/>
            <a:endCxn id="4" idx="2"/>
          </p:cNvCxnSpPr>
          <p:nvPr/>
        </p:nvCxnSpPr>
        <p:spPr>
          <a:xfrm flipV="1">
            <a:off x="6811645" y="2120265"/>
            <a:ext cx="2242820" cy="1978025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442210" y="332740"/>
            <a:ext cx="9229725" cy="81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chemeClr val="bg1"/>
                </a:solidFill>
                <a:sym typeface="+mn-ea"/>
              </a:rPr>
              <a:t>ArrayIndexOutOfBound </a:t>
            </a:r>
            <a:r>
              <a:rPr lang="en-US" altLang="en-US" sz="2400">
                <a:solidFill>
                  <a:schemeClr val="bg1"/>
                </a:solidFill>
              </a:rPr>
              <a:t>Exception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57855" y="1147445"/>
            <a:ext cx="7799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>
                <a:solidFill>
                  <a:schemeClr val="bg1"/>
                </a:solidFill>
                <a:sym typeface="+mn-ea"/>
              </a:rPr>
              <a:t>Bila </a:t>
            </a:r>
            <a:r>
              <a:rPr lang="" altLang="en-US" sz="2000">
                <a:solidFill>
                  <a:schemeClr val="bg1"/>
                </a:solidFill>
                <a:sym typeface="+mn-ea"/>
              </a:rPr>
              <a:t>terjadi eksekusi karena </a:t>
            </a:r>
            <a:r>
              <a:rPr lang="" altLang="en-US" sz="2400" b="1">
                <a:solidFill>
                  <a:schemeClr val="accent4"/>
                </a:solidFill>
                <a:sym typeface="+mn-ea"/>
              </a:rPr>
              <a:t>index </a:t>
            </a:r>
            <a:r>
              <a:rPr lang="" altLang="en-US" sz="2000">
                <a:solidFill>
                  <a:schemeClr val="bg1"/>
                </a:solidFill>
                <a:sym typeface="+mn-ea"/>
              </a:rPr>
              <a:t>diluar kapasitas </a:t>
            </a:r>
            <a:r>
              <a:rPr lang="" altLang="en-US" sz="2400" b="1">
                <a:solidFill>
                  <a:schemeClr val="bg1"/>
                </a:solidFill>
                <a:sym typeface="+mn-ea"/>
              </a:rPr>
              <a:t>array</a:t>
            </a:r>
            <a:endParaRPr lang="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68095" y="2660015"/>
            <a:ext cx="92443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</a:t>
            </a:r>
            <a:r>
              <a:rPr lang="en-US" altLang="en-US" sz="2400">
                <a:solidFill>
                  <a:schemeClr val="bg1"/>
                </a:solidFill>
              </a:rPr>
              <a:t>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 </a:t>
            </a:r>
            <a:r>
              <a:rPr lang="en-US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en-US" sz="2400">
                <a:solidFill>
                  <a:schemeClr val="bg1"/>
                </a:solidFill>
              </a:rPr>
              <a:t>[] data = new </a:t>
            </a:r>
            <a:r>
              <a:rPr lang="en-US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en-US" sz="2400">
                <a:solidFill>
                  <a:schemeClr val="bg1"/>
                </a:solidFill>
              </a:rPr>
              <a:t>[2];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 System.</a:t>
            </a:r>
            <a:r>
              <a:rPr lang="en-US" altLang="en-US" sz="2400">
                <a:solidFill>
                  <a:schemeClr val="accent6"/>
                </a:solidFill>
              </a:rPr>
              <a:t>out</a:t>
            </a:r>
            <a:r>
              <a:rPr lang="en-US" altLang="en-US" sz="2400">
                <a:solidFill>
                  <a:schemeClr val="bg1"/>
                </a:solidFill>
              </a:rPr>
              <a:t>.println(data[3]);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endParaRPr lang="en-US" altLang="en-US" sz="2400"/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 </a:t>
            </a:r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catch </a:t>
            </a:r>
            <a:r>
              <a:rPr lang="en-US" altLang="en-US" sz="2400">
                <a:solidFill>
                  <a:schemeClr val="bg1"/>
                </a:solidFill>
              </a:rPr>
              <a:t>(ArrayIndexOutOfBoundsException e) 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 System.</a:t>
            </a:r>
            <a:r>
              <a:rPr lang="en-US" altLang="en-US" sz="2400">
                <a:solidFill>
                  <a:schemeClr val="accent6"/>
                </a:solidFill>
              </a:rPr>
              <a:t>out</a:t>
            </a:r>
            <a:r>
              <a:rPr lang="en-US" altLang="en-US" sz="2400">
                <a:solidFill>
                  <a:schemeClr val="bg1"/>
                </a:solidFill>
              </a:rPr>
              <a:t>.println(e);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280" y="2468245"/>
            <a:ext cx="8212455" cy="349123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3"/>
          </p:cNvCxnSpPr>
          <p:nvPr/>
        </p:nvCxnSpPr>
        <p:spPr>
          <a:xfrm flipV="1">
            <a:off x="9182735" y="1828165"/>
            <a:ext cx="1344930" cy="2385695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689860" y="139700"/>
            <a:ext cx="9229725" cy="81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chemeClr val="bg1"/>
                </a:solidFill>
                <a:sym typeface="+mn-ea"/>
              </a:rPr>
              <a:t>IllegalArgument </a:t>
            </a:r>
            <a:r>
              <a:rPr lang="en-US" altLang="en-US" sz="2400">
                <a:solidFill>
                  <a:schemeClr val="bg1"/>
                </a:solidFill>
              </a:rPr>
              <a:t>Exception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3885" y="954405"/>
            <a:ext cx="7658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>
                <a:solidFill>
                  <a:schemeClr val="bg1"/>
                </a:solidFill>
                <a:sym typeface="+mn-ea"/>
              </a:rPr>
              <a:t>Bila mengirim nilai pada parameter </a:t>
            </a:r>
            <a:r>
              <a:rPr lang="" altLang="en-US" sz="2400" b="1">
                <a:solidFill>
                  <a:schemeClr val="bg1"/>
                </a:solidFill>
                <a:sym typeface="+mn-ea"/>
              </a:rPr>
              <a:t>bertipe </a:t>
            </a:r>
            <a:r>
              <a:rPr lang="" altLang="en-US" sz="2000">
                <a:solidFill>
                  <a:schemeClr val="bg1"/>
                </a:solidFill>
                <a:sym typeface="+mn-ea"/>
              </a:rPr>
              <a:t>tidak sesuai</a:t>
            </a:r>
            <a:endParaRPr lang="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4365" y="1757680"/>
            <a:ext cx="7578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try </a:t>
            </a:r>
            <a:r>
              <a:rPr lang="en-US" altLang="en-US" sz="2400">
                <a:solidFill>
                  <a:schemeClr val="bg1"/>
                </a:solidFill>
              </a:rPr>
              <a:t>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TampilkanNilai(1);</a:t>
            </a:r>
            <a:endParaRPr lang="en-US" altLang="en-US" sz="2400"/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 </a:t>
            </a:r>
            <a:r>
              <a:rPr lang="en-US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catch </a:t>
            </a:r>
            <a:r>
              <a:rPr lang="en-US" altLang="en-US" sz="2400">
                <a:solidFill>
                  <a:schemeClr val="bg1"/>
                </a:solidFill>
              </a:rPr>
              <a:t>(IllegalArgumentException e) {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    System.</a:t>
            </a:r>
            <a:r>
              <a:rPr lang="en-US" altLang="en-US" sz="2400">
                <a:solidFill>
                  <a:schemeClr val="accent6"/>
                </a:solidFill>
              </a:rPr>
              <a:t>out</a:t>
            </a:r>
            <a:r>
              <a:rPr lang="en-US" altLang="en-US" sz="2400">
                <a:solidFill>
                  <a:schemeClr val="bg1"/>
                </a:solidFill>
              </a:rPr>
              <a:t>.println(e);</a:t>
            </a:r>
            <a:endParaRPr lang="en-US" altLang="en-US" sz="2400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</a:rPr>
              <a:t> }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925" y="1661795"/>
            <a:ext cx="6890385" cy="212979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3" idx="3"/>
          </p:cNvCxnSpPr>
          <p:nvPr/>
        </p:nvCxnSpPr>
        <p:spPr>
          <a:xfrm flipV="1">
            <a:off x="7433310" y="1351280"/>
            <a:ext cx="1353820" cy="1375410"/>
          </a:xfrm>
          <a:prstGeom prst="curvedConnector2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34365" y="4075430"/>
            <a:ext cx="10801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static void</a:t>
            </a:r>
            <a:r>
              <a:rPr lang="en-US" altLang="en-US">
                <a:solidFill>
                  <a:schemeClr val="bg1"/>
                </a:solidFill>
              </a:rPr>
              <a:t> TampilkanNilai(int nilai) 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throws </a:t>
            </a:r>
            <a:r>
              <a:rPr lang="en-US" altLang="en-US">
                <a:solidFill>
                  <a:schemeClr val="bg1"/>
                </a:solidFill>
              </a:rPr>
              <a:t>IllegalArgumentException{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altLang="en-US">
                <a:solidFill>
                  <a:schemeClr val="bg1"/>
                </a:solidFill>
              </a:rPr>
              <a:t>(nilai &gt; 2){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        System.</a:t>
            </a:r>
            <a:r>
              <a:rPr lang="en-US" altLang="en-US">
                <a:solidFill>
                  <a:schemeClr val="accent6"/>
                </a:solidFill>
              </a:rPr>
              <a:t>out</a:t>
            </a:r>
            <a:r>
              <a:rPr lang="en-US" altLang="en-US">
                <a:solidFill>
                  <a:schemeClr val="bg1"/>
                </a:solidFill>
              </a:rPr>
              <a:t>.println(</a:t>
            </a:r>
            <a:r>
              <a:rPr lang="en-US" altLang="en-US">
                <a:solidFill>
                  <a:schemeClr val="accent4"/>
                </a:solidFill>
              </a:rPr>
              <a:t>"Nilai lebih dari 2"</a:t>
            </a:r>
            <a:r>
              <a:rPr lang="en-US" altLang="en-US">
                <a:solidFill>
                  <a:schemeClr val="bg1"/>
                </a:solidFill>
              </a:rPr>
              <a:t>);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    }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</a:t>
            </a:r>
            <a:r>
              <a:rPr lang="en-US" altLang="en-US">
                <a:solidFill>
                  <a:schemeClr val="bg1"/>
                </a:solidFill>
              </a:rPr>
              <a:t>{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       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throw new</a:t>
            </a:r>
            <a:r>
              <a:rPr lang="en-US" altLang="en-US">
                <a:solidFill>
                  <a:schemeClr val="bg1"/>
                </a:solidFill>
              </a:rPr>
              <a:t> IllegalArgumentException(</a:t>
            </a:r>
            <a:r>
              <a:rPr lang="en-US" altLang="en-US">
                <a:solidFill>
                  <a:schemeClr val="accent4"/>
                </a:solidFill>
              </a:rPr>
              <a:t>"Nilai kurang dari 2"</a:t>
            </a:r>
            <a:r>
              <a:rPr lang="en-US" altLang="en-US">
                <a:solidFill>
                  <a:schemeClr val="bg1"/>
                </a:solidFill>
              </a:rPr>
              <a:t>);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    }</a:t>
            </a:r>
            <a:endParaRPr lang="en-US" altLang="en-US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</a:rPr>
              <a:t>    }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" y="4015740"/>
            <a:ext cx="9727565" cy="2129790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5" idx="1"/>
            <a:endCxn id="13" idx="1"/>
          </p:cNvCxnSpPr>
          <p:nvPr/>
        </p:nvCxnSpPr>
        <p:spPr>
          <a:xfrm rot="10800000">
            <a:off x="542925" y="2726055"/>
            <a:ext cx="3175" cy="2353945"/>
          </a:xfrm>
          <a:prstGeom prst="curvedConnector3">
            <a:avLst>
              <a:gd name="adj1" fmla="val 1150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1775" y="2849880"/>
            <a:ext cx="1090295" cy="359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Object</a:t>
            </a:r>
            <a:endParaRPr lang="en-US" altLang="en-US" sz="1600" b="1"/>
          </a:p>
        </p:txBody>
      </p:sp>
      <p:sp>
        <p:nvSpPr>
          <p:cNvPr id="14" name="Rounded Rectangle 13"/>
          <p:cNvSpPr/>
          <p:nvPr/>
        </p:nvSpPr>
        <p:spPr>
          <a:xfrm>
            <a:off x="3433445" y="1678940"/>
            <a:ext cx="966470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Error</a:t>
            </a:r>
            <a:endParaRPr lang="en-US" altLang="en-US" sz="1600"/>
          </a:p>
        </p:txBody>
      </p:sp>
      <p:sp>
        <p:nvSpPr>
          <p:cNvPr id="15" name="Rounded Rectangle 14"/>
          <p:cNvSpPr/>
          <p:nvPr/>
        </p:nvSpPr>
        <p:spPr>
          <a:xfrm>
            <a:off x="3433445" y="4264025"/>
            <a:ext cx="1471930" cy="3752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Exception</a:t>
            </a:r>
            <a:endParaRPr lang="en-US" altLang="en-US" sz="1600" b="1"/>
          </a:p>
        </p:txBody>
      </p:sp>
      <p:sp>
        <p:nvSpPr>
          <p:cNvPr id="16" name="Rounded Rectangle 15"/>
          <p:cNvSpPr/>
          <p:nvPr/>
        </p:nvSpPr>
        <p:spPr>
          <a:xfrm>
            <a:off x="1537335" y="2849880"/>
            <a:ext cx="1510030" cy="359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Throwable</a:t>
            </a:r>
            <a:endParaRPr lang="en-US" altLang="en-US" sz="1600" b="1"/>
          </a:p>
        </p:txBody>
      </p:sp>
      <p:cxnSp>
        <p:nvCxnSpPr>
          <p:cNvPr id="17" name="Straight Arrow Connector 16"/>
          <p:cNvCxnSpPr>
            <a:stCxn id="16" idx="1"/>
            <a:endCxn id="13" idx="3"/>
          </p:cNvCxnSpPr>
          <p:nvPr/>
        </p:nvCxnSpPr>
        <p:spPr>
          <a:xfrm flipH="1">
            <a:off x="1322070" y="3029585"/>
            <a:ext cx="21526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3"/>
          </p:cNvCxnSpPr>
          <p:nvPr/>
        </p:nvCxnSpPr>
        <p:spPr>
          <a:xfrm rot="10800000" flipV="1">
            <a:off x="3047365" y="1865630"/>
            <a:ext cx="386080" cy="116395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1"/>
            <a:endCxn id="16" idx="3"/>
          </p:cNvCxnSpPr>
          <p:nvPr/>
        </p:nvCxnSpPr>
        <p:spPr>
          <a:xfrm rot="10800000">
            <a:off x="3047365" y="3029585"/>
            <a:ext cx="386080" cy="14224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61305" y="3531870"/>
            <a:ext cx="2505710" cy="393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 b="1"/>
              <a:t>RuntimeException</a:t>
            </a:r>
            <a:endParaRPr lang="en-US" altLang="en-US" sz="1600" b="1"/>
          </a:p>
        </p:txBody>
      </p:sp>
      <p:sp>
        <p:nvSpPr>
          <p:cNvPr id="21" name="Rounded Rectangle 20"/>
          <p:cNvSpPr/>
          <p:nvPr/>
        </p:nvSpPr>
        <p:spPr>
          <a:xfrm>
            <a:off x="5361305" y="4263390"/>
            <a:ext cx="1673860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IOException</a:t>
            </a:r>
            <a:endParaRPr lang="en-US" altLang="en-US" sz="1600"/>
          </a:p>
        </p:txBody>
      </p:sp>
      <p:sp>
        <p:nvSpPr>
          <p:cNvPr id="22" name="Rounded Rectangle 21"/>
          <p:cNvSpPr/>
          <p:nvPr/>
        </p:nvSpPr>
        <p:spPr>
          <a:xfrm>
            <a:off x="5361305" y="4917440"/>
            <a:ext cx="1673860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AwtException</a:t>
            </a:r>
            <a:endParaRPr lang="en-US" altLang="en-US" sz="1600"/>
          </a:p>
        </p:txBody>
      </p:sp>
      <p:cxnSp>
        <p:nvCxnSpPr>
          <p:cNvPr id="23" name="Elbow Connector 22"/>
          <p:cNvCxnSpPr>
            <a:stCxn id="20" idx="1"/>
            <a:endCxn id="15" idx="3"/>
          </p:cNvCxnSpPr>
          <p:nvPr/>
        </p:nvCxnSpPr>
        <p:spPr>
          <a:xfrm rot="10800000" flipV="1">
            <a:off x="4905375" y="3711575"/>
            <a:ext cx="455930" cy="7232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1"/>
            <a:endCxn id="15" idx="3"/>
          </p:cNvCxnSpPr>
          <p:nvPr/>
        </p:nvCxnSpPr>
        <p:spPr>
          <a:xfrm rot="10800000" flipV="1">
            <a:off x="4905375" y="4432935"/>
            <a:ext cx="455930" cy="190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1"/>
            <a:endCxn id="15" idx="3"/>
          </p:cNvCxnSpPr>
          <p:nvPr/>
        </p:nvCxnSpPr>
        <p:spPr>
          <a:xfrm rot="10800000">
            <a:off x="4905375" y="4434840"/>
            <a:ext cx="455930" cy="65214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843145" y="932180"/>
            <a:ext cx="1569085" cy="393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LinkageError</a:t>
            </a:r>
            <a:endParaRPr lang="en-US" altLang="en-US" sz="1600"/>
          </a:p>
        </p:txBody>
      </p:sp>
      <p:sp>
        <p:nvSpPr>
          <p:cNvPr id="27" name="Rounded Rectangle 26"/>
          <p:cNvSpPr/>
          <p:nvPr/>
        </p:nvSpPr>
        <p:spPr>
          <a:xfrm>
            <a:off x="4843145" y="1663700"/>
            <a:ext cx="2192020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VirualMachineError</a:t>
            </a:r>
            <a:endParaRPr lang="en-US" altLang="en-US" sz="1600"/>
          </a:p>
        </p:txBody>
      </p:sp>
      <p:sp>
        <p:nvSpPr>
          <p:cNvPr id="28" name="Rounded Rectangle 27"/>
          <p:cNvSpPr/>
          <p:nvPr/>
        </p:nvSpPr>
        <p:spPr>
          <a:xfrm>
            <a:off x="4843145" y="2237740"/>
            <a:ext cx="1287780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AwtError</a:t>
            </a:r>
            <a:endParaRPr lang="en-US" altLang="en-US" sz="1600"/>
          </a:p>
        </p:txBody>
      </p:sp>
      <p:cxnSp>
        <p:nvCxnSpPr>
          <p:cNvPr id="29" name="Elbow Connector 28"/>
          <p:cNvCxnSpPr>
            <a:stCxn id="26" idx="1"/>
          </p:cNvCxnSpPr>
          <p:nvPr/>
        </p:nvCxnSpPr>
        <p:spPr>
          <a:xfrm rot="10800000" flipV="1">
            <a:off x="4387215" y="1129030"/>
            <a:ext cx="455930" cy="7232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1"/>
          </p:cNvCxnSpPr>
          <p:nvPr/>
        </p:nvCxnSpPr>
        <p:spPr>
          <a:xfrm rot="10800000" flipV="1">
            <a:off x="4387215" y="1850390"/>
            <a:ext cx="455930" cy="190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1"/>
            <a:endCxn id="14" idx="3"/>
          </p:cNvCxnSpPr>
          <p:nvPr/>
        </p:nvCxnSpPr>
        <p:spPr>
          <a:xfrm rot="10800000">
            <a:off x="4399915" y="1865630"/>
            <a:ext cx="443230" cy="5588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/>
          <p:cNvSpPr>
            <a:spLocks noGrp="1"/>
          </p:cNvSpPr>
          <p:nvPr>
            <p:ph type="ctrTitle"/>
          </p:nvPr>
        </p:nvSpPr>
        <p:spPr>
          <a:xfrm>
            <a:off x="231775" y="347345"/>
            <a:ext cx="3201035" cy="584835"/>
          </a:xfrm>
        </p:spPr>
        <p:txBody>
          <a:bodyPr>
            <a:normAutofit fontScale="90000"/>
          </a:bodyPr>
          <a:p>
            <a:r>
              <a:rPr lang="en-US" sz="3600" b="1" u="sng">
                <a:solidFill>
                  <a:schemeClr val="bg1"/>
                </a:solidFill>
              </a:rPr>
              <a:t>Hirarki </a:t>
            </a:r>
            <a:r>
              <a:rPr lang="" altLang="en-US" sz="3600" b="1" u="sng">
                <a:solidFill>
                  <a:schemeClr val="bg1"/>
                </a:solidFill>
              </a:rPr>
              <a:t>kode</a:t>
            </a:r>
            <a:endParaRPr lang="" altLang="en-US" sz="3600" b="1" u="sng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61305" y="5500370"/>
            <a:ext cx="1050925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.........</a:t>
            </a:r>
            <a:endParaRPr lang="en-US" altLang="en-US" sz="1600"/>
          </a:p>
        </p:txBody>
      </p:sp>
      <p:sp>
        <p:nvSpPr>
          <p:cNvPr id="34" name="Rounded Rectangle 33"/>
          <p:cNvSpPr/>
          <p:nvPr/>
        </p:nvSpPr>
        <p:spPr>
          <a:xfrm>
            <a:off x="4843145" y="2849880"/>
            <a:ext cx="982980" cy="359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.........</a:t>
            </a:r>
            <a:endParaRPr lang="en-US" altLang="en-US" sz="1600"/>
          </a:p>
        </p:txBody>
      </p:sp>
      <p:cxnSp>
        <p:nvCxnSpPr>
          <p:cNvPr id="35" name="Elbow Connector 34"/>
          <p:cNvCxnSpPr>
            <a:stCxn id="34" idx="1"/>
            <a:endCxn id="14" idx="3"/>
          </p:cNvCxnSpPr>
          <p:nvPr/>
        </p:nvCxnSpPr>
        <p:spPr>
          <a:xfrm rot="10800000">
            <a:off x="4399915" y="1865630"/>
            <a:ext cx="443230" cy="116395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3" idx="1"/>
            <a:endCxn id="15" idx="3"/>
          </p:cNvCxnSpPr>
          <p:nvPr/>
        </p:nvCxnSpPr>
        <p:spPr>
          <a:xfrm rot="10800000">
            <a:off x="4905375" y="4451985"/>
            <a:ext cx="455930" cy="123507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316595" y="2823210"/>
            <a:ext cx="2298700" cy="393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ArithmeticException</a:t>
            </a:r>
            <a:endParaRPr lang="en-US" altLang="en-US" sz="1600"/>
          </a:p>
        </p:txBody>
      </p:sp>
      <p:sp>
        <p:nvSpPr>
          <p:cNvPr id="38" name="Rounded Rectangle 37"/>
          <p:cNvSpPr/>
          <p:nvPr/>
        </p:nvSpPr>
        <p:spPr>
          <a:xfrm>
            <a:off x="8316595" y="3554730"/>
            <a:ext cx="2577465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NullPointerException</a:t>
            </a:r>
            <a:endParaRPr lang="en-US" altLang="en-US" sz="1600"/>
          </a:p>
        </p:txBody>
      </p:sp>
      <p:sp>
        <p:nvSpPr>
          <p:cNvPr id="39" name="Rounded Rectangle 38"/>
          <p:cNvSpPr/>
          <p:nvPr/>
        </p:nvSpPr>
        <p:spPr>
          <a:xfrm>
            <a:off x="8316595" y="4128770"/>
            <a:ext cx="3608705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ArrayIndexOutOfBoundException</a:t>
            </a:r>
            <a:endParaRPr lang="en-US" altLang="en-US" sz="1600"/>
          </a:p>
        </p:txBody>
      </p:sp>
      <p:cxnSp>
        <p:nvCxnSpPr>
          <p:cNvPr id="40" name="Elbow Connector 39"/>
          <p:cNvCxnSpPr>
            <a:stCxn id="37" idx="1"/>
          </p:cNvCxnSpPr>
          <p:nvPr/>
        </p:nvCxnSpPr>
        <p:spPr>
          <a:xfrm rot="10800000" flipV="1">
            <a:off x="7860665" y="3020060"/>
            <a:ext cx="455930" cy="72326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8" idx="1"/>
          </p:cNvCxnSpPr>
          <p:nvPr/>
        </p:nvCxnSpPr>
        <p:spPr>
          <a:xfrm rot="10800000" flipV="1">
            <a:off x="7860665" y="3741420"/>
            <a:ext cx="455930" cy="190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1"/>
          </p:cNvCxnSpPr>
          <p:nvPr/>
        </p:nvCxnSpPr>
        <p:spPr>
          <a:xfrm rot="10800000">
            <a:off x="7873365" y="3756660"/>
            <a:ext cx="443230" cy="5588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316595" y="5327650"/>
            <a:ext cx="982980" cy="359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.........</a:t>
            </a:r>
            <a:endParaRPr lang="en-US" altLang="en-US" sz="1600"/>
          </a:p>
        </p:txBody>
      </p:sp>
      <p:cxnSp>
        <p:nvCxnSpPr>
          <p:cNvPr id="44" name="Elbow Connector 43"/>
          <p:cNvCxnSpPr>
            <a:stCxn id="43" idx="1"/>
            <a:endCxn id="20" idx="3"/>
          </p:cNvCxnSpPr>
          <p:nvPr/>
        </p:nvCxnSpPr>
        <p:spPr>
          <a:xfrm rot="10800000">
            <a:off x="7867015" y="3728085"/>
            <a:ext cx="449580" cy="177863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316595" y="4714240"/>
            <a:ext cx="3076575" cy="372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IllegalArgumentException</a:t>
            </a:r>
            <a:endParaRPr lang="en-US" altLang="en-US" sz="1600"/>
          </a:p>
        </p:txBody>
      </p:sp>
      <p:cxnSp>
        <p:nvCxnSpPr>
          <p:cNvPr id="46" name="Elbow Connector 45"/>
          <p:cNvCxnSpPr>
            <a:stCxn id="45" idx="1"/>
            <a:endCxn id="20" idx="3"/>
          </p:cNvCxnSpPr>
          <p:nvPr/>
        </p:nvCxnSpPr>
        <p:spPr>
          <a:xfrm rot="10800000">
            <a:off x="7867015" y="3728720"/>
            <a:ext cx="449580" cy="117221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799080" y="2179955"/>
            <a:ext cx="9286240" cy="3978910"/>
          </a:xfrm>
          <a:custGeom>
            <a:avLst/>
            <a:gdLst>
              <a:gd name="connisteX0" fmla="*/ 728604 w 9286341"/>
              <a:gd name="connsiteY0" fmla="*/ 1496410 h 3912046"/>
              <a:gd name="connisteX1" fmla="*/ 2697739 w 9286341"/>
              <a:gd name="connsiteY1" fmla="*/ 1179545 h 3912046"/>
              <a:gd name="connisteX2" fmla="*/ 4680844 w 9286341"/>
              <a:gd name="connsiteY2" fmla="*/ 1000475 h 3912046"/>
              <a:gd name="connisteX3" fmla="*/ 5548254 w 9286341"/>
              <a:gd name="connsiteY3" fmla="*/ 188310 h 3912046"/>
              <a:gd name="connisteX4" fmla="*/ 7545329 w 9286341"/>
              <a:gd name="connsiteY4" fmla="*/ 50515 h 3912046"/>
              <a:gd name="connisteX5" fmla="*/ 8798184 w 9286341"/>
              <a:gd name="connsiteY5" fmla="*/ 683610 h 3912046"/>
              <a:gd name="connisteX6" fmla="*/ 9211569 w 9286341"/>
              <a:gd name="connsiteY6" fmla="*/ 1772000 h 3912046"/>
              <a:gd name="connisteX7" fmla="*/ 9142354 w 9286341"/>
              <a:gd name="connsiteY7" fmla="*/ 2928335 h 3912046"/>
              <a:gd name="connisteX8" fmla="*/ 8095874 w 9286341"/>
              <a:gd name="connsiteY8" fmla="*/ 3768440 h 3912046"/>
              <a:gd name="connisteX9" fmla="*/ 6539489 w 9286341"/>
              <a:gd name="connsiteY9" fmla="*/ 3809715 h 3912046"/>
              <a:gd name="connisteX10" fmla="*/ 4955799 w 9286341"/>
              <a:gd name="connsiteY10" fmla="*/ 3809715 h 3912046"/>
              <a:gd name="connisteX11" fmla="*/ 4804669 w 9286341"/>
              <a:gd name="connsiteY11" fmla="*/ 2680685 h 3912046"/>
              <a:gd name="connisteX12" fmla="*/ 4529079 w 9286341"/>
              <a:gd name="connsiteY12" fmla="*/ 1951070 h 3912046"/>
              <a:gd name="connisteX13" fmla="*/ 2794259 w 9286341"/>
              <a:gd name="connsiteY13" fmla="*/ 1854550 h 3912046"/>
              <a:gd name="connisteX14" fmla="*/ 2174499 w 9286341"/>
              <a:gd name="connsiteY14" fmla="*/ 2598135 h 3912046"/>
              <a:gd name="connisteX15" fmla="*/ 1017529 w 9286341"/>
              <a:gd name="connsiteY15" fmla="*/ 2942305 h 3912046"/>
              <a:gd name="connisteX16" fmla="*/ 67569 w 9286341"/>
              <a:gd name="connsiteY16" fmla="*/ 2528920 h 3912046"/>
              <a:gd name="connisteX17" fmla="*/ 218699 w 9286341"/>
              <a:gd name="connsiteY17" fmla="*/ 1785335 h 3912046"/>
              <a:gd name="connisteX18" fmla="*/ 852429 w 9286341"/>
              <a:gd name="connsiteY18" fmla="*/ 1468470 h 3912046"/>
              <a:gd name="connisteX19" fmla="*/ 1127384 w 9286341"/>
              <a:gd name="connsiteY19" fmla="*/ 1455135 h 391204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9286341" h="3912047">
                <a:moveTo>
                  <a:pt x="728604" y="1496411"/>
                </a:moveTo>
                <a:cubicBezTo>
                  <a:pt x="1082934" y="1436721"/>
                  <a:pt x="1907164" y="1278606"/>
                  <a:pt x="2697739" y="1179546"/>
                </a:cubicBezTo>
                <a:cubicBezTo>
                  <a:pt x="3488314" y="1080486"/>
                  <a:pt x="4110614" y="1198596"/>
                  <a:pt x="4680844" y="1000476"/>
                </a:cubicBezTo>
                <a:cubicBezTo>
                  <a:pt x="5251074" y="802356"/>
                  <a:pt x="4975484" y="378176"/>
                  <a:pt x="5548254" y="188311"/>
                </a:cubicBezTo>
                <a:cubicBezTo>
                  <a:pt x="6121024" y="-1554"/>
                  <a:pt x="6895089" y="-48544"/>
                  <a:pt x="7545329" y="50516"/>
                </a:cubicBezTo>
                <a:cubicBezTo>
                  <a:pt x="8195569" y="149576"/>
                  <a:pt x="8464809" y="339441"/>
                  <a:pt x="8798184" y="683611"/>
                </a:cubicBezTo>
                <a:cubicBezTo>
                  <a:pt x="9131559" y="1027781"/>
                  <a:pt x="9142989" y="1323056"/>
                  <a:pt x="9211569" y="1772001"/>
                </a:cubicBezTo>
                <a:cubicBezTo>
                  <a:pt x="9280149" y="2220946"/>
                  <a:pt x="9365239" y="2528921"/>
                  <a:pt x="9142354" y="2928336"/>
                </a:cubicBezTo>
                <a:cubicBezTo>
                  <a:pt x="8919469" y="3327751"/>
                  <a:pt x="8616574" y="3591911"/>
                  <a:pt x="8095874" y="3768441"/>
                </a:cubicBezTo>
                <a:cubicBezTo>
                  <a:pt x="7575174" y="3944971"/>
                  <a:pt x="7167504" y="3801461"/>
                  <a:pt x="6539489" y="3809716"/>
                </a:cubicBezTo>
                <a:cubicBezTo>
                  <a:pt x="5911474" y="3817971"/>
                  <a:pt x="5302509" y="4035776"/>
                  <a:pt x="4955799" y="3809716"/>
                </a:cubicBezTo>
                <a:cubicBezTo>
                  <a:pt x="4609089" y="3583656"/>
                  <a:pt x="4889759" y="3052161"/>
                  <a:pt x="4804669" y="2680686"/>
                </a:cubicBezTo>
                <a:cubicBezTo>
                  <a:pt x="4719579" y="2309211"/>
                  <a:pt x="4931034" y="2116171"/>
                  <a:pt x="4529079" y="1951071"/>
                </a:cubicBezTo>
                <a:cubicBezTo>
                  <a:pt x="4127124" y="1785971"/>
                  <a:pt x="3265429" y="1725011"/>
                  <a:pt x="2794259" y="1854551"/>
                </a:cubicBezTo>
                <a:cubicBezTo>
                  <a:pt x="2323089" y="1984091"/>
                  <a:pt x="2530099" y="2380331"/>
                  <a:pt x="2174499" y="2598136"/>
                </a:cubicBezTo>
                <a:cubicBezTo>
                  <a:pt x="1818899" y="2815941"/>
                  <a:pt x="1439169" y="2956276"/>
                  <a:pt x="1017529" y="2942306"/>
                </a:cubicBezTo>
                <a:cubicBezTo>
                  <a:pt x="595889" y="2928336"/>
                  <a:pt x="227589" y="2760061"/>
                  <a:pt x="67569" y="2528921"/>
                </a:cubicBezTo>
                <a:cubicBezTo>
                  <a:pt x="-92451" y="2297781"/>
                  <a:pt x="61854" y="1997426"/>
                  <a:pt x="218699" y="1785336"/>
                </a:cubicBezTo>
                <a:cubicBezTo>
                  <a:pt x="375544" y="1573246"/>
                  <a:pt x="670819" y="1534511"/>
                  <a:pt x="852429" y="1468471"/>
                </a:cubicBezTo>
                <a:cubicBezTo>
                  <a:pt x="1034039" y="1402431"/>
                  <a:pt x="1084839" y="1451326"/>
                  <a:pt x="1127384" y="1455136"/>
                </a:cubicBezTo>
              </a:path>
            </a:pathLst>
          </a:custGeom>
          <a:noFill/>
          <a:ln w="25400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55270" y="5015230"/>
            <a:ext cx="2560320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</a:rPr>
              <a:t>Class paling </a:t>
            </a:r>
            <a:r>
              <a:rPr lang="en-US" altLang="en-US" sz="2000" b="1">
                <a:solidFill>
                  <a:schemeClr val="bg1"/>
                </a:solidFill>
              </a:rPr>
              <a:t>tinggi 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dalam penanganan </a:t>
            </a:r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 sz="2000" b="1">
                <a:solidFill>
                  <a:schemeClr val="bg1"/>
                </a:solidFill>
              </a:rPr>
              <a:t>Exception</a:t>
            </a:r>
            <a:endParaRPr lang="en-US" altLang="en-US" sz="2000" b="1">
              <a:solidFill>
                <a:schemeClr val="bg1"/>
              </a:solidFill>
            </a:endParaRPr>
          </a:p>
        </p:txBody>
      </p:sp>
      <p:cxnSp>
        <p:nvCxnSpPr>
          <p:cNvPr id="50" name="Curved Connector 49"/>
          <p:cNvCxnSpPr>
            <a:stCxn id="16" idx="2"/>
            <a:endCxn id="49" idx="0"/>
          </p:cNvCxnSpPr>
          <p:nvPr/>
        </p:nvCxnSpPr>
        <p:spPr>
          <a:xfrm rot="5400000">
            <a:off x="1010920" y="3733800"/>
            <a:ext cx="1805940" cy="75692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32" name="Title 31"/>
          <p:cNvSpPr>
            <a:spLocks noGrp="1"/>
          </p:cNvSpPr>
          <p:nvPr>
            <p:ph type="ctrTitle"/>
          </p:nvPr>
        </p:nvSpPr>
        <p:spPr>
          <a:xfrm>
            <a:off x="5147310" y="1084580"/>
            <a:ext cx="6424295" cy="584835"/>
          </a:xfrm>
        </p:spPr>
        <p:txBody>
          <a:bodyPr>
            <a:normAutofit fontScale="90000"/>
          </a:bodyPr>
          <a:p>
            <a:r>
              <a:rPr lang="en-US" sz="3600" b="1">
                <a:solidFill>
                  <a:schemeClr val="bg1"/>
                </a:solidFill>
              </a:rPr>
              <a:t>Hirarki </a:t>
            </a:r>
            <a:r>
              <a:rPr lang="en-US" altLang="en-US" sz="3600" b="1">
                <a:solidFill>
                  <a:schemeClr val="bg1"/>
                </a:solidFill>
                <a:sym typeface="+mn-ea"/>
              </a:rPr>
              <a:t>Runtime </a:t>
            </a:r>
            <a:br>
              <a:rPr lang="en-US" altLang="en-US" sz="3600" b="1">
                <a:solidFill>
                  <a:schemeClr val="bg1"/>
                </a:solidFill>
                <a:sym typeface="+mn-ea"/>
              </a:rPr>
            </a:br>
            <a:r>
              <a:rPr lang="en-US" altLang="en-US" sz="3600" b="1">
                <a:solidFill>
                  <a:schemeClr val="bg1"/>
                </a:solidFill>
                <a:sym typeface="+mn-ea"/>
              </a:rPr>
              <a:t>Exception</a:t>
            </a:r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" altLang="en-US" sz="2800">
                <a:solidFill>
                  <a:schemeClr val="bg1"/>
                </a:solidFill>
              </a:rPr>
              <a:t>Pada Code</a:t>
            </a:r>
            <a:endParaRPr lang="" altLang="en-US" sz="2800">
              <a:solidFill>
                <a:schemeClr val="bg1"/>
              </a:solidFill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1605915" y="1692910"/>
            <a:ext cx="89795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java.lang.Object 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      java.lang.Throwable 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          java.lang.Exception </a:t>
            </a:r>
            <a:endParaRPr lang="en-US" altLang="en-US" sz="2000">
              <a:solidFill>
                <a:schemeClr val="accent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accent4"/>
                </a:solidFill>
              </a:rPr>
              <a:t>              java.lang.RuntimeException </a:t>
            </a:r>
            <a:endParaRPr lang="en-US" altLang="en-US" sz="20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" altLang="en-US" sz="2000">
                <a:solidFill>
                  <a:schemeClr val="bg1"/>
                </a:solidFill>
              </a:rPr>
              <a:t>		</a:t>
            </a:r>
            <a:r>
              <a:rPr lang="en-US" altLang="en-US" sz="2000">
                <a:solidFill>
                  <a:schemeClr val="bg1"/>
                </a:solidFill>
              </a:rPr>
              <a:t>java.lang.ArithmeticException</a:t>
            </a:r>
            <a:endParaRPr lang="en-US" altLang="en-US" sz="20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" altLang="en-US" sz="200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java.lang.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NullPointerException</a:t>
            </a:r>
            <a:endParaRPr lang="en-US" altLang="en-US" sz="20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" altLang="en-US" sz="200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java.lang.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ArrayIndexOutOfBoundException</a:t>
            </a:r>
            <a:endParaRPr lang="en-US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" altLang="en-US" sz="2000">
                <a:solidFill>
                  <a:schemeClr val="bg1"/>
                </a:solidFill>
                <a:sym typeface="+mn-ea"/>
              </a:rPr>
              <a:t>		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java.lang.IllegalArgumentException</a:t>
            </a:r>
            <a:endParaRPr lang="en-US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" altLang="en-US" sz="2000">
                <a:solidFill>
                  <a:schemeClr val="bg1"/>
                </a:solidFill>
                <a:sym typeface="+mn-ea"/>
              </a:rPr>
              <a:t>		..................</a:t>
            </a:r>
            <a:endParaRPr lang="en-US" altLang="en-US" sz="2000"/>
          </a:p>
          <a:p>
            <a:pPr algn="l">
              <a:lnSpc>
                <a:spcPct val="150000"/>
              </a:lnSpc>
            </a:pPr>
            <a:endParaRPr lang="en-US" altLang="en-US" sz="2000"/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</a:rPr>
              <a:t> 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4210" y="3642360"/>
            <a:ext cx="6129020" cy="2385695"/>
          </a:xfrm>
          <a:prstGeom prst="rect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3" idx="3"/>
            <a:endCxn id="32" idx="2"/>
          </p:cNvCxnSpPr>
          <p:nvPr/>
        </p:nvCxnSpPr>
        <p:spPr>
          <a:xfrm flipH="1" flipV="1">
            <a:off x="8359775" y="1669415"/>
            <a:ext cx="973455" cy="3166110"/>
          </a:xfrm>
          <a:prstGeom prst="curvedConnector4">
            <a:avLst>
              <a:gd name="adj1" fmla="val -254403"/>
              <a:gd name="adj2" fmla="val 68833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340" y="1599565"/>
            <a:ext cx="7338695" cy="845820"/>
          </a:xfrm>
        </p:spPr>
        <p:txBody>
          <a:bodyPr>
            <a:normAutofit/>
          </a:bodyPr>
          <a:p>
            <a:r>
              <a:rPr lang="en-US" altLang="en-US" sz="4400" b="1">
                <a:solidFill>
                  <a:schemeClr val="bg1"/>
                </a:solidFill>
              </a:rPr>
              <a:t>Exception Handling</a:t>
            </a:r>
            <a:endParaRPr lang="en-US" altLang="en-US" sz="44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1897380" y="2592070"/>
            <a:ext cx="70548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32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Menangani program </a:t>
            </a:r>
            <a:r>
              <a:rPr lang="en-US" altLang="en-US" sz="3600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berhenti </a:t>
            </a:r>
            <a:r>
              <a:rPr lang="en-US" altLang="en-US" sz="32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disebabkan kesalahan atau </a:t>
            </a:r>
            <a:r>
              <a:rPr lang="en-US" altLang="en-US" sz="3600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error </a:t>
            </a:r>
            <a:r>
              <a:rPr lang="en-US" altLang="en-US" sz="32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pada saat program </a:t>
            </a:r>
            <a:r>
              <a:rPr lang="en-US" altLang="en-US" sz="3600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berjalan </a:t>
            </a:r>
            <a:endParaRPr lang="en-US" altLang="en-US" sz="3600" b="1">
              <a:solidFill>
                <a:schemeClr val="accent4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492125"/>
            <a:ext cx="3068955" cy="639445"/>
          </a:xfrm>
        </p:spPr>
        <p:txBody>
          <a:bodyPr>
            <a:normAutofit fontScale="90000"/>
          </a:bodyPr>
          <a:p>
            <a:r>
              <a:rPr lang="en-US" altLang="en-US" sz="3200" b="1">
                <a:solidFill>
                  <a:schemeClr val="bg1"/>
                </a:solidFill>
              </a:rPr>
              <a:t>keyword </a:t>
            </a:r>
            <a:r>
              <a:rPr lang="" altLang="en-US" sz="3200" b="1">
                <a:solidFill>
                  <a:schemeClr val="bg1"/>
                </a:solidFill>
              </a:rPr>
              <a:t>Exception</a:t>
            </a:r>
            <a:r>
              <a:rPr lang="en-US" altLang="en-US" sz="3200" b="1">
                <a:solidFill>
                  <a:schemeClr val="bg1"/>
                </a:solidFill>
              </a:rPr>
              <a:t> 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365125" y="1450975"/>
          <a:ext cx="11478895" cy="4485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2360"/>
                <a:gridCol w="9106535"/>
              </a:tblGrid>
              <a:tr h="488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Kata Kunci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Deskripsi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16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try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Digunakan untuk menentukan bagian statement program dimana akan terjadi pengecualian. Blok dari try ini harus diikuti dengan catch atau finally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catch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Digunakan untuk menangani kesalahan / pengecualian yang terjadi. Blok catch ini tidak dapat berdiri sendiri tanpa blok try. Blok catch dapat diikuti oleh blok finally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047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finally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Digunakan untuk mengeksekusi bagian kode yang penting dari program. bagian ini akan tetap berjalan baik terjadi pengecualian (exception) maupun tidak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51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throw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Dignakan untuk melempar pengecualian yang terjadi, dimana throw digunakan dalam body dari code yang ada 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1">
                          <a:solidFill>
                            <a:schemeClr val="bg1"/>
                          </a:solidFill>
                        </a:rPr>
                        <a:t>throws</a:t>
                      </a:r>
                      <a:endParaRPr lang="en-US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Digunakan untuk mendeklarasikan pengecualian yang akan terjadi pada bagian fungsi tersebut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0820" y="1779905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try-catch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848995" y="1797050"/>
            <a:ext cx="108991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try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dijalankan;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// Sebuah pernyataan atau method yang mungkin dapat melemparkan exception;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catch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type exception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memproses exception;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0820" y="1779905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try-</a:t>
            </a:r>
            <a:r>
              <a:rPr lang="" altLang="en-US" sz="4400" b="1">
                <a:solidFill>
                  <a:schemeClr val="bg1"/>
                </a:solidFill>
                <a:sym typeface="+mn-ea"/>
              </a:rPr>
              <a:t>finally</a:t>
            </a: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835660" y="2171700"/>
            <a:ext cx="108991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try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dijalankan;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// Sebuah pernyataan atau method yang mungkin dapat melemparkan exception;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finally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sz="180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sym typeface="+mn-ea"/>
              </a:rPr>
              <a:t>tetap berjalan baik terjadi pengecualian (exception) maupun tidak</a:t>
            </a:r>
            <a:endParaRPr lang="en-US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0820" y="1779905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try-catch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848995" y="1797050"/>
            <a:ext cx="108991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try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dijalankan;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// Sebuah pernyataan atau method yang mungkin dapat melemparkan exception;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catch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type exception</a:t>
            </a:r>
            <a:r>
              <a:rPr lang="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_1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memproses exception;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catch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type exception_</a:t>
            </a:r>
            <a:r>
              <a:rPr lang="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2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sz="180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sym typeface="+mn-ea"/>
              </a:rPr>
              <a:t>tetap berjalan baik terjadi pengecualian (exception) maupun tidak</a:t>
            </a:r>
            <a:endParaRPr lang="en-US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0820" y="1779905"/>
            <a:ext cx="4015740" cy="391795"/>
          </a:xfrm>
        </p:spPr>
        <p:txBody>
          <a:bodyPr>
            <a:normAutofit fontScale="90000"/>
          </a:bodyPr>
          <a:p>
            <a:r>
              <a:rPr lang="en-US" altLang="en-US" sz="3600">
                <a:solidFill>
                  <a:schemeClr val="bg1"/>
                </a:solidFill>
              </a:rPr>
              <a:t>Penulisan Code</a:t>
            </a:r>
            <a:br>
              <a:rPr lang="en-US" altLang="en-US" sz="3600">
                <a:solidFill>
                  <a:schemeClr val="bg1"/>
                </a:solidFill>
              </a:rPr>
            </a:br>
            <a:r>
              <a:rPr lang="en-US" altLang="en-US" sz="4400" b="1">
                <a:solidFill>
                  <a:schemeClr val="bg1"/>
                </a:solidFill>
                <a:sym typeface="+mn-ea"/>
              </a:rPr>
              <a:t>try-catch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 </a:t>
            </a:r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848995" y="1797050"/>
            <a:ext cx="1089914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try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dijalankan;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// Sebuah pernyataan atau method yang mungkin dapat melemparkan exception;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catch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(</a:t>
            </a:r>
            <a:r>
              <a:rPr lang="en-US" altLang="en-US" b="1" u="sng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type exception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) 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Kode untuk memproses exception;</a:t>
            </a:r>
            <a:endParaRPr lang="en-US" altLang="en-US" sz="1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 </a:t>
            </a:r>
            <a:r>
              <a:rPr lang="en-US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finally </a:t>
            </a: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{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  </a:t>
            </a:r>
            <a:r>
              <a:rPr lang="en-US" altLang="en-US" sz="1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// </a:t>
            </a:r>
            <a:r>
              <a:rPr lang="en-US" altLang="en-US" sz="180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sym typeface="+mn-ea"/>
              </a:rPr>
              <a:t>tetap berjalan baik terjadi pengecualian (exception) maupun tidak</a:t>
            </a:r>
            <a:endParaRPr lang="en-US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</a:rPr>
              <a:t>}</a:t>
            </a:r>
            <a:endParaRPr lang="en-US" altLang="en-US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eeMono" panose="020F0409020205020404" charset="0"/>
              <a:ea typeface="FreeMono" panose="020F0409020205020404" charset="0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5120</Words>
  <Application>WPS Presentation</Application>
  <PresentationFormat>Widescreen</PresentationFormat>
  <Paragraphs>328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Noto Sans CJK SC</vt:lpstr>
      <vt:lpstr>FreeMono</vt:lpstr>
      <vt:lpstr>Calibri Light</vt:lpstr>
      <vt:lpstr>Calibri</vt:lpstr>
      <vt:lpstr>微软雅黑</vt:lpstr>
      <vt:lpstr>Droid Sans Fallback</vt:lpstr>
      <vt:lpstr/>
      <vt:lpstr>Arial Unicode MS</vt:lpstr>
      <vt:lpstr>OpenSymbol</vt:lpstr>
      <vt:lpstr>Gubbi</vt:lpstr>
      <vt:lpstr>Abyssinica SIL</vt:lpstr>
      <vt:lpstr>Office Theme</vt:lpstr>
      <vt:lpstr>Exception Handling</vt:lpstr>
      <vt:lpstr>Hirarki</vt:lpstr>
      <vt:lpstr>Hirarki</vt:lpstr>
      <vt:lpstr>Exception Handling</vt:lpstr>
      <vt:lpstr>keyword try-catch</vt:lpstr>
      <vt:lpstr>Penulisan Code try-catch  </vt:lpstr>
      <vt:lpstr>Penulisan Code try-catch  </vt:lpstr>
      <vt:lpstr>Penulisan Code try-catch  </vt:lpstr>
      <vt:lpstr>Penulisan Code try-catch  </vt:lpstr>
      <vt:lpstr>Error</vt:lpstr>
      <vt:lpstr>Penulisan Code throw </vt:lpstr>
      <vt:lpstr>Penulisan Code throw </vt:lpstr>
      <vt:lpstr>Penulisan Code throws </vt:lpstr>
      <vt:lpstr>Penulisan Code throws </vt:lpstr>
      <vt:lpstr>Error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206</cp:revision>
  <dcterms:created xsi:type="dcterms:W3CDTF">2019-11-04T13:19:00Z</dcterms:created>
  <dcterms:modified xsi:type="dcterms:W3CDTF">2019-11-04T13:19:00Z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