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6" r:id="rId4"/>
    <p:sldId id="283" r:id="rId5"/>
    <p:sldId id="272" r:id="rId6"/>
    <p:sldId id="285" r:id="rId7"/>
    <p:sldId id="288" r:id="rId8"/>
    <p:sldId id="291" r:id="rId9"/>
    <p:sldId id="289" r:id="rId10"/>
    <p:sldId id="292" r:id="rId11"/>
    <p:sldId id="290" r:id="rId12"/>
    <p:sldId id="293" r:id="rId13"/>
    <p:sldId id="294" r:id="rId14"/>
    <p:sldId id="297" r:id="rId15"/>
    <p:sldId id="2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348"/>
    <a:srgbClr val="18A0DD"/>
    <a:srgbClr val="18A1DD"/>
    <a:srgbClr val="4C1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555" y="3006090"/>
            <a:ext cx="10079990" cy="845820"/>
          </a:xfrm>
        </p:spPr>
        <p:txBody>
          <a:bodyPr>
            <a:normAutofit/>
          </a:bodyPr>
          <a:lstStyle/>
          <a:p>
            <a:r>
              <a:rPr lang="en-US" altLang="en-US" sz="4800" b="1" dirty="0" err="1">
                <a:solidFill>
                  <a:schemeClr val="bg1"/>
                </a:solidFill>
              </a:rPr>
              <a:t>ArrayList</a:t>
            </a:r>
            <a:endParaRPr lang="en-US" alt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6550" y="2358390"/>
            <a:ext cx="9144000" cy="499110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Object - Oriented - Programming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606550" y="4084320"/>
            <a:ext cx="914400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JAVA OOP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0305" y="3006090"/>
            <a:ext cx="4772025" cy="845820"/>
          </a:xfrm>
        </p:spPr>
        <p:txBody>
          <a:bodyPr>
            <a:normAutofit/>
          </a:bodyPr>
          <a:lstStyle/>
          <a:p>
            <a:r>
              <a:rPr lang="en-US" altLang="en-US" sz="3600" b="1">
                <a:solidFill>
                  <a:schemeClr val="bg1"/>
                </a:solidFill>
              </a:rPr>
              <a:t>Latihan 3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72250" y="5080"/>
            <a:ext cx="5621655" cy="6282055"/>
          </a:xfrm>
          <a:prstGeom prst="rect">
            <a:avLst/>
          </a:prstGeom>
          <a:solidFill>
            <a:srgbClr val="1D306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>
            <a:spLocks noGrp="1"/>
          </p:cNvSpPr>
          <p:nvPr/>
        </p:nvSpPr>
        <p:spPr>
          <a:xfrm>
            <a:off x="6978650" y="641985"/>
            <a:ext cx="458343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accent4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Soal :</a:t>
            </a:r>
          </a:p>
          <a:p>
            <a:pPr algn="l">
              <a:lnSpc>
                <a:spcPct val="100000"/>
              </a:lnSpc>
            </a:pPr>
            <a:endParaRPr lang="en-US" altLang="en-US" b="1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000" b="1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Hanya bisa diisi dengan type String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Hapus value “3”</a:t>
            </a:r>
            <a:endParaRPr lang="en-US" altLang="en-US" sz="2000" b="1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Ubah value 1 ,dan 2 dengan “Kucing”, “Elang”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Tambahkan“Beruang”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Cari value Kucing , jika ada tampilkan pesan “pencarian ditemukan”, jika tidak ada tampilkan “pencarian tidak ditemukan”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968375" y="1339850"/>
            <a:ext cx="5284470" cy="3159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List lt = </a:t>
            </a:r>
            <a:r>
              <a:rPr spc="-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new </a:t>
            </a: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ArrayList();</a:t>
            </a:r>
          </a:p>
          <a:p>
            <a:pPr algn="l">
              <a:lnSpc>
                <a:spcPct val="100000"/>
              </a:lnSpc>
            </a:pP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    </a:t>
            </a:r>
          </a:p>
          <a:p>
            <a:pPr algn="l">
              <a:lnSpc>
                <a:spcPct val="100000"/>
              </a:lnSpc>
            </a:pP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lt.add(</a:t>
            </a:r>
            <a:r>
              <a:rPr lang="en-US" spc="-1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1</a:t>
            </a: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lt.add(</a:t>
            </a:r>
            <a:r>
              <a:rPr lang="en-US" spc="-1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2</a:t>
            </a: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lt.add(</a:t>
            </a:r>
            <a:r>
              <a:rPr lang="en-US" spc="-1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3</a:t>
            </a: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0305" y="3006090"/>
            <a:ext cx="4772025" cy="845820"/>
          </a:xfrm>
        </p:spPr>
        <p:txBody>
          <a:bodyPr>
            <a:normAutofit/>
          </a:bodyPr>
          <a:lstStyle/>
          <a:p>
            <a:r>
              <a:rPr lang="en-US" altLang="en-US" sz="3600" b="1">
                <a:solidFill>
                  <a:schemeClr val="bg1"/>
                </a:solidFill>
              </a:rPr>
              <a:t>Latihan 4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72250" y="5080"/>
            <a:ext cx="5621655" cy="6282055"/>
          </a:xfrm>
          <a:prstGeom prst="rect">
            <a:avLst/>
          </a:prstGeom>
          <a:solidFill>
            <a:srgbClr val="1D306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>
            <a:spLocks noGrp="1"/>
          </p:cNvSpPr>
          <p:nvPr/>
        </p:nvSpPr>
        <p:spPr>
          <a:xfrm>
            <a:off x="6978650" y="641985"/>
            <a:ext cx="458343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accent4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Soal :</a:t>
            </a:r>
          </a:p>
          <a:p>
            <a:pPr algn="l">
              <a:lnSpc>
                <a:spcPct val="100000"/>
              </a:lnSpc>
            </a:pPr>
            <a:endParaRPr lang="en-US" altLang="en-US" b="1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000" b="1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Model Hewan attribut “nama” dan “warna”beserta constructor  dan getter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Tambahkan data sebanyak 5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Tampilkan semua data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542925" y="2599690"/>
            <a:ext cx="5709920" cy="819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List</a:t>
            </a:r>
            <a:r>
              <a:rPr lang="en-US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&lt;Hewan&gt;</a:t>
            </a: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lt = </a:t>
            </a:r>
            <a:r>
              <a:rPr spc="-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new </a:t>
            </a: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ArrayList();</a:t>
            </a:r>
          </a:p>
          <a:p>
            <a:pPr algn="l">
              <a:lnSpc>
                <a:spcPct val="100000"/>
              </a:lnSpc>
            </a:pPr>
            <a:endParaRPr spc="-1">
              <a:solidFill>
                <a:schemeClr val="bg1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0305" y="3006090"/>
            <a:ext cx="4772025" cy="845820"/>
          </a:xfrm>
        </p:spPr>
        <p:txBody>
          <a:bodyPr>
            <a:normAutofit/>
          </a:bodyPr>
          <a:lstStyle/>
          <a:p>
            <a:r>
              <a:rPr lang="en-US" altLang="en-US" sz="3600" b="1">
                <a:solidFill>
                  <a:schemeClr val="bg1"/>
                </a:solidFill>
              </a:rPr>
              <a:t>Latihan 5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72250" y="5080"/>
            <a:ext cx="5621655" cy="6282055"/>
          </a:xfrm>
          <a:prstGeom prst="rect">
            <a:avLst/>
          </a:prstGeom>
          <a:solidFill>
            <a:srgbClr val="1D306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>
            <a:spLocks noGrp="1"/>
          </p:cNvSpPr>
          <p:nvPr/>
        </p:nvSpPr>
        <p:spPr>
          <a:xfrm>
            <a:off x="6978650" y="641985"/>
            <a:ext cx="458343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accent4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Soal :</a:t>
            </a:r>
          </a:p>
          <a:p>
            <a:pPr algn="l">
              <a:lnSpc>
                <a:spcPct val="100000"/>
              </a:lnSpc>
            </a:pPr>
            <a:endParaRPr lang="en-US" altLang="en-US" b="1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000" b="1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Gunakan data dinamis menggunakan Scanner</a:t>
            </a:r>
          </a:p>
          <a:p>
            <a:pPr algn="l">
              <a:lnSpc>
                <a:spcPct val="100000"/>
              </a:lnSpc>
            </a:pPr>
            <a:endParaRPr lang="en-US" altLang="en-US" sz="2000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Attribut nama, qty, harga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Kerjakan CRUD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240665" y="2582545"/>
            <a:ext cx="6029960" cy="819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List</a:t>
            </a:r>
            <a:r>
              <a:rPr lang="en-US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&lt;</a:t>
            </a:r>
            <a:r>
              <a:rPr lang="en-US" altLang="en-US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Penjualan</a:t>
            </a:r>
            <a:r>
              <a:rPr lang="en-US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&gt;</a:t>
            </a: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lt = </a:t>
            </a:r>
            <a:r>
              <a:rPr spc="-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new </a:t>
            </a: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ArrayList();</a:t>
            </a:r>
          </a:p>
          <a:p>
            <a:pPr algn="l">
              <a:lnSpc>
                <a:spcPct val="100000"/>
              </a:lnSpc>
            </a:pPr>
            <a:endParaRPr spc="-1">
              <a:solidFill>
                <a:schemeClr val="bg1"/>
              </a:solidFill>
              <a:latin typeface="Arial"/>
              <a:ea typeface="DejaVu Sans" panose="020B0603030804020204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3578" y="1640840"/>
            <a:ext cx="3455059" cy="845820"/>
          </a:xfrm>
        </p:spPr>
        <p:txBody>
          <a:bodyPr/>
          <a:lstStyle/>
          <a:p>
            <a:r>
              <a:rPr lang="en-US" altLang="en-US" sz="4400" b="1" dirty="0" err="1">
                <a:solidFill>
                  <a:schemeClr val="bg1"/>
                </a:solidFill>
              </a:rPr>
              <a:t>ArrayList</a:t>
            </a:r>
            <a:endParaRPr lang="en-US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1897380" y="2592070"/>
            <a:ext cx="705485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32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Menampung</a:t>
            </a:r>
            <a:r>
              <a:rPr lang="en-US" altLang="en-US" sz="32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3600" b="1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lebih</a:t>
            </a:r>
            <a:r>
              <a:rPr lang="en-US" altLang="en-US" sz="36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32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dari</a:t>
            </a:r>
            <a:r>
              <a:rPr lang="en-US" altLang="en-US" sz="32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32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satu</a:t>
            </a:r>
            <a:r>
              <a:rPr lang="en-US" altLang="en-US" sz="32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data </a:t>
            </a:r>
            <a:r>
              <a:rPr lang="en-US" altLang="en-US" sz="32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dalam</a:t>
            </a:r>
            <a:r>
              <a:rPr lang="en-US" altLang="en-US" sz="32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32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bentuk</a:t>
            </a:r>
            <a:r>
              <a:rPr lang="en-US" altLang="en-US" sz="32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4000" b="1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objek</a:t>
            </a:r>
            <a:r>
              <a:rPr lang="en-US" altLang="en-US" sz="40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32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dengan</a:t>
            </a:r>
            <a:r>
              <a:rPr lang="en-US" altLang="en-US" sz="32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40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type </a:t>
            </a:r>
            <a:r>
              <a:rPr lang="en-US" altLang="en-US" sz="32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data </a:t>
            </a:r>
            <a:r>
              <a:rPr lang="en-US" altLang="en-US" sz="3200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berbeda</a:t>
            </a:r>
            <a:r>
              <a:rPr lang="en-US" altLang="en-US" sz="32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3660" y="1241425"/>
            <a:ext cx="4772025" cy="845820"/>
          </a:xfrm>
        </p:spPr>
        <p:txBody>
          <a:bodyPr>
            <a:normAutofit/>
          </a:bodyPr>
          <a:lstStyle/>
          <a:p>
            <a:r>
              <a:rPr lang="en-US" altLang="en-US" sz="3600" b="1">
                <a:solidFill>
                  <a:schemeClr val="bg1"/>
                </a:solidFill>
              </a:rPr>
              <a:t>Menggunakan arraylist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904240" y="3121025"/>
            <a:ext cx="835152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import </a:t>
            </a:r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java.util.ArrayList</a:t>
            </a:r>
            <a:r>
              <a:rPr lang="en-US" altLang="en-US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;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689610" y="3025140"/>
            <a:ext cx="5570855" cy="737870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/>
          <p:cNvCxnSpPr>
            <a:stCxn id="10" idx="0"/>
          </p:cNvCxnSpPr>
          <p:nvPr/>
        </p:nvCxnSpPr>
        <p:spPr>
          <a:xfrm rot="16200000">
            <a:off x="4556125" y="653415"/>
            <a:ext cx="1290320" cy="3452495"/>
          </a:xfrm>
          <a:prstGeom prst="curvedConnector2">
            <a:avLst/>
          </a:prstGeom>
          <a:ln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471805"/>
            <a:ext cx="4772025" cy="845820"/>
          </a:xfrm>
        </p:spPr>
        <p:txBody>
          <a:bodyPr>
            <a:normAutofit/>
          </a:bodyPr>
          <a:lstStyle/>
          <a:p>
            <a:r>
              <a:rPr lang="en-US" altLang="en-US" sz="3600" b="1">
                <a:solidFill>
                  <a:schemeClr val="bg1"/>
                </a:solidFill>
              </a:rPr>
              <a:t>Code Penulisan arrayList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904240" y="2530475"/>
            <a:ext cx="7704455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ArrayList</a:t>
            </a:r>
            <a:r>
              <a:rPr lang="en-US" altLang="en-US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nama_objek</a:t>
            </a:r>
            <a:r>
              <a:rPr lang="en-US" altLang="en-US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 = </a:t>
            </a:r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new </a:t>
            </a:r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ArrayList</a:t>
            </a:r>
            <a:r>
              <a:rPr lang="en-US" altLang="en-US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();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792480" y="4076065"/>
            <a:ext cx="7828280" cy="861695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/>
          <p:cNvCxnSpPr>
            <a:stCxn id="4" idx="0"/>
            <a:endCxn id="12" idx="1"/>
          </p:cNvCxnSpPr>
          <p:nvPr/>
        </p:nvCxnSpPr>
        <p:spPr>
          <a:xfrm rot="16200000">
            <a:off x="6603683" y="-610552"/>
            <a:ext cx="1097280" cy="4953635"/>
          </a:xfrm>
          <a:prstGeom prst="curvedConnector2">
            <a:avLst/>
          </a:prstGeom>
          <a:ln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/>
        </p:nvSpPr>
        <p:spPr>
          <a:xfrm>
            <a:off x="1264285" y="4265930"/>
            <a:ext cx="6527165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List </a:t>
            </a:r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nama_objek</a:t>
            </a:r>
            <a:r>
              <a:rPr lang="en-US" altLang="en-US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 = </a:t>
            </a:r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new </a:t>
            </a:r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ArrayList</a:t>
            </a:r>
            <a:r>
              <a:rPr lang="en-US" altLang="en-US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();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816610" y="2414905"/>
            <a:ext cx="7717790" cy="737870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/>
        </p:nvSpPr>
        <p:spPr>
          <a:xfrm>
            <a:off x="9629140" y="1005840"/>
            <a:ext cx="2033270" cy="623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b="1">
                <a:solidFill>
                  <a:schemeClr val="bg1"/>
                </a:solidFill>
              </a:rPr>
              <a:t>Object</a:t>
            </a:r>
          </a:p>
        </p:txBody>
      </p:sp>
      <p:cxnSp>
        <p:nvCxnSpPr>
          <p:cNvPr id="13" name="Curved Connector 12"/>
          <p:cNvCxnSpPr>
            <a:stCxn id="10" idx="3"/>
            <a:endCxn id="12" idx="2"/>
          </p:cNvCxnSpPr>
          <p:nvPr/>
        </p:nvCxnSpPr>
        <p:spPr>
          <a:xfrm flipV="1">
            <a:off x="8620760" y="1629410"/>
            <a:ext cx="2025015" cy="2877820"/>
          </a:xfrm>
          <a:prstGeom prst="curvedConnector2">
            <a:avLst/>
          </a:prstGeom>
          <a:ln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270" y="55880"/>
            <a:ext cx="4210050" cy="709930"/>
          </a:xfrm>
        </p:spPr>
        <p:txBody>
          <a:bodyPr>
            <a:normAutofit/>
          </a:bodyPr>
          <a:lstStyle/>
          <a:p>
            <a:r>
              <a:rPr lang="en-US" altLang="en-US" sz="3200" b="1">
                <a:solidFill>
                  <a:schemeClr val="bg1"/>
                </a:solidFill>
              </a:rPr>
              <a:t>Operasi ArrayList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143000" y="1856105"/>
            <a:ext cx="102235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size</a:t>
            </a:r>
          </a:p>
        </p:txBody>
      </p:sp>
      <p:sp>
        <p:nvSpPr>
          <p:cNvPr id="14" name="Flowchart: Terminator 13"/>
          <p:cNvSpPr/>
          <p:nvPr/>
        </p:nvSpPr>
        <p:spPr>
          <a:xfrm>
            <a:off x="640080" y="1769110"/>
            <a:ext cx="2123440" cy="646430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>
            <a:stCxn id="14" idx="3"/>
            <a:endCxn id="16" idx="1"/>
          </p:cNvCxnSpPr>
          <p:nvPr/>
        </p:nvCxnSpPr>
        <p:spPr>
          <a:xfrm flipV="1">
            <a:off x="2763520" y="1892935"/>
            <a:ext cx="837565" cy="199390"/>
          </a:xfrm>
          <a:prstGeom prst="curvedConnector3">
            <a:avLst>
              <a:gd name="adj1" fmla="val 50038"/>
            </a:avLst>
          </a:prstGeom>
          <a:ln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3601085" y="1693545"/>
            <a:ext cx="1591945" cy="398780"/>
          </a:xfrm>
          <a:prstGeom prst="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Ukuran list</a:t>
            </a: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1236345" y="2862580"/>
            <a:ext cx="102235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add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640080" y="2768600"/>
            <a:ext cx="2123440" cy="646430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>
            <a:stCxn id="4" idx="3"/>
            <a:endCxn id="11" idx="1"/>
          </p:cNvCxnSpPr>
          <p:nvPr/>
        </p:nvCxnSpPr>
        <p:spPr>
          <a:xfrm flipV="1">
            <a:off x="2763520" y="2569210"/>
            <a:ext cx="713105" cy="522605"/>
          </a:xfrm>
          <a:prstGeom prst="curvedConnector3">
            <a:avLst>
              <a:gd name="adj1" fmla="val 50045"/>
            </a:avLst>
          </a:prstGeom>
          <a:ln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476625" y="2369820"/>
            <a:ext cx="3065145" cy="398780"/>
          </a:xfrm>
          <a:prstGeom prst="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Nambah elemen baru</a:t>
            </a:r>
          </a:p>
        </p:txBody>
      </p:sp>
      <p:sp>
        <p:nvSpPr>
          <p:cNvPr id="12" name="Subtitle 2"/>
          <p:cNvSpPr>
            <a:spLocks noGrp="1"/>
          </p:cNvSpPr>
          <p:nvPr/>
        </p:nvSpPr>
        <p:spPr>
          <a:xfrm>
            <a:off x="1252855" y="3841115"/>
            <a:ext cx="102235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get</a:t>
            </a:r>
          </a:p>
        </p:txBody>
      </p:sp>
      <p:sp>
        <p:nvSpPr>
          <p:cNvPr id="13" name="Flowchart: Terminator 12"/>
          <p:cNvSpPr/>
          <p:nvPr/>
        </p:nvSpPr>
        <p:spPr>
          <a:xfrm>
            <a:off x="640080" y="3763645"/>
            <a:ext cx="2123440" cy="646430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17"/>
          <p:cNvCxnSpPr>
            <a:stCxn id="13" idx="3"/>
            <a:endCxn id="19" idx="1"/>
          </p:cNvCxnSpPr>
          <p:nvPr/>
        </p:nvCxnSpPr>
        <p:spPr>
          <a:xfrm flipV="1">
            <a:off x="2763520" y="3963035"/>
            <a:ext cx="699135" cy="123825"/>
          </a:xfrm>
          <a:prstGeom prst="curvedConnector3">
            <a:avLst>
              <a:gd name="adj1" fmla="val 50045"/>
            </a:avLst>
          </a:prstGeom>
          <a:ln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3462655" y="3763645"/>
            <a:ext cx="4530090" cy="398780"/>
          </a:xfrm>
          <a:prstGeom prst="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Ambil elemen dari index tertentu</a:t>
            </a:r>
          </a:p>
        </p:txBody>
      </p:sp>
      <p:sp>
        <p:nvSpPr>
          <p:cNvPr id="20" name="Subtitle 2"/>
          <p:cNvSpPr>
            <a:spLocks noGrp="1"/>
          </p:cNvSpPr>
          <p:nvPr/>
        </p:nvSpPr>
        <p:spPr>
          <a:xfrm>
            <a:off x="957580" y="4879975"/>
            <a:ext cx="1610995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isEmpty</a:t>
            </a:r>
          </a:p>
        </p:txBody>
      </p:sp>
      <p:sp>
        <p:nvSpPr>
          <p:cNvPr id="21" name="Flowchart: Terminator 20"/>
          <p:cNvSpPr/>
          <p:nvPr/>
        </p:nvSpPr>
        <p:spPr>
          <a:xfrm>
            <a:off x="626110" y="4785995"/>
            <a:ext cx="2123440" cy="646430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21" idx="3"/>
            <a:endCxn id="23" idx="1"/>
          </p:cNvCxnSpPr>
          <p:nvPr/>
        </p:nvCxnSpPr>
        <p:spPr>
          <a:xfrm>
            <a:off x="2749550" y="5109210"/>
            <a:ext cx="727075" cy="199390"/>
          </a:xfrm>
          <a:prstGeom prst="curvedConnector3">
            <a:avLst>
              <a:gd name="adj1" fmla="val 50044"/>
            </a:avLst>
          </a:prstGeom>
          <a:ln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3476625" y="5109210"/>
            <a:ext cx="2677160" cy="398780"/>
          </a:xfrm>
          <a:prstGeom prst="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Meriksa list kosong</a:t>
            </a:r>
          </a:p>
        </p:txBody>
      </p:sp>
      <p:sp>
        <p:nvSpPr>
          <p:cNvPr id="24" name="Subtitle 2"/>
          <p:cNvSpPr>
            <a:spLocks noGrp="1"/>
          </p:cNvSpPr>
          <p:nvPr/>
        </p:nvSpPr>
        <p:spPr>
          <a:xfrm>
            <a:off x="9573895" y="1223010"/>
            <a:ext cx="157226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indexOf</a:t>
            </a:r>
          </a:p>
        </p:txBody>
      </p:sp>
      <p:sp>
        <p:nvSpPr>
          <p:cNvPr id="25" name="Flowchart: Terminator 24"/>
          <p:cNvSpPr/>
          <p:nvPr/>
        </p:nvSpPr>
        <p:spPr>
          <a:xfrm>
            <a:off x="9281795" y="1122680"/>
            <a:ext cx="2123440" cy="646430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urved Connector 25"/>
          <p:cNvCxnSpPr>
            <a:stCxn id="25" idx="1"/>
            <a:endCxn id="27" idx="3"/>
          </p:cNvCxnSpPr>
          <p:nvPr/>
        </p:nvCxnSpPr>
        <p:spPr>
          <a:xfrm rot="10800000" flipV="1">
            <a:off x="8479790" y="1445895"/>
            <a:ext cx="802005" cy="463550"/>
          </a:xfrm>
          <a:prstGeom prst="curvedConnector3">
            <a:avLst>
              <a:gd name="adj1" fmla="val 49960"/>
            </a:avLst>
          </a:prstGeom>
          <a:ln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5524500" y="1710055"/>
            <a:ext cx="2955290" cy="398780"/>
          </a:xfrm>
          <a:prstGeom prst="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Mengetahui index ke</a:t>
            </a:r>
          </a:p>
        </p:txBody>
      </p:sp>
      <p:sp>
        <p:nvSpPr>
          <p:cNvPr id="28" name="Subtitle 2"/>
          <p:cNvSpPr>
            <a:spLocks noGrp="1"/>
          </p:cNvSpPr>
          <p:nvPr/>
        </p:nvSpPr>
        <p:spPr>
          <a:xfrm>
            <a:off x="9438005" y="2316480"/>
            <a:ext cx="198374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contrains</a:t>
            </a:r>
          </a:p>
        </p:txBody>
      </p:sp>
      <p:sp>
        <p:nvSpPr>
          <p:cNvPr id="29" name="Flowchart: Terminator 28"/>
          <p:cNvSpPr/>
          <p:nvPr/>
        </p:nvSpPr>
        <p:spPr>
          <a:xfrm>
            <a:off x="9298305" y="2216150"/>
            <a:ext cx="2123440" cy="646430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9"/>
          <p:cNvCxnSpPr>
            <a:stCxn id="29" idx="1"/>
            <a:endCxn id="31" idx="3"/>
          </p:cNvCxnSpPr>
          <p:nvPr/>
        </p:nvCxnSpPr>
        <p:spPr>
          <a:xfrm rot="10800000" flipV="1">
            <a:off x="8479790" y="2539365"/>
            <a:ext cx="818515" cy="672465"/>
          </a:xfrm>
          <a:prstGeom prst="curvedConnector3">
            <a:avLst>
              <a:gd name="adj1" fmla="val 49961"/>
            </a:avLst>
          </a:prstGeom>
          <a:ln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4295140" y="3012440"/>
            <a:ext cx="4184650" cy="398780"/>
          </a:xfrm>
          <a:prstGeom prst="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Memeriksa nilai ada dalam list</a:t>
            </a:r>
          </a:p>
        </p:txBody>
      </p:sp>
      <p:sp>
        <p:nvSpPr>
          <p:cNvPr id="32" name="Subtitle 2"/>
          <p:cNvSpPr>
            <a:spLocks noGrp="1"/>
          </p:cNvSpPr>
          <p:nvPr/>
        </p:nvSpPr>
        <p:spPr>
          <a:xfrm>
            <a:off x="9922510" y="3511550"/>
            <a:ext cx="1240155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set</a:t>
            </a:r>
          </a:p>
        </p:txBody>
      </p:sp>
      <p:sp>
        <p:nvSpPr>
          <p:cNvPr id="33" name="Flowchart: Terminator 32"/>
          <p:cNvSpPr/>
          <p:nvPr/>
        </p:nvSpPr>
        <p:spPr>
          <a:xfrm>
            <a:off x="9298305" y="3411220"/>
            <a:ext cx="2123440" cy="646430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/>
          <p:cNvCxnSpPr>
            <a:stCxn id="33" idx="1"/>
            <a:endCxn id="35" idx="3"/>
          </p:cNvCxnSpPr>
          <p:nvPr/>
        </p:nvCxnSpPr>
        <p:spPr>
          <a:xfrm rot="10800000" flipV="1">
            <a:off x="8463280" y="3734435"/>
            <a:ext cx="835025" cy="900430"/>
          </a:xfrm>
          <a:prstGeom prst="curvedConnector3">
            <a:avLst>
              <a:gd name="adj1" fmla="val 49962"/>
            </a:avLst>
          </a:prstGeom>
          <a:ln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4904105" y="4435475"/>
            <a:ext cx="3559175" cy="398780"/>
          </a:xfrm>
          <a:prstGeom prst="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Menimpa nilai pada index</a:t>
            </a:r>
          </a:p>
        </p:txBody>
      </p:sp>
      <p:sp>
        <p:nvSpPr>
          <p:cNvPr id="36" name="Subtitle 2"/>
          <p:cNvSpPr>
            <a:spLocks noGrp="1"/>
          </p:cNvSpPr>
          <p:nvPr/>
        </p:nvSpPr>
        <p:spPr>
          <a:xfrm>
            <a:off x="9623425" y="4886325"/>
            <a:ext cx="157226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</a:rPr>
              <a:t>remove</a:t>
            </a:r>
          </a:p>
        </p:txBody>
      </p:sp>
      <p:sp>
        <p:nvSpPr>
          <p:cNvPr id="37" name="Flowchart: Terminator 36"/>
          <p:cNvSpPr/>
          <p:nvPr/>
        </p:nvSpPr>
        <p:spPr>
          <a:xfrm>
            <a:off x="9281795" y="4785995"/>
            <a:ext cx="2123440" cy="646430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/>
          <p:cNvCxnSpPr>
            <a:stCxn id="37" idx="1"/>
            <a:endCxn id="39" idx="3"/>
          </p:cNvCxnSpPr>
          <p:nvPr/>
        </p:nvCxnSpPr>
        <p:spPr>
          <a:xfrm rot="10800000" flipV="1">
            <a:off x="8590280" y="5109210"/>
            <a:ext cx="691515" cy="788670"/>
          </a:xfrm>
          <a:prstGeom prst="curvedConnector3">
            <a:avLst>
              <a:gd name="adj1" fmla="val 49954"/>
            </a:avLst>
          </a:prstGeom>
          <a:ln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6154420" y="5698490"/>
            <a:ext cx="2435860" cy="398780"/>
          </a:xfrm>
          <a:prstGeom prst="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cs typeface="DejaVu Sans" panose="020B0603030804020204" charset="0"/>
              </a:rPr>
              <a:t>Hapus nilai index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0305" y="3006090"/>
            <a:ext cx="4772025" cy="845820"/>
          </a:xfrm>
        </p:spPr>
        <p:txBody>
          <a:bodyPr>
            <a:normAutofit/>
          </a:bodyPr>
          <a:lstStyle/>
          <a:p>
            <a:r>
              <a:rPr lang="en-US" altLang="en-US" sz="3600" b="1">
                <a:solidFill>
                  <a:schemeClr val="bg1"/>
                </a:solidFill>
              </a:rPr>
              <a:t>Latihan 1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72250" y="5080"/>
            <a:ext cx="5621655" cy="6282055"/>
          </a:xfrm>
          <a:prstGeom prst="rect">
            <a:avLst/>
          </a:prstGeom>
          <a:solidFill>
            <a:srgbClr val="1D306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>
            <a:spLocks noGrp="1"/>
          </p:cNvSpPr>
          <p:nvPr/>
        </p:nvSpPr>
        <p:spPr>
          <a:xfrm>
            <a:off x="6978650" y="641985"/>
            <a:ext cx="458343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accent4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Soal :</a:t>
            </a:r>
          </a:p>
          <a:p>
            <a:pPr algn="l">
              <a:lnSpc>
                <a:spcPct val="100000"/>
              </a:lnSpc>
            </a:pPr>
            <a:endParaRPr lang="en-US" altLang="en-US" b="1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000" b="1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Hapus “Sapi”</a:t>
            </a:r>
            <a:endParaRPr lang="en-US" altLang="en-US" sz="2000" b="1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Tampilkan hanya “Kuda”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Ubah “Burung” Jadi “Beruang”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Tampilkan semua data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968375" y="1339850"/>
            <a:ext cx="5284470" cy="3159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ArrayList </a:t>
            </a:r>
            <a:r>
              <a:rPr lang="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i</a:t>
            </a: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t = </a:t>
            </a:r>
            <a:r>
              <a:rPr spc="-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new </a:t>
            </a: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ArrayList();</a:t>
            </a:r>
          </a:p>
          <a:p>
            <a:pPr algn="l">
              <a:lnSpc>
                <a:spcPct val="100000"/>
              </a:lnSpc>
            </a:pP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    </a:t>
            </a:r>
          </a:p>
          <a:p>
            <a:pPr algn="l">
              <a:lnSpc>
                <a:spcPct val="100000"/>
              </a:lnSpc>
            </a:pP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lt.add(</a:t>
            </a:r>
            <a:r>
              <a:rPr spc="-1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"kucing"</a:t>
            </a: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lt.add(</a:t>
            </a:r>
            <a:r>
              <a:rPr spc="-1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"Kuda"</a:t>
            </a: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lt.add(</a:t>
            </a:r>
            <a:r>
              <a:rPr spc="-1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"Sapi"</a:t>
            </a: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I</a:t>
            </a: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t.add(</a:t>
            </a:r>
            <a:r>
              <a:rPr spc="-1">
                <a:solidFill>
                  <a:schemeClr val="accent4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"Burung"</a:t>
            </a: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);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0305" y="3006090"/>
            <a:ext cx="4772025" cy="845820"/>
          </a:xfrm>
        </p:spPr>
        <p:txBody>
          <a:bodyPr>
            <a:normAutofit/>
          </a:bodyPr>
          <a:lstStyle/>
          <a:p>
            <a:r>
              <a:rPr lang="en-US" altLang="en-US" sz="3600" b="1">
                <a:solidFill>
                  <a:schemeClr val="bg1"/>
                </a:solidFill>
              </a:rPr>
              <a:t>Latihan 2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72250" y="5080"/>
            <a:ext cx="5621655" cy="6282055"/>
          </a:xfrm>
          <a:prstGeom prst="rect">
            <a:avLst/>
          </a:prstGeom>
          <a:solidFill>
            <a:srgbClr val="1D306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>
            <a:spLocks noGrp="1"/>
          </p:cNvSpPr>
          <p:nvPr/>
        </p:nvSpPr>
        <p:spPr>
          <a:xfrm>
            <a:off x="6978650" y="641985"/>
            <a:ext cx="458343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accent4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Soal:</a:t>
            </a:r>
          </a:p>
          <a:p>
            <a:pPr algn="l">
              <a:lnSpc>
                <a:spcPct val="100000"/>
              </a:lnSpc>
            </a:pPr>
            <a:endParaRPr lang="en-US" altLang="en-US" b="1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000" b="1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Hapus  2</a:t>
            </a:r>
            <a:endParaRPr lang="en-US" altLang="en-US" sz="2000" b="1"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Cek index berapa value 3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Tampilkan semua data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542925" y="1297940"/>
            <a:ext cx="5709920" cy="3159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List</a:t>
            </a:r>
            <a:r>
              <a:rPr lang="en-US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&lt;Integer&gt;</a:t>
            </a: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lt = </a:t>
            </a:r>
            <a:r>
              <a:rPr spc="-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DejaVu Sans" panose="020B0603030804020204"/>
                <a:cs typeface="+mn-ea"/>
                <a:sym typeface="+mn-ea"/>
              </a:rPr>
              <a:t>new </a:t>
            </a: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ArrayList();</a:t>
            </a:r>
          </a:p>
          <a:p>
            <a:pPr algn="l">
              <a:lnSpc>
                <a:spcPct val="100000"/>
              </a:lnSpc>
            </a:pP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        </a:t>
            </a:r>
          </a:p>
          <a:p>
            <a:pPr algn="l">
              <a:lnSpc>
                <a:spcPct val="100000"/>
              </a:lnSpc>
            </a:pP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lt.add(</a:t>
            </a:r>
            <a:r>
              <a:rPr lang="en-US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1)</a:t>
            </a: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lt.add(</a:t>
            </a:r>
            <a:r>
              <a:rPr lang="en-US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2</a:t>
            </a: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lt.add(</a:t>
            </a:r>
            <a:r>
              <a:rPr lang="en-US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3</a:t>
            </a: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I</a:t>
            </a: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t.add(</a:t>
            </a:r>
            <a:r>
              <a:rPr lang="en-US"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4</a:t>
            </a:r>
            <a:r>
              <a:rPr spc="-1">
                <a:solidFill>
                  <a:schemeClr val="bg1"/>
                </a:solidFill>
                <a:latin typeface="Arial"/>
                <a:ea typeface="DejaVu Sans" panose="020B0603030804020204"/>
                <a:cs typeface="+mn-ea"/>
                <a:sym typeface="+mn-ea"/>
              </a:rPr>
              <a:t>);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342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DejaVu Sans</vt:lpstr>
      <vt:lpstr>FreeMono</vt:lpstr>
      <vt:lpstr>Noto Sans CJK SC</vt:lpstr>
      <vt:lpstr>Office Theme</vt:lpstr>
      <vt:lpstr>ArrayList</vt:lpstr>
      <vt:lpstr>ArrayList</vt:lpstr>
      <vt:lpstr>Menggunakan arraylist</vt:lpstr>
      <vt:lpstr>Code Penulisan arrayList</vt:lpstr>
      <vt:lpstr>Operasi ArrayList</vt:lpstr>
      <vt:lpstr>Latihan 1</vt:lpstr>
      <vt:lpstr>PowerPoint Presentation</vt:lpstr>
      <vt:lpstr>Latihan 2</vt:lpstr>
      <vt:lpstr>PowerPoint Presentation</vt:lpstr>
      <vt:lpstr>Latihan 3</vt:lpstr>
      <vt:lpstr>PowerPoint Presentation</vt:lpstr>
      <vt:lpstr>Latihan 4</vt:lpstr>
      <vt:lpstr>PowerPoint Presentation</vt:lpstr>
      <vt:lpstr>Latihan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</dc:title>
  <dc:creator>kodetr</dc:creator>
  <cp:lastModifiedBy>kodetr</cp:lastModifiedBy>
  <cp:revision>103</cp:revision>
  <dcterms:created xsi:type="dcterms:W3CDTF">2019-10-31T06:44:21Z</dcterms:created>
  <dcterms:modified xsi:type="dcterms:W3CDTF">2020-10-26T07:55:18Z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