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3"/>
  </p:notesMasterIdLst>
  <p:sldIdLst>
    <p:sldId id="256" r:id="rId2"/>
    <p:sldId id="259" r:id="rId3"/>
    <p:sldId id="264" r:id="rId4"/>
    <p:sldId id="260" r:id="rId5"/>
    <p:sldId id="261" r:id="rId6"/>
    <p:sldId id="263" r:id="rId7"/>
    <p:sldId id="265" r:id="rId8"/>
    <p:sldId id="266" r:id="rId9"/>
    <p:sldId id="268" r:id="rId10"/>
    <p:sldId id="267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348"/>
    <a:srgbClr val="18A0DD"/>
    <a:srgbClr val="18A1DD"/>
    <a:srgbClr val="4C1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53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5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solidFill>
                  <a:schemeClr val="bg1"/>
                </a:solidFill>
              </a:rPr>
              <a:t>Class :: Object :: Constructor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2358390"/>
            <a:ext cx="9144000" cy="49911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- Oriented - Programming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606550" y="4084320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JAVA 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705" y="360045"/>
            <a:ext cx="4772025" cy="845820"/>
          </a:xfrm>
        </p:spPr>
        <p:txBody>
          <a:bodyPr/>
          <a:lstStyle/>
          <a:p>
            <a:r>
              <a:rPr lang="en-US" altLang="en-US" sz="3600" b="1">
                <a:solidFill>
                  <a:schemeClr val="bg1"/>
                </a:solidFill>
              </a:rPr>
              <a:t>Class &amp;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120586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   fields 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bersuara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return 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meong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ikan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 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768985" y="2419350"/>
            <a:ext cx="4737735" cy="142430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5395595" y="2174240"/>
            <a:ext cx="817245" cy="540385"/>
          </a:xfrm>
          <a:prstGeom prst="curvedConnector3">
            <a:avLst>
              <a:gd name="adj1" fmla="val 50039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212840" y="1897380"/>
            <a:ext cx="173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method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5138420" y="2846070"/>
            <a:ext cx="1732280" cy="942975"/>
          </a:xfrm>
          <a:prstGeom prst="curvedConnector3">
            <a:avLst>
              <a:gd name="adj1" fmla="val 49982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/>
          <p:cNvSpPr/>
          <p:nvPr/>
        </p:nvSpPr>
        <p:spPr>
          <a:xfrm>
            <a:off x="626110" y="4140835"/>
            <a:ext cx="6705600" cy="147447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705" y="360045"/>
            <a:ext cx="477202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2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120586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   fields 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bersuara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return 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meong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ikan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 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768985" y="2419350"/>
            <a:ext cx="4737735" cy="142430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5395595" y="2174240"/>
            <a:ext cx="817245" cy="540385"/>
          </a:xfrm>
          <a:prstGeom prst="curvedConnector3">
            <a:avLst>
              <a:gd name="adj1" fmla="val 50039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212840" y="1897380"/>
            <a:ext cx="3946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fungsi</a:t>
            </a:r>
            <a:r>
              <a:rPr lang="en-US" altLang="en-US" sz="2800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</a:p>
          <a:p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mengembalikan</a:t>
            </a:r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nilai</a:t>
            </a:r>
            <a:r>
              <a:rPr lang="en-US" altLang="en-US" sz="2000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)</a:t>
            </a:r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5645150" y="3435350"/>
            <a:ext cx="1136015" cy="706120"/>
          </a:xfrm>
          <a:prstGeom prst="curvedConnector3">
            <a:avLst>
              <a:gd name="adj1" fmla="val 50028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/>
          <p:cNvSpPr/>
          <p:nvPr/>
        </p:nvSpPr>
        <p:spPr>
          <a:xfrm>
            <a:off x="626110" y="4140835"/>
            <a:ext cx="6705600" cy="147447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880225" y="3168015"/>
            <a:ext cx="412623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prosedur</a:t>
            </a:r>
            <a:endParaRPr lang="en-US" altLang="en-US" sz="2800" b="1" dirty="0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tidak</a:t>
            </a:r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mengembalikan</a:t>
            </a:r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nilai</a:t>
            </a:r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)</a:t>
            </a:r>
            <a:endParaRPr lang="en-US" altLang="en-US" sz="2800" b="1" dirty="0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  <a:p>
            <a:endParaRPr lang="en-US" altLang="en-US" sz="2800" b="1" dirty="0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85" y="360045"/>
            <a:ext cx="1015174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Class Kucing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68985" y="1704340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= 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merah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int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jumlah_kaki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4;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void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ikan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238760" y="1450340"/>
            <a:ext cx="7872730" cy="459295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7639685" y="1459230"/>
            <a:ext cx="817245" cy="540385"/>
          </a:xfrm>
          <a:prstGeom prst="curvedConnector3">
            <a:avLst>
              <a:gd name="adj1" fmla="val 50039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456930" y="1182370"/>
            <a:ext cx="2187575" cy="46037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400" b="1">
                <a:solidFill>
                  <a:schemeClr val="accent2"/>
                </a:solidFill>
                <a:latin typeface="DejaVu Sans" panose="020B0603030804020204" charset="0"/>
                <a:cs typeface="DejaVu Sans" panose="020B0603030804020204" charset="0"/>
              </a:rPr>
              <a:t>Kucing.java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326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object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3348"/>
            </a:gs>
            <a:gs pos="100000">
              <a:srgbClr val="3E334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68985" y="3131820"/>
            <a:ext cx="8352155" cy="375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Kucing</a:t>
            </a:r>
            <a:r>
              <a:rPr lang="en-US" altLang="en-US" sz="2400" b="1" dirty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  </a:t>
            </a:r>
            <a:r>
              <a:rPr lang="en-US" altLang="en-US" b="1" dirty="0" err="1" smtClean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k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u</a:t>
            </a:r>
            <a:r>
              <a:rPr lang="en-US" altLang="en-US" sz="2400" b="1" dirty="0" smtClean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= </a:t>
            </a:r>
            <a:r>
              <a:rPr lang="en-US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2745"/>
                    </a:srgbClr>
                  </a:outerShdw>
                </a:effectLst>
                <a:latin typeface="FreeMono" charset="0"/>
                <a:ea typeface="FreeMono" charset="0"/>
                <a:cs typeface="+mn-ea"/>
              </a:rPr>
              <a:t>new </a:t>
            </a:r>
            <a:r>
              <a:rPr lang="en-US" altLang="en-US" sz="2400" b="1" dirty="0" err="1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Kucing</a:t>
            </a:r>
            <a:r>
              <a:rPr lang="en-US" altLang="en-US" sz="2400" b="1" dirty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();</a:t>
            </a:r>
            <a:endParaRPr lang="ko-KR" altLang="en-US" sz="2400" b="1" dirty="0">
              <a:solidFill>
                <a:schemeClr val="bg1"/>
              </a:solidFill>
              <a:latin typeface="FreeMono" charset="0"/>
              <a:ea typeface="FreeMono" charset="0"/>
              <a:cs typeface="+mn-ea"/>
            </a:endParaRPr>
          </a:p>
        </p:txBody>
      </p:sp>
      <p:sp>
        <p:nvSpPr>
          <p:cNvPr id="14" name="Flowchart: Terminator 13"/>
          <p:cNvSpPr>
            <a:spLocks/>
          </p:cNvSpPr>
          <p:nvPr/>
        </p:nvSpPr>
        <p:spPr>
          <a:xfrm>
            <a:off x="2402906" y="3071971"/>
            <a:ext cx="542425" cy="584835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2588260" y="2553970"/>
            <a:ext cx="1463675" cy="534670"/>
          </a:xfrm>
          <a:prstGeom prst="curvedConnector3">
            <a:avLst>
              <a:gd name="adj1" fmla="val 49995"/>
            </a:avLst>
          </a:prstGeom>
          <a:ln w="6350" cap="flat" cmpd="sng">
            <a:solidFill>
              <a:schemeClr val="bg1">
                <a:alpha val="10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051300" y="2277110"/>
            <a:ext cx="1896494" cy="46166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Nama Object</a:t>
            </a:r>
            <a:endParaRPr lang="en-US" altLang="en-US" sz="2400" b="1" dirty="0">
              <a:solidFill>
                <a:schemeClr val="accent4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326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object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282815" y="561340"/>
            <a:ext cx="396684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Membuat Object Kucing</a:t>
            </a:r>
          </a:p>
          <a:p>
            <a:r>
              <a:rPr lang="en-US" altLang="en-US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berdasarkan class kucing</a:t>
            </a:r>
            <a:endParaRPr lang="en-US" altLang="en-US" sz="2800" b="1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  <a:p>
            <a:endParaRPr lang="en-US" altLang="en-US" sz="2800" b="1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Flowchart: Terminator 9"/>
          <p:cNvSpPr>
            <a:spLocks/>
          </p:cNvSpPr>
          <p:nvPr/>
        </p:nvSpPr>
        <p:spPr>
          <a:xfrm>
            <a:off x="4051300" y="3071970"/>
            <a:ext cx="1879080" cy="584835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5930380" y="2540002"/>
            <a:ext cx="950480" cy="684461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chemeClr val="bg1">
                <a:alpha val="10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880225" y="2221865"/>
            <a:ext cx="2240280" cy="46037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Constructor</a:t>
            </a:r>
          </a:p>
        </p:txBody>
      </p:sp>
      <p:sp>
        <p:nvSpPr>
          <p:cNvPr id="13" name="Flowchart: Terminator 12"/>
          <p:cNvSpPr>
            <a:spLocks/>
          </p:cNvSpPr>
          <p:nvPr/>
        </p:nvSpPr>
        <p:spPr>
          <a:xfrm>
            <a:off x="901065" y="3105150"/>
            <a:ext cx="1315924" cy="584835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8" name="Curved Connector 17"/>
          <p:cNvSpPr>
            <a:spLocks/>
          </p:cNvSpPr>
          <p:nvPr/>
        </p:nvSpPr>
        <p:spPr>
          <a:xfrm rot="16200000" flipH="1">
            <a:off x="1480185" y="3613785"/>
            <a:ext cx="512445" cy="671830"/>
          </a:xfrm>
          <a:prstGeom prst="curvedConnector2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463040" y="4204970"/>
            <a:ext cx="1134745" cy="46037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68985" y="2307590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kucing.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  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merah</a:t>
            </a:r>
            <a:endParaRPr lang="en-US" altLang="en-US" b="1" dirty="0">
              <a:solidFill>
                <a:schemeClr val="bg1">
                  <a:lumMod val="65000"/>
                </a:schemeClr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 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kucing.berburu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(); 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ikan</a:t>
            </a:r>
            <a:endParaRPr lang="en-US" altLang="en-US" b="1" dirty="0">
              <a:solidFill>
                <a:schemeClr val="bg1">
                  <a:lumMod val="65000"/>
                </a:schemeClr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326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object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282815" y="561340"/>
            <a:ext cx="3966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Object Kucing</a:t>
            </a:r>
          </a:p>
        </p:txBody>
      </p:sp>
      <p:cxnSp>
        <p:nvCxnSpPr>
          <p:cNvPr id="11" name="Curved Connector 10"/>
          <p:cNvCxnSpPr>
            <a:stCxn id="12" idx="1"/>
          </p:cNvCxnSpPr>
          <p:nvPr/>
        </p:nvCxnSpPr>
        <p:spPr>
          <a:xfrm rot="10800000" flipV="1">
            <a:off x="6614160" y="2221865"/>
            <a:ext cx="930275" cy="963295"/>
          </a:xfrm>
          <a:prstGeom prst="curvedConnector2">
            <a:avLst/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545070" y="1868805"/>
            <a:ext cx="3930015" cy="70675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mengakses attribut </a:t>
            </a:r>
            <a:r>
              <a:rPr lang="en-US" altLang="en-US" sz="20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warna</a:t>
            </a:r>
            <a:r>
              <a:rPr lang="en-US" altLang="en-US" sz="20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pada object</a:t>
            </a:r>
            <a:r>
              <a:rPr lang="en-US" altLang="en-US" sz="20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r>
              <a:rPr lang="en-US" altLang="en-US" sz="20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kucing</a:t>
            </a:r>
          </a:p>
        </p:txBody>
      </p:sp>
      <p:cxnSp>
        <p:nvCxnSpPr>
          <p:cNvPr id="2" name="Curved Connector 1"/>
          <p:cNvCxnSpPr/>
          <p:nvPr/>
        </p:nvCxnSpPr>
        <p:spPr>
          <a:xfrm rot="10800000">
            <a:off x="4023360" y="4834255"/>
            <a:ext cx="3213735" cy="762000"/>
          </a:xfrm>
          <a:prstGeom prst="curvedConnector3">
            <a:avLst>
              <a:gd name="adj1" fmla="val 49990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/>
          <p:cNvSpPr/>
          <p:nvPr/>
        </p:nvSpPr>
        <p:spPr>
          <a:xfrm>
            <a:off x="542925" y="4149725"/>
            <a:ext cx="3526155" cy="66992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/>
          <p:cNvSpPr/>
          <p:nvPr/>
        </p:nvSpPr>
        <p:spPr>
          <a:xfrm>
            <a:off x="542925" y="3232150"/>
            <a:ext cx="6433820" cy="70294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237730" y="5147945"/>
            <a:ext cx="4349750" cy="70675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memanggil method </a:t>
            </a:r>
            <a:r>
              <a:rPr lang="en-US" altLang="en-US" sz="20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berburu() </a:t>
            </a: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pada object</a:t>
            </a:r>
            <a:r>
              <a:rPr lang="en-US" altLang="en-US" sz="20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r>
              <a:rPr lang="en-US" altLang="en-US" sz="20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kucing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326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object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282815" y="561340"/>
            <a:ext cx="3966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Object Kucing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80" y="3288030"/>
            <a:ext cx="3469640" cy="2338705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/>
        </p:nvSpPr>
        <p:spPr>
          <a:xfrm>
            <a:off x="542925" y="2730500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();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2065020" y="2703830"/>
            <a:ext cx="1236345" cy="58420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3007995" y="2045335"/>
            <a:ext cx="4313555" cy="647700"/>
          </a:xfrm>
          <a:prstGeom prst="curvedConnector3">
            <a:avLst>
              <a:gd name="adj1" fmla="val 11467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5084445" y="4535170"/>
            <a:ext cx="2366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warna: merah bisa berburu ikan 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7321550" y="1782445"/>
            <a:ext cx="458978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Object kucing</a:t>
            </a:r>
          </a:p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* punya semua attribut dari class kucing</a:t>
            </a:r>
          </a:p>
          <a:p>
            <a:endParaRPr lang="en-US" altLang="en-US" sz="2000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* punya methods dari class kucing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326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object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282815" y="561340"/>
            <a:ext cx="332930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Mengubah </a:t>
            </a:r>
          </a:p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Nilai Attribut </a:t>
            </a:r>
            <a:r>
              <a:rPr lang="en-US" altLang="en-US" sz="20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pada object </a:t>
            </a:r>
            <a:r>
              <a:rPr lang="en-US" altLang="en-US" sz="20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kucing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445770" y="238315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();</a:t>
            </a:r>
          </a:p>
          <a:p>
            <a:pPr algn="l">
              <a:lnSpc>
                <a:spcPct val="100000"/>
              </a:lnSpc>
            </a:pPr>
            <a:endParaRPr lang="en-US" altLang="en-US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kucing.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= 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hijau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kucing.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5" y="4580255"/>
            <a:ext cx="48672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9889490" cy="84582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414145" y="1837690"/>
            <a:ext cx="936307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Sebuah </a:t>
            </a:r>
            <a:r>
              <a:rPr lang="en-US" altLang="en-US" sz="32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khusus yang dieksekusi pada saat pembuatan </a:t>
            </a:r>
            <a:r>
              <a:rPr lang="en-US" altLang="en-US" sz="32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objek</a:t>
            </a:r>
            <a:endParaRPr lang="en-US" altLang="en-US" sz="28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32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yang namanya sama persis dengan nama classnya.</a:t>
            </a:r>
          </a:p>
          <a:p>
            <a:pPr algn="l">
              <a:lnSpc>
                <a:spcPct val="100000"/>
              </a:lnSpc>
            </a:pPr>
            <a:endParaRPr lang="en-US" altLang="en-US" sz="28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282815" y="561340"/>
            <a:ext cx="332930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Constructor </a:t>
            </a:r>
          </a:p>
          <a:p>
            <a:r>
              <a:rPr lang="en-US" altLang="en-US" sz="24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method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403860" y="1468120"/>
            <a:ext cx="6066155" cy="873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this.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= 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merah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// 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fileds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&amp; method 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lainnya</a:t>
            </a:r>
            <a:endParaRPr lang="en-US" altLang="en-US" sz="2000" b="1" dirty="0">
              <a:solidFill>
                <a:schemeClr val="bg1">
                  <a:lumMod val="65000"/>
                </a:schemeClr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419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constructor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403860" y="2487295"/>
            <a:ext cx="5240655" cy="188277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96875" y="1289050"/>
            <a:ext cx="1666875" cy="3987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tx1"/>
                </a:solidFill>
                <a:latin typeface="DejaVu Sans" panose="020B0603030804020204" charset="0"/>
                <a:cs typeface="DejaVu Sans" panose="020B0603030804020204" charset="0"/>
              </a:rPr>
              <a:t>Kucing.java</a:t>
            </a:r>
            <a:endParaRPr lang="en-US" altLang="en-US" sz="2000" b="1">
              <a:solidFill>
                <a:schemeClr val="tx1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5601970" y="2257425"/>
            <a:ext cx="966470" cy="761365"/>
          </a:xfrm>
          <a:prstGeom prst="curvedConnector3">
            <a:avLst>
              <a:gd name="adj1" fmla="val 50066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6568440" y="1980565"/>
            <a:ext cx="394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Constructor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3348"/>
            </a:gs>
            <a:gs pos="100000">
              <a:srgbClr val="3E334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419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constructor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199630" y="353695"/>
            <a:ext cx="3329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Class Kucing</a:t>
            </a:r>
            <a:endParaRPr lang="en-US" altLang="en-US" sz="2000" b="1">
              <a:solidFill>
                <a:schemeClr val="accent4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403860" y="1468120"/>
            <a:ext cx="6066155" cy="873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hijau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this.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= 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merah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-48895" y="2229485"/>
            <a:ext cx="12296140" cy="27940"/>
          </a:xfrm>
          <a:prstGeom prst="line">
            <a:avLst/>
          </a:prstGeom>
          <a:ln w="2857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878445" y="1064895"/>
            <a:ext cx="2650490" cy="706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tx1"/>
                </a:solidFill>
                <a:latin typeface="DejaVu Sans" panose="020B0603030804020204" charset="0"/>
                <a:cs typeface="DejaVu Sans" panose="020B0603030804020204" charset="0"/>
              </a:rPr>
              <a:t>Pembuatan Object</a:t>
            </a:r>
          </a:p>
          <a:p>
            <a:r>
              <a:rPr lang="en-US" altLang="en-US" sz="2000" b="1">
                <a:solidFill>
                  <a:schemeClr val="tx1"/>
                </a:solidFill>
                <a:latin typeface="DejaVu Sans" panose="020B0603030804020204" charset="0"/>
                <a:cs typeface="DejaVu Sans" panose="020B0603030804020204" charset="0"/>
              </a:rPr>
              <a:t>kucing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400415" y="1892300"/>
            <a:ext cx="1606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</a:rPr>
              <a:t>berdasarkan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878445" y="2494280"/>
            <a:ext cx="2129155" cy="3987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000" b="1">
                <a:solidFill>
                  <a:schemeClr val="tx1"/>
                </a:solidFill>
                <a:latin typeface="DejaVu Sans" panose="020B0603030804020204" charset="0"/>
                <a:cs typeface="DejaVu Sans" panose="020B0603030804020204" charset="0"/>
              </a:rPr>
              <a:t>Class Kucing</a:t>
            </a:r>
          </a:p>
        </p:txBody>
      </p:sp>
      <p:sp>
        <p:nvSpPr>
          <p:cNvPr id="11" name="Flowchart: Terminator 10"/>
          <p:cNvSpPr>
            <a:spLocks/>
          </p:cNvSpPr>
          <p:nvPr/>
        </p:nvSpPr>
        <p:spPr>
          <a:xfrm>
            <a:off x="3445780" y="1445260"/>
            <a:ext cx="2714355" cy="53213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3553687" y="2366419"/>
            <a:ext cx="1638300" cy="860242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bg1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/>
          <p:cNvSpPr>
            <a:spLocks/>
          </p:cNvSpPr>
          <p:nvPr/>
        </p:nvSpPr>
        <p:spPr>
          <a:xfrm>
            <a:off x="3445780" y="4044950"/>
            <a:ext cx="921750" cy="447675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cxnSp>
        <p:nvCxnSpPr>
          <p:cNvPr id="16" name="Curved Connector 15"/>
          <p:cNvCxnSpPr>
            <a:endCxn id="15" idx="3"/>
          </p:cNvCxnSpPr>
          <p:nvPr/>
        </p:nvCxnSpPr>
        <p:spPr>
          <a:xfrm rot="10800000" flipV="1">
            <a:off x="4367531" y="3940808"/>
            <a:ext cx="634003" cy="32798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bg1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/>
          <p:cNvSpPr>
            <a:spLocks/>
          </p:cNvSpPr>
          <p:nvPr/>
        </p:nvSpPr>
        <p:spPr>
          <a:xfrm>
            <a:off x="2259012" y="4055014"/>
            <a:ext cx="955676" cy="343307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20" name="Flowchart: Terminator 19"/>
          <p:cNvSpPr>
            <a:spLocks/>
          </p:cNvSpPr>
          <p:nvPr/>
        </p:nvSpPr>
        <p:spPr>
          <a:xfrm>
            <a:off x="3148643" y="4942205"/>
            <a:ext cx="1086808" cy="447675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cxnSp>
        <p:nvCxnSpPr>
          <p:cNvPr id="21" name="Straight Connector 20"/>
          <p:cNvCxnSpPr>
            <a:stCxn id="18" idx="2"/>
            <a:endCxn id="20" idx="0"/>
          </p:cNvCxnSpPr>
          <p:nvPr/>
        </p:nvCxnSpPr>
        <p:spPr>
          <a:xfrm>
            <a:off x="2736850" y="4398321"/>
            <a:ext cx="955197" cy="543884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4235451" y="4003040"/>
            <a:ext cx="4485004" cy="939165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719820" y="3711575"/>
            <a:ext cx="2296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</a:rPr>
              <a:t>Nilai default dari</a:t>
            </a:r>
          </a:p>
          <a:p>
            <a:r>
              <a:rPr lang="en-US" altLang="en-US" sz="1600">
                <a:solidFill>
                  <a:schemeClr val="bg1"/>
                </a:solidFill>
              </a:rPr>
              <a:t>attribut </a:t>
            </a:r>
            <a:r>
              <a:rPr lang="en-US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10066020" cy="84582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1"/>
                </a:solidFill>
              </a:rPr>
              <a:t>OOP VS PROSEDURAL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350" y="1679575"/>
            <a:ext cx="2618105" cy="49911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32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Prosedural</a:t>
            </a:r>
            <a:r>
              <a:rPr lang="en-US" altLang="en-US" sz="32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1567180" y="2440940"/>
            <a:ext cx="978090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Memecah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kode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program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menjadi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bagian-bagian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atau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fungsi-fungsi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kecil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kemudia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disatukan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untuk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menghasilkan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nilai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akhir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</a:p>
        </p:txBody>
      </p:sp>
      <p:sp>
        <p:nvSpPr>
          <p:cNvPr id="14" name="Subtitle 2"/>
          <p:cNvSpPr>
            <a:spLocks noGrp="1"/>
          </p:cNvSpPr>
          <p:nvPr/>
        </p:nvSpPr>
        <p:spPr>
          <a:xfrm>
            <a:off x="1149350" y="3829050"/>
            <a:ext cx="223075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OOP</a:t>
            </a: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1707515" y="4479925"/>
            <a:ext cx="978090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Membuat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program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dengan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memecah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permasalahan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dengan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menggunakan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objek</a:t>
            </a:r>
            <a:endParaRPr lang="en-US" altLang="en-US" sz="2800" b="1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64540" y="616585"/>
            <a:ext cx="4312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Sebelumnya kita mengubah</a:t>
            </a:r>
          </a:p>
          <a:p>
            <a:pPr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attribut warna </a:t>
            </a:r>
            <a:r>
              <a:rPr lang="en-US" altLang="en-US" sz="2000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kucing </a:t>
            </a: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dari </a:t>
            </a:r>
          </a:p>
          <a:p>
            <a:pPr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merah menjadi hijau</a:t>
            </a: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182245" y="2493645"/>
            <a:ext cx="8449310" cy="3186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kucing1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kucing2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hijau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endParaRPr lang="en-US" altLang="en-US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b="1" dirty="0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kucing3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biru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  <a:endParaRPr lang="en-US" altLang="en-US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</p:txBody>
      </p:sp>
      <p:pic>
        <p:nvPicPr>
          <p:cNvPr id="4" name="Picture 3" descr="Screenshot from 2019-09-23 23-48-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1765935"/>
            <a:ext cx="2898140" cy="36785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64540" y="616585"/>
            <a:ext cx="946594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Penggunaan </a:t>
            </a:r>
            <a:r>
              <a:rPr lang="en-US" altLang="en-US" sz="32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Constructor </a:t>
            </a:r>
          </a:p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membuat 3 object kucing berbeda</a:t>
            </a: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182880" y="2728595"/>
            <a:ext cx="9723120" cy="3186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System.out.println(kucing1.</a:t>
            </a:r>
            <a:r>
              <a:rPr lang="en-US" altLang="en-US" sz="18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 </a:t>
            </a:r>
            <a:r>
              <a:rPr lang="en-US" altLang="en-US" sz="1800" b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merah</a:t>
            </a:r>
          </a:p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System.out.println(kucing2.</a:t>
            </a:r>
            <a:r>
              <a:rPr lang="en-US" altLang="en-US" sz="20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 </a:t>
            </a:r>
            <a:r>
              <a:rPr lang="en-US" altLang="en-US" sz="2000" b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hijau</a:t>
            </a: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System.out.println(kucing3.</a:t>
            </a:r>
            <a:r>
              <a:rPr lang="en-US" altLang="en-US" sz="20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  <a:r>
              <a:rPr lang="en-US" altLang="en-US" sz="2000" b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// biru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30" y="1939925"/>
            <a:ext cx="2687955" cy="3720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7851140" cy="845820"/>
          </a:xfrm>
        </p:spPr>
        <p:txBody>
          <a:bodyPr/>
          <a:lstStyle/>
          <a:p>
            <a:r>
              <a:rPr lang="en-US" altLang="en-US" sz="3600" b="1">
                <a:solidFill>
                  <a:schemeClr val="bg1"/>
                </a:solidFill>
              </a:rPr>
              <a:t>Object Oriented Programing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350" y="1346835"/>
            <a:ext cx="9947910" cy="49911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Membuat Program  dengan memecah permasalahan program dengan menggunakan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2703830"/>
            <a:ext cx="378206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Berdasarkan Konsep </a:t>
            </a:r>
          </a:p>
          <a:p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(benda)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3533140"/>
            <a:ext cx="2498725" cy="171323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/>
        </p:nvSpPr>
        <p:spPr>
          <a:xfrm>
            <a:off x="1303655" y="5356860"/>
            <a:ext cx="252158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Kucing</a:t>
            </a: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4991100" y="3001645"/>
            <a:ext cx="592899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punya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data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dalam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bentuk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fields</a:t>
            </a:r>
          </a:p>
          <a:p>
            <a:r>
              <a:rPr lang="en-US" altLang="en-US" sz="1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(</a:t>
            </a:r>
            <a:r>
              <a:rPr lang="en-US" altLang="en-US" sz="16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juga</a:t>
            </a:r>
            <a:r>
              <a:rPr lang="en-US" altLang="en-US" sz="1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dikenal</a:t>
            </a:r>
            <a:r>
              <a:rPr lang="en-US" altLang="en-US" sz="1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sebagai</a:t>
            </a:r>
            <a:r>
              <a:rPr lang="en-US" altLang="en-US" sz="1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A</a:t>
            </a:r>
            <a:r>
              <a:rPr lang="en-US" altLang="en-US" sz="2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ttribute </a:t>
            </a:r>
            <a:r>
              <a:rPr lang="en-US" altLang="en-US" sz="16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atau</a:t>
            </a:r>
            <a:r>
              <a:rPr lang="en-US" altLang="en-US" sz="16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1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</a:t>
            </a:r>
            <a:r>
              <a:rPr lang="en-US" altLang="en-US" sz="2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roperty</a:t>
            </a:r>
            <a:r>
              <a:rPr lang="en-US" altLang="en-US" sz="1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</a:t>
            </a:r>
          </a:p>
        </p:txBody>
      </p:sp>
      <p:sp>
        <p:nvSpPr>
          <p:cNvPr id="12" name="Subtitle 2"/>
          <p:cNvSpPr>
            <a:spLocks noGrp="1"/>
          </p:cNvSpPr>
          <p:nvPr/>
        </p:nvSpPr>
        <p:spPr>
          <a:xfrm>
            <a:off x="4546600" y="4299585"/>
            <a:ext cx="592899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punya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Behaviour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/ </a:t>
            </a:r>
            <a:r>
              <a:rPr lang="en-US" altLang="en-US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Perilaku</a:t>
            </a:r>
            <a:endParaRPr lang="en-US" altLang="en-US" sz="2800" b="1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r>
              <a:rPr lang="en-US" altLang="en-US" sz="20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dalam</a:t>
            </a:r>
            <a:r>
              <a:rPr lang="en-US" altLang="en-US" sz="20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bentuk</a:t>
            </a:r>
            <a:r>
              <a:rPr lang="en-US" altLang="en-US" sz="20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30" y="1519555"/>
            <a:ext cx="881697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45" y="1595120"/>
            <a:ext cx="9719310" cy="3668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9889490" cy="84582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1"/>
                </a:solidFill>
              </a:rPr>
              <a:t>Class VS Object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1997075"/>
            <a:ext cx="378206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4324985" y="3001645"/>
            <a:ext cx="678751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merupakan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Blueprint </a:t>
            </a:r>
            <a:r>
              <a:rPr lang="en-US" altLang="en-US" sz="32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/ </a:t>
            </a:r>
            <a:r>
              <a:rPr lang="en-US" altLang="en-US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rancangan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mengenai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sebuah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 sz="2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yang </a:t>
            </a:r>
            <a:r>
              <a:rPr lang="en-US" altLang="en-US" sz="20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akan</a:t>
            </a:r>
            <a:r>
              <a:rPr lang="en-US" altLang="en-US" sz="2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dibuat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endParaRPr lang="en-US" altLang="en-US" sz="1800" b="1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12" name="Subtitle 2"/>
          <p:cNvSpPr>
            <a:spLocks noGrp="1"/>
          </p:cNvSpPr>
          <p:nvPr/>
        </p:nvSpPr>
        <p:spPr>
          <a:xfrm>
            <a:off x="4324985" y="4406900"/>
            <a:ext cx="734187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Dalam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kode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itu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berarti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sekumpulan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definisi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menjelaskan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fields / attributes &amp; </a:t>
            </a:r>
            <a:r>
              <a:rPr lang="en-US" altLang="en-US" sz="28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behaviour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/ methods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001645"/>
            <a:ext cx="3591560" cy="2237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9889490" cy="84582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1"/>
                </a:solidFill>
              </a:rPr>
              <a:t>Class VS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pic>
        <p:nvPicPr>
          <p:cNvPr id="3" name="Picture 2" descr="Screenshot from 2019-09-23 20-54-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1828165"/>
            <a:ext cx="5269230" cy="4302125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/>
        </p:nvSpPr>
        <p:spPr>
          <a:xfrm>
            <a:off x="4380230" y="2433320"/>
            <a:ext cx="746569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Merupakan benda yang diwujudkan berdasarkan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/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rancangan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.</a:t>
            </a:r>
            <a:endParaRPr lang="en-US" altLang="en-US" sz="2800" b="1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705" y="360045"/>
            <a:ext cx="4772025" cy="845820"/>
          </a:xfrm>
        </p:spPr>
        <p:txBody>
          <a:bodyPr/>
          <a:lstStyle/>
          <a:p>
            <a:r>
              <a:rPr lang="en-US" altLang="en-US" sz="3600" b="1">
                <a:solidFill>
                  <a:schemeClr val="bg1"/>
                </a:solidFill>
              </a:rPr>
              <a:t>Class &amp; 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629285" y="223964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= 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merah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int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jumlah_kaki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4;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jenis_ekor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panjang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makanan_kesukaan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ikan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3896216" y="2700972"/>
            <a:ext cx="1367028" cy="42862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458792" y="2158366"/>
            <a:ext cx="3692114" cy="51657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8038465" y="1897380"/>
            <a:ext cx="173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field</a:t>
            </a:r>
          </a:p>
        </p:txBody>
      </p:sp>
      <p:cxnSp>
        <p:nvCxnSpPr>
          <p:cNvPr id="13" name="Curved Connector 12"/>
          <p:cNvCxnSpPr/>
          <p:nvPr/>
        </p:nvCxnSpPr>
        <p:spPr>
          <a:xfrm>
            <a:off x="6566263" y="2956560"/>
            <a:ext cx="3214007" cy="51181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9780270" y="3143885"/>
            <a:ext cx="173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9889490" cy="845820"/>
          </a:xfrm>
        </p:spPr>
        <p:txBody>
          <a:bodyPr/>
          <a:lstStyle/>
          <a:p>
            <a:r>
              <a:rPr lang="en-US" altLang="en-US" sz="3600" b="1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414145" y="1837690"/>
            <a:ext cx="936307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Merupakan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32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fungsi</a:t>
            </a:r>
            <a:r>
              <a:rPr lang="en-US" altLang="en-US" sz="32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atau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32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prosedur</a:t>
            </a:r>
            <a:r>
              <a:rPr lang="en-US" altLang="en-US" sz="32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yang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memecah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program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kompleks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menjadi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bagian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kecil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sehingga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dapat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digunakan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berulang-ulang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en-US" sz="2800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1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Pages>21</Pages>
  <Words>631</Words>
  <Characters>0</Characters>
  <Application>Microsoft Office PowerPoint</Application>
  <DocSecurity>0</DocSecurity>
  <PresentationFormat>Widescreen</PresentationFormat>
  <Lines>0</Lines>
  <Paragraphs>202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DejaVu Sans</vt:lpstr>
      <vt:lpstr>FreeMono</vt:lpstr>
      <vt:lpstr>Noto Sans CJK SC</vt:lpstr>
      <vt:lpstr>Office Theme</vt:lpstr>
      <vt:lpstr>Class :: Object :: Constructor</vt:lpstr>
      <vt:lpstr>OOP VS PROSEDURAL</vt:lpstr>
      <vt:lpstr>Object Oriented Programing</vt:lpstr>
      <vt:lpstr>PowerPoint Presentation</vt:lpstr>
      <vt:lpstr>PowerPoint Presentation</vt:lpstr>
      <vt:lpstr>Class VS Object</vt:lpstr>
      <vt:lpstr>Class VS Object</vt:lpstr>
      <vt:lpstr>Class &amp; Fields</vt:lpstr>
      <vt:lpstr>Methods</vt:lpstr>
      <vt:lpstr>Class &amp; Methods</vt:lpstr>
      <vt:lpstr>2 Methods</vt:lpstr>
      <vt:lpstr>Class Kucing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kodetr</dc:creator>
  <cp:lastModifiedBy>kodetr</cp:lastModifiedBy>
  <cp:revision>21</cp:revision>
  <dcterms:modified xsi:type="dcterms:W3CDTF">2020-10-07T00:54:24Z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1033-2.0.0.3240</vt:lpwstr>
  </property>
</Properties>
</file>