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9" r:id="rId3"/>
    <p:sldId id="284" r:id="rId4"/>
    <p:sldId id="285" r:id="rId5"/>
    <p:sldId id="266" r:id="rId6"/>
    <p:sldId id="283" r:id="rId7"/>
    <p:sldId id="286" r:id="rId8"/>
    <p:sldId id="287" r:id="rId9"/>
    <p:sldId id="289" r:id="rId10"/>
    <p:sldId id="288" r:id="rId11"/>
    <p:sldId id="290" r:id="rId12"/>
    <p:sldId id="291" r:id="rId13"/>
    <p:sldId id="292" r:id="rId14"/>
    <p:sldId id="294" r:id="rId15"/>
    <p:sldId id="295" r:id="rId16"/>
    <p:sldId id="293" r:id="rId17"/>
    <p:sldId id="296" r:id="rId18"/>
    <p:sldId id="297" r:id="rId19"/>
    <p:sldId id="298" r:id="rId20"/>
    <p:sldId id="299" r:id="rId21"/>
    <p:sldId id="303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Final :: Static :: Modifier :: 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695079" y="3249296"/>
            <a:ext cx="1747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695079" y="4987542"/>
            <a:ext cx="2055865" cy="39497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2" name="Flowchart: Terminator 11"/>
          <p:cNvSpPr>
            <a:spLocks/>
          </p:cNvSpPr>
          <p:nvPr/>
        </p:nvSpPr>
        <p:spPr>
          <a:xfrm>
            <a:off x="3307397" y="1522604"/>
            <a:ext cx="887095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4" name="Flowchart: Terminator 13"/>
          <p:cNvSpPr>
            <a:spLocks/>
          </p:cNvSpPr>
          <p:nvPr/>
        </p:nvSpPr>
        <p:spPr>
          <a:xfrm>
            <a:off x="3276495" y="1950720"/>
            <a:ext cx="1465633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5" name="Flowchart: Terminator 14"/>
          <p:cNvSpPr>
            <a:spLocks/>
          </p:cNvSpPr>
          <p:nvPr/>
        </p:nvSpPr>
        <p:spPr>
          <a:xfrm>
            <a:off x="4404678" y="2811484"/>
            <a:ext cx="81978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6" name="Flowchart: Terminator 15"/>
          <p:cNvSpPr>
            <a:spLocks/>
          </p:cNvSpPr>
          <p:nvPr/>
        </p:nvSpPr>
        <p:spPr>
          <a:xfrm>
            <a:off x="3663263" y="3244804"/>
            <a:ext cx="107886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7" name="Flowchart: Terminator 16"/>
          <p:cNvSpPr>
            <a:spLocks/>
          </p:cNvSpPr>
          <p:nvPr/>
        </p:nvSpPr>
        <p:spPr>
          <a:xfrm>
            <a:off x="5224463" y="4535974"/>
            <a:ext cx="1279854" cy="38735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8" name="Flowchart: Terminator 17"/>
          <p:cNvSpPr>
            <a:spLocks/>
          </p:cNvSpPr>
          <p:nvPr/>
        </p:nvSpPr>
        <p:spPr>
          <a:xfrm>
            <a:off x="4008015" y="4969294"/>
            <a:ext cx="1374868" cy="3479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9" name="Curved Connector 18"/>
          <p:cNvSpPr>
            <a:spLocks/>
          </p:cNvSpPr>
          <p:nvPr/>
        </p:nvSpPr>
        <p:spPr>
          <a:xfrm rot="16200000" flipH="1" flipV="1">
            <a:off x="4494329" y="3059284"/>
            <a:ext cx="664507" cy="168910"/>
          </a:xfrm>
          <a:prstGeom prst="curvedConnector4">
            <a:avLst>
              <a:gd name="adj1" fmla="val -39778"/>
              <a:gd name="adj2" fmla="val -628178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Curved Connector 19"/>
          <p:cNvSpPr>
            <a:spLocks/>
          </p:cNvSpPr>
          <p:nvPr/>
        </p:nvSpPr>
        <p:spPr>
          <a:xfrm rot="5400000">
            <a:off x="5414441" y="4914212"/>
            <a:ext cx="221615" cy="274320"/>
          </a:xfrm>
          <a:prstGeom prst="curvedConnector2">
            <a:avLst/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1" name="Curved Connector 20"/>
          <p:cNvCxnSpPr>
            <a:stCxn id="4" idx="1"/>
            <a:endCxn id="12" idx="0"/>
          </p:cNvCxnSpPr>
          <p:nvPr/>
        </p:nvCxnSpPr>
        <p:spPr>
          <a:xfrm rot="10800000" flipH="1">
            <a:off x="1695079" y="1522604"/>
            <a:ext cx="2055866" cy="1907032"/>
          </a:xfrm>
          <a:prstGeom prst="curvedConnector4">
            <a:avLst>
              <a:gd name="adj1" fmla="val -66506"/>
              <a:gd name="adj2" fmla="val 111987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3"/>
          </p:cNvCxnSpPr>
          <p:nvPr/>
        </p:nvCxnSpPr>
        <p:spPr>
          <a:xfrm rot="5400000" flipH="1" flipV="1">
            <a:off x="2106844" y="2747228"/>
            <a:ext cx="3251452" cy="2019116"/>
          </a:xfrm>
          <a:prstGeom prst="curvedConnector4">
            <a:avLst>
              <a:gd name="adj1" fmla="val -7031"/>
              <a:gd name="adj2" fmla="val 255301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/>
        </p:nvSpPr>
        <p:spPr>
          <a:xfrm>
            <a:off x="6402705" y="450215"/>
            <a:ext cx="556704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Merujuk pada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global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 mengisi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variabel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6215" y="73977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Kucing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warna;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berburu;</a:t>
            </a: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Kucing(String warna)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 = warna;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Berburu(String berburu)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 = berburu;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689090" y="137160"/>
            <a:ext cx="0" cy="606806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/>
        </p:nvSpPr>
        <p:spPr>
          <a:xfrm>
            <a:off x="7014845" y="1151890"/>
            <a:ext cx="598360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 kucing = </a:t>
            </a:r>
            <a:r>
              <a:rPr lang="en-US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Kucing(</a:t>
            </a:r>
            <a:r>
              <a:rPr lang="en-US" altLang="en-US" sz="1800" b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"Merah"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kucing.Berburu(</a:t>
            </a:r>
            <a:r>
              <a:rPr lang="en-US" altLang="en-US" sz="1800" b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"berburu ikan"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0" y="2019300"/>
            <a:ext cx="3469640" cy="233870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10211435" y="3166110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warna: merah bisa berburu ikan </a:t>
            </a:r>
          </a:p>
        </p:txBody>
      </p:sp>
      <p:cxnSp>
        <p:nvCxnSpPr>
          <p:cNvPr id="23" name="Curved Connector 22"/>
          <p:cNvCxnSpPr>
            <a:endCxn id="3" idx="1"/>
          </p:cNvCxnSpPr>
          <p:nvPr/>
        </p:nvCxnSpPr>
        <p:spPr>
          <a:xfrm>
            <a:off x="3669030" y="1033780"/>
            <a:ext cx="3345815" cy="305435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>
            <a:spLocks noGrp="1"/>
          </p:cNvSpPr>
          <p:nvPr/>
        </p:nvSpPr>
        <p:spPr>
          <a:xfrm>
            <a:off x="6964680" y="4598670"/>
            <a:ext cx="598360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.println(kucing.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.println(kucing.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80" y="1506220"/>
            <a:ext cx="6968490" cy="84582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Final </a:t>
            </a:r>
            <a:r>
              <a:rPr lang="en-US" altLang="en-US" sz="40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304415" y="265239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mendeklarasikan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: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Class :: 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diturunkan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lagi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endParaRPr lang="en-US" altLang="en-US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::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diubah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nilainya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Method :: 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melakukan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overriding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</a:t>
            </a:r>
          </a:p>
          <a:p>
            <a:pPr algn="l">
              <a:lnSpc>
                <a:spcPct val="100000"/>
              </a:lnSpc>
            </a:pPr>
            <a:r>
              <a:rPr lang="en-US" altLang="en-US" u="sng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final </a:t>
            </a:r>
            <a:r>
              <a:rPr lang="en-US" altLang="en-US" u="sng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bukan</a:t>
            </a:r>
            <a:r>
              <a:rPr lang="en-US" altLang="en-US" u="sng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modifier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792191" y="4897216"/>
            <a:ext cx="1148715" cy="84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Class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0408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class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	......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MainKucing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	......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603240" y="4159250"/>
            <a:ext cx="762000" cy="82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605145" y="4177030"/>
            <a:ext cx="497840" cy="6826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/>
        </p:nvSpPr>
        <p:spPr>
          <a:xfrm>
            <a:off x="6313170" y="2497455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tidak bisa diturunkan lagi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328469" y="2291714"/>
            <a:ext cx="577970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1948815"/>
            <a:ext cx="4231005" cy="181356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4117975"/>
            <a:ext cx="6544945" cy="181356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12" idx="3"/>
          </p:cNvCxnSpPr>
          <p:nvPr/>
        </p:nvCxnSpPr>
        <p:spPr>
          <a:xfrm>
            <a:off x="4688205" y="2855595"/>
            <a:ext cx="1174115" cy="120015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0" idx="0"/>
          </p:cNvCxnSpPr>
          <p:nvPr/>
        </p:nvCxnSpPr>
        <p:spPr>
          <a:xfrm rot="16200000" flipH="1">
            <a:off x="4904158" y="-994991"/>
            <a:ext cx="205741" cy="6779151"/>
          </a:xfrm>
          <a:prstGeom prst="curvedConnector3">
            <a:avLst>
              <a:gd name="adj1" fmla="val -111111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/>
        </p:nvSpPr>
        <p:spPr>
          <a:xfrm>
            <a:off x="5288585" y="4835848"/>
            <a:ext cx="230187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800" b="1" dirty="0">
                <a:solidFill>
                  <a:schemeClr val="accent2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Error</a:t>
            </a:r>
            <a:endParaRPr lang="en-US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2250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String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278572" y="2291715"/>
            <a:ext cx="653745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</p:cNvCxnSpPr>
          <p:nvPr/>
        </p:nvCxnSpPr>
        <p:spPr>
          <a:xfrm rot="5400000" flipH="1" flipV="1">
            <a:off x="1515987" y="1390893"/>
            <a:ext cx="990281" cy="811364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2087245"/>
            <a:ext cx="5855970" cy="81661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413125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15045" y="355092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</a:t>
            </a:r>
            <a:r>
              <a:rPr 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merah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(String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this.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cxnSp>
        <p:nvCxnSpPr>
          <p:cNvPr id="20" name="Curved Connector 19"/>
          <p:cNvCxnSpPr>
            <a:stCxn id="3" idx="3"/>
            <a:endCxn id="21" idx="1"/>
          </p:cNvCxnSpPr>
          <p:nvPr/>
        </p:nvCxnSpPr>
        <p:spPr>
          <a:xfrm>
            <a:off x="6313170" y="2495550"/>
            <a:ext cx="2207260" cy="105537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Salah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 flipV="1">
            <a:off x="6313170" y="3921760"/>
            <a:ext cx="3779520" cy="82804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278572" y="3641725"/>
            <a:ext cx="653745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5400000" flipH="1" flipV="1">
            <a:off x="1171854" y="1714462"/>
            <a:ext cx="1546224" cy="663652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573020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42925" y="273177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</a:t>
            </a:r>
            <a:r>
              <a:rPr 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merah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hijau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Salah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>
            <a:off x="6313170" y="3909695"/>
            <a:ext cx="3779520" cy="12065"/>
          </a:xfrm>
          <a:prstGeom prst="curvedConnector4">
            <a:avLst>
              <a:gd name="adj1" fmla="val 29200"/>
              <a:gd name="adj2" fmla="val 13047368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319842" y="2819400"/>
            <a:ext cx="586596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2250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String warna = 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"merah"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278572" y="2291715"/>
            <a:ext cx="645119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</p:cNvCxnSpPr>
          <p:nvPr/>
        </p:nvCxnSpPr>
        <p:spPr>
          <a:xfrm rot="5400000" flipH="1" flipV="1">
            <a:off x="1513830" y="1388735"/>
            <a:ext cx="990282" cy="815678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2087245"/>
            <a:ext cx="5855970" cy="81661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413125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42925" y="357187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(String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this.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cxnSp>
        <p:nvCxnSpPr>
          <p:cNvPr id="20" name="Curved Connector 19"/>
          <p:cNvCxnSpPr>
            <a:stCxn id="3" idx="3"/>
            <a:endCxn id="21" idx="1"/>
          </p:cNvCxnSpPr>
          <p:nvPr/>
        </p:nvCxnSpPr>
        <p:spPr>
          <a:xfrm>
            <a:off x="6313170" y="2495550"/>
            <a:ext cx="2207260" cy="105537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Benar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 flipV="1">
            <a:off x="6313170" y="3921760"/>
            <a:ext cx="3779520" cy="82804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Method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723265" y="135001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void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berburu()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</a:t>
            </a:r>
            <a:r>
              <a:rPr lang="en-US" altLang="en-US" sz="200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</a:t>
            </a:r>
            <a:r>
              <a:rPr lang="en-US" altLang="en-US" sz="20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"berburu ikan"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altLang="en-US" sz="20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MainKucing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void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berburu(){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System.out.println(</a:t>
            </a:r>
            <a:r>
              <a:rPr lang="en-US" altLang="en-US" sz="20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"berburu tikus"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62250" y="4672330"/>
            <a:ext cx="762000" cy="82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894330" y="4672330"/>
            <a:ext cx="497840" cy="6826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/>
        </p:nvSpPr>
        <p:spPr>
          <a:xfrm>
            <a:off x="8141970" y="3382645"/>
            <a:ext cx="3280410" cy="15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 bisa melakukan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overriding</a:t>
            </a:r>
            <a:endParaRPr lang="en-US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  <a:sym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521460" y="1805688"/>
            <a:ext cx="479868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925" y="1042035"/>
            <a:ext cx="5200015" cy="249174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3784600"/>
            <a:ext cx="6544945" cy="231394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  <a:endCxn id="10" idx="1"/>
          </p:cNvCxnSpPr>
          <p:nvPr/>
        </p:nvCxnSpPr>
        <p:spPr>
          <a:xfrm rot="16200000" flipH="1">
            <a:off x="4125421" y="-558339"/>
            <a:ext cx="1652522" cy="6380576"/>
          </a:xfrm>
          <a:prstGeom prst="curvedConnector4">
            <a:avLst>
              <a:gd name="adj1" fmla="val -13833"/>
              <a:gd name="adj2" fmla="val 5188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/>
        </p:nvSpPr>
        <p:spPr>
          <a:xfrm>
            <a:off x="4951682" y="4352925"/>
            <a:ext cx="230187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800" b="1" dirty="0">
                <a:solidFill>
                  <a:schemeClr val="accent2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Error</a:t>
            </a:r>
            <a:endParaRPr lang="en-US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455" y="1699895"/>
            <a:ext cx="4835525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sym typeface="+mn-ea"/>
              </a:rPr>
              <a:t>Modifier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304415" y="2652395"/>
            <a:ext cx="63563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Hak Akses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yang diberikan kepada sebuah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variabel / method / class</a:t>
            </a:r>
            <a:r>
              <a:rPr lang="en-US" altLang="en-US" sz="28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dengan tujuan menjaga data tersebut  ketika ingin diakses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lain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87543153"/>
              </p:ext>
            </p:extLst>
          </p:nvPr>
        </p:nvGraphicFramePr>
        <p:xfrm>
          <a:off x="1308735" y="1054100"/>
          <a:ext cx="969645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Modifire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Subclass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World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protected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en-US" altLang="en-US" sz="2000" dirty="0" err="1">
                          <a:solidFill>
                            <a:schemeClr val="bg1"/>
                          </a:solidFill>
                        </a:rPr>
                        <a:t>modifire</a:t>
                      </a:r>
                      <a:r>
                        <a:rPr lang="en-US" altLang="en-US" sz="20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1629410"/>
            <a:ext cx="608330" cy="598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629410"/>
            <a:ext cx="608330" cy="598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35" y="1629410"/>
            <a:ext cx="608330" cy="598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1629410"/>
            <a:ext cx="608330" cy="598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2553970"/>
            <a:ext cx="608330" cy="598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2553970"/>
            <a:ext cx="608330" cy="598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3456305"/>
            <a:ext cx="608330" cy="598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3456305"/>
            <a:ext cx="608330" cy="598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4323080"/>
            <a:ext cx="608330" cy="598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70" y="4355465"/>
            <a:ext cx="534035" cy="534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3488690"/>
            <a:ext cx="534035" cy="534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4387215"/>
            <a:ext cx="534035" cy="5340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520440"/>
            <a:ext cx="534035" cy="534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830" y="4354830"/>
            <a:ext cx="534035" cy="534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2585720"/>
            <a:ext cx="534035" cy="5340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682" y="2535872"/>
            <a:ext cx="534035" cy="534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980" y="1906270"/>
            <a:ext cx="6968490" cy="84582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Static</a:t>
            </a:r>
            <a:r>
              <a:rPr lang="en-US" altLang="en-US" sz="4000" b="1" dirty="0">
                <a:solidFill>
                  <a:schemeClr val="bg1"/>
                </a:solidFill>
              </a:rPr>
              <a:t> </a:t>
            </a:r>
            <a:r>
              <a:rPr lang="en-US" altLang="en-US" sz="40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148840" y="297307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keyword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kita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menjadikan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diakses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tanpa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perlu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membuat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dahulu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8555" y="3006090"/>
            <a:ext cx="4835525" cy="845820"/>
          </a:xfrm>
        </p:spPr>
        <p:txBody>
          <a:bodyPr>
            <a:noAutofit/>
          </a:bodyPr>
          <a:lstStyle/>
          <a:p>
            <a:r>
              <a:rPr lang="en-US" altLang="en-US" sz="6600" b="1">
                <a:solidFill>
                  <a:schemeClr val="bg1"/>
                </a:solidFill>
              </a:rPr>
              <a:t>LATIHAN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269875"/>
            <a:ext cx="63563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en-US" sz="10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4950" y="163830"/>
            <a:ext cx="69729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altLang="en-US">
                <a:solidFill>
                  <a:schemeClr val="bg1"/>
                </a:solidFill>
              </a:rPr>
              <a:t>Penjualan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Tas</a:t>
            </a:r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en-US">
                <a:solidFill>
                  <a:schemeClr val="bg1"/>
                </a:solidFill>
              </a:rPr>
              <a:t>String </a:t>
            </a:r>
            <a:r>
              <a:rPr lang="en-US" altLang="en-US">
                <a:solidFill>
                  <a:schemeClr val="bg1"/>
                </a:solidFill>
              </a:rPr>
              <a:t>nama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static 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harga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PenjualanTas</a:t>
            </a:r>
            <a:r>
              <a:rPr lang="en-US">
                <a:solidFill>
                  <a:schemeClr val="bg1"/>
                </a:solidFill>
              </a:rPr>
              <a:t>(String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chemeClr val="accent6"/>
                </a:solidFill>
              </a:rPr>
              <a:t>? </a:t>
            </a:r>
            <a:r>
              <a:rPr lang="en-US">
                <a:solidFill>
                  <a:schemeClr val="bg1"/>
                </a:solidFill>
              </a:rPr>
              <a:t>= nama;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accent6"/>
                </a:solidFill>
              </a:rPr>
              <a:t>harga </a:t>
            </a:r>
            <a:r>
              <a:rPr lang="en-US">
                <a:solidFill>
                  <a:schemeClr val="bg1"/>
                </a:solidFill>
              </a:rPr>
              <a:t>=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static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r>
              <a:rPr lang="en-US">
                <a:solidFill>
                  <a:schemeClr val="bg1"/>
                </a:solidFill>
              </a:rPr>
              <a:t>setQty(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 alt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qty = qty;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r>
              <a:rPr lang="en-US" altLang="en-US">
                <a:solidFill>
                  <a:schemeClr val="bg1"/>
                </a:solidFill>
              </a:rPr>
              <a:t>struk</a:t>
            </a:r>
            <a:r>
              <a:rPr lang="en-US">
                <a:solidFill>
                  <a:schemeClr val="bg1"/>
                </a:solidFill>
              </a:rPr>
              <a:t>() {</a:t>
            </a:r>
          </a:p>
          <a:p>
            <a:r>
              <a:rPr lang="en-US" altLang="en-US">
                <a:solidFill>
                  <a:schemeClr val="bg1"/>
                </a:solidFill>
              </a:rPr>
              <a:t>	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// tempat print ?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</a:p>
          <a:p>
            <a:r>
              <a:rPr lang="en-US" altLang="en-US">
                <a:solidFill>
                  <a:schemeClr val="bg1"/>
                </a:solidFill>
              </a:rPr>
              <a:t>	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 </a:t>
            </a:r>
            <a:r>
              <a:rPr lang="en-US" altLang="en-US">
                <a:solidFill>
                  <a:schemeClr val="bg1"/>
                </a:solidFill>
              </a:rPr>
              <a:t>?;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95565" y="273050"/>
            <a:ext cx="0" cy="562483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244840" y="469900"/>
            <a:ext cx="3206750" cy="678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  <a:sym typeface="+mn-ea"/>
              </a:rPr>
              <a:t>PenjualanTas</a:t>
            </a:r>
            <a:r>
              <a:rPr lang="en-US" altLang="en-US" sz="2400"/>
              <a:t>.java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84795" y="1974215"/>
            <a:ext cx="1538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Output :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245475" y="3067050"/>
            <a:ext cx="35598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chemeClr val="accent4"/>
                </a:solidFill>
              </a:rPr>
              <a:t>Nama </a:t>
            </a:r>
            <a:r>
              <a:rPr lang="en-US" altLang="en-US" sz="2400">
                <a:solidFill>
                  <a:schemeClr val="accent4"/>
                </a:solidFill>
              </a:rPr>
              <a:t>Tas </a:t>
            </a:r>
            <a:r>
              <a:rPr lang="en-US" sz="2400">
                <a:solidFill>
                  <a:schemeClr val="accent4"/>
                </a:solidFill>
              </a:rPr>
              <a:t>: </a:t>
            </a:r>
            <a:r>
              <a:rPr lang="en-US" altLang="en-US" sz="2400">
                <a:solidFill>
                  <a:schemeClr val="accent4"/>
                </a:solidFill>
              </a:rPr>
              <a:t>Eiger</a:t>
            </a:r>
            <a:endParaRPr lang="en-US" sz="2400">
              <a:solidFill>
                <a:schemeClr val="accent4"/>
              </a:solidFill>
            </a:endParaRPr>
          </a:p>
          <a:p>
            <a:pPr algn="l"/>
            <a:r>
              <a:rPr lang="en-US" sz="2400">
                <a:solidFill>
                  <a:schemeClr val="accent4"/>
                </a:solidFill>
              </a:rPr>
              <a:t>QTY : </a:t>
            </a:r>
            <a:r>
              <a:rPr lang="en-US" altLang="en-US" sz="2400">
                <a:solidFill>
                  <a:schemeClr val="accent4"/>
                </a:solidFill>
              </a:rPr>
              <a:t>3</a:t>
            </a:r>
            <a:endParaRPr lang="en-US" sz="2400">
              <a:solidFill>
                <a:schemeClr val="accent4"/>
              </a:solidFill>
            </a:endParaRPr>
          </a:p>
          <a:p>
            <a:pPr algn="l"/>
            <a:r>
              <a:rPr lang="en-US" sz="2400">
                <a:solidFill>
                  <a:schemeClr val="accent4"/>
                </a:solidFill>
              </a:rPr>
              <a:t>Harga : 1000000</a:t>
            </a:r>
          </a:p>
          <a:p>
            <a:pPr algn="l"/>
            <a:r>
              <a:rPr lang="en-US" altLang="en-US" sz="2400">
                <a:solidFill>
                  <a:schemeClr val="accent4"/>
                </a:solidFill>
              </a:rPr>
              <a:t>Total </a:t>
            </a:r>
            <a:r>
              <a:rPr lang="en-US" sz="2400">
                <a:solidFill>
                  <a:schemeClr val="accent4"/>
                </a:solidFill>
              </a:rPr>
              <a:t>Harga : </a:t>
            </a:r>
            <a:r>
              <a:rPr lang="en-US" altLang="en-US" sz="2400">
                <a:solidFill>
                  <a:schemeClr val="accent4"/>
                </a:solidFill>
              </a:rPr>
              <a:t>3</a:t>
            </a:r>
            <a:r>
              <a:rPr lang="en-US" sz="2400">
                <a:solidFill>
                  <a:schemeClr val="accent4"/>
                </a:solidFill>
              </a:rPr>
              <a:t>000000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325" y="1759585"/>
            <a:ext cx="8261350" cy="845820"/>
          </a:xfrm>
        </p:spPr>
        <p:txBody>
          <a:bodyPr>
            <a:noAutofit/>
          </a:bodyPr>
          <a:lstStyle/>
          <a:p>
            <a:r>
              <a:rPr lang="en-US" altLang="en-US" sz="6600" b="1">
                <a:solidFill>
                  <a:schemeClr val="bg1"/>
                </a:solidFill>
              </a:rPr>
              <a:t>TUGAS</a:t>
            </a:r>
            <a:br>
              <a:rPr lang="en-US" altLang="en-US" sz="6600" b="1">
                <a:solidFill>
                  <a:schemeClr val="bg1"/>
                </a:solidFill>
              </a:rPr>
            </a:br>
            <a:r>
              <a:rPr lang="en-US" altLang="en-US" sz="4000" b="1">
                <a:solidFill>
                  <a:schemeClr val="bg1"/>
                </a:solidFill>
              </a:rPr>
              <a:t>BUAT LAPORAN HARIAN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054735" y="3299460"/>
            <a:ext cx="10079990" cy="845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solidFill>
                  <a:schemeClr val="accent4"/>
                </a:solidFill>
              </a:rPr>
              <a:t>Final :: Static :: Modifier :: This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2730" y="5481955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u="sng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Kumpulkan Selesai </a:t>
            </a:r>
            <a:r>
              <a:rPr lang="en-US" altLang="en-US" sz="2800" b="1" u="sng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1879600"/>
            <a:ext cx="560895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sebelumnya, kita telah belajar bahwa 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 diakses</a:t>
            </a: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setelah kita membuat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 dahulu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512560" y="1503045"/>
            <a:ext cx="5638165" cy="125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Object</a:t>
            </a:r>
            <a:endParaRPr altLang="en-US" sz="1800" b="1" dirty="0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endParaRPr altLang="en-US" sz="18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akses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attribut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dan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method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kucing.bersuara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());</a:t>
            </a: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kucing.berburu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649605"/>
            <a:ext cx="656272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Nah, sekarang kita bisa mengakses 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tadi seperti ini 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675755" y="2219325"/>
            <a:ext cx="4825365" cy="961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 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Object</a:t>
            </a:r>
            <a:endParaRPr altLang="en-US" sz="2000" b="1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 kucing = </a:t>
            </a:r>
            <a:r>
              <a:rPr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Kucing();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42620" y="2626995"/>
            <a:ext cx="41795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Gak perlu buat </a:t>
            </a:r>
            <a:r>
              <a:rPr lang="en-US" altLang="en-US" b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 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dahulu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6130925" y="3437255"/>
            <a:ext cx="4398645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i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</a:p>
          <a:p>
            <a:pPr algn="l">
              <a:lnSpc>
                <a:spcPct val="100000"/>
              </a:lnSpc>
            </a:pPr>
            <a:r>
              <a:rPr lang="en-US" sz="2000" b="1" i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bersuara()</a:t>
            </a:r>
          </a:p>
          <a:p>
            <a:pPr algn="l">
              <a:lnSpc>
                <a:spcPct val="100000"/>
              </a:lnSpc>
            </a:pPr>
            <a:r>
              <a:rPr lang="en-US" sz="2000" b="1" i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berburu()</a:t>
            </a:r>
          </a:p>
          <a:p>
            <a:pPr algn="l">
              <a:lnSpc>
                <a:spcPct val="100000"/>
              </a:lnSpc>
            </a:pPr>
            <a:endParaRPr lang="en-US" sz="2000" b="1" i="1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43040" y="2630170"/>
            <a:ext cx="253365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26225" y="3060065"/>
            <a:ext cx="4669155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>
          <a:xfrm>
            <a:off x="4822190" y="2876550"/>
            <a:ext cx="1681480" cy="6350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/>
        </p:nvSpPr>
        <p:spPr>
          <a:xfrm>
            <a:off x="542925" y="3782695"/>
            <a:ext cx="285178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Langsung dipanggil</a:t>
            </a:r>
          </a:p>
        </p:txBody>
      </p:sp>
      <p:cxnSp>
        <p:nvCxnSpPr>
          <p:cNvPr id="14" name="Straight Arrow Connector 13"/>
          <p:cNvCxnSpPr>
            <a:stCxn id="12" idx="3"/>
            <a:endCxn id="16" idx="1"/>
          </p:cNvCxnSpPr>
          <p:nvPr/>
        </p:nvCxnSpPr>
        <p:spPr>
          <a:xfrm>
            <a:off x="3394710" y="4032250"/>
            <a:ext cx="2570480" cy="6604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5965190" y="3440430"/>
            <a:ext cx="1837690" cy="1315720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642620" y="4817745"/>
            <a:ext cx="41795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Langsung menggunakan nama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jika berbeda class</a:t>
            </a:r>
          </a:p>
        </p:txBody>
      </p:sp>
      <p:sp>
        <p:nvSpPr>
          <p:cNvPr id="18" name="Subtitle 2"/>
          <p:cNvSpPr>
            <a:spLocks noGrp="1"/>
          </p:cNvSpPr>
          <p:nvPr/>
        </p:nvSpPr>
        <p:spPr>
          <a:xfrm>
            <a:off x="7795260" y="4817745"/>
            <a:ext cx="4398645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endParaRPr lang="en-US" sz="2000" b="1" i="1" dirty="0">
              <a:solidFill>
                <a:schemeClr val="accent6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endParaRPr lang="en-US" sz="2000" b="1" i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7613650" y="4789170"/>
            <a:ext cx="2999105" cy="1315720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2" name="Curved Connector 21"/>
          <p:cNvCxnSpPr>
            <a:stCxn id="17" idx="3"/>
            <a:endCxn id="20" idx="1"/>
          </p:cNvCxnSpPr>
          <p:nvPr/>
        </p:nvCxnSpPr>
        <p:spPr>
          <a:xfrm>
            <a:off x="4822190" y="5067300"/>
            <a:ext cx="2791460" cy="37973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27698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public static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 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static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return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meong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}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static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ikan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}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917591" y="1493457"/>
            <a:ext cx="1058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Flowchart: Terminator 2"/>
          <p:cNvSpPr>
            <a:spLocks/>
          </p:cNvSpPr>
          <p:nvPr/>
        </p:nvSpPr>
        <p:spPr>
          <a:xfrm>
            <a:off x="1917592" y="2390775"/>
            <a:ext cx="1058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917591" y="4069716"/>
            <a:ext cx="1058522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7323455" y="1891665"/>
            <a:ext cx="45199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  menandai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sebagai </a:t>
            </a: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 cukup tambahkan </a:t>
            </a: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seperti contoh berikut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14210" y="1974215"/>
            <a:ext cx="4841240" cy="218122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endCxn id="4" idx="0"/>
          </p:cNvCxnSpPr>
          <p:nvPr/>
        </p:nvCxnSpPr>
        <p:spPr>
          <a:xfrm rot="10800000" flipV="1">
            <a:off x="2446852" y="2959734"/>
            <a:ext cx="4555928" cy="1109981"/>
          </a:xfrm>
          <a:prstGeom prst="curvedConnector2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755" y="361950"/>
            <a:ext cx="6968490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accent4"/>
                </a:solidFill>
              </a:rPr>
              <a:t>Static</a:t>
            </a:r>
            <a:r>
              <a:rPr lang="en-US" altLang="en-US" sz="4000" b="1">
                <a:solidFill>
                  <a:schemeClr val="accent4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6096000" y="1207770"/>
            <a:ext cx="0" cy="5079365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67510" y="1775460"/>
            <a:ext cx="1903095" cy="634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015" y="1775460"/>
            <a:ext cx="3100705" cy="634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STATIC</a:t>
            </a:r>
          </a:p>
        </p:txBody>
      </p:sp>
      <p:sp>
        <p:nvSpPr>
          <p:cNvPr id="14" name="Subtitle 2"/>
          <p:cNvSpPr>
            <a:spLocks noGrp="1"/>
          </p:cNvSpPr>
          <p:nvPr/>
        </p:nvSpPr>
        <p:spPr>
          <a:xfrm>
            <a:off x="542925" y="3419475"/>
            <a:ext cx="5502275" cy="98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akses attribut dan method</a:t>
            </a:r>
            <a:r>
              <a:rPr lang="en-US" altLang="en-US" sz="2000" b="1"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</a:t>
            </a:r>
            <a:r>
              <a:rPr lang="en-US" altLang="en-US" sz="2000" b="1" i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System.</a:t>
            </a:r>
            <a:r>
              <a:rPr lang="en-US" altLang="en-US" sz="20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</a:t>
            </a:r>
            <a:r>
              <a:rPr lang="en-US" altLang="en-US" sz="2000" b="1" i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bersuara()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en-US" sz="2000" b="1" i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494780" y="2637790"/>
            <a:ext cx="5638165" cy="125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Object</a:t>
            </a:r>
            <a:endParaRPr altLang="en-US" sz="1800" b="1" dirty="0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endParaRPr altLang="en-US" sz="18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akses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attribut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dan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method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kucing.bersuara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());</a:t>
            </a: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kucing.berburu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980" y="1906270"/>
            <a:ext cx="6968490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</a:rPr>
              <a:t>This</a:t>
            </a:r>
            <a:r>
              <a:rPr lang="en-US" altLang="en-US" sz="4000" b="1">
                <a:solidFill>
                  <a:schemeClr val="bg1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467610" y="2986405"/>
            <a:ext cx="508190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 sebagai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refrensi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itu sendiri</a:t>
            </a:r>
            <a:endParaRPr lang="en-US" altLang="en-US" b="1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1509622" y="3249295"/>
            <a:ext cx="2315617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116965" y="4955540"/>
            <a:ext cx="2971800" cy="39433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400040" y="1011555"/>
            <a:ext cx="6149340" cy="84582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solidFill>
                  <a:schemeClr val="bg1"/>
                </a:solidFill>
              </a:rPr>
              <a:t>Penggunaan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4800" b="1">
                <a:solidFill>
                  <a:schemeClr val="bg1"/>
                </a:solidFill>
              </a:rPr>
              <a:t>This</a:t>
            </a:r>
            <a:r>
              <a:rPr lang="en-US" altLang="en-US" sz="4000" b="1">
                <a:solidFill>
                  <a:schemeClr val="bg1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24" name="Curved Connector 23"/>
          <p:cNvCxnSpPr>
            <a:stCxn id="23" idx="2"/>
            <a:endCxn id="4" idx="2"/>
          </p:cNvCxnSpPr>
          <p:nvPr/>
        </p:nvCxnSpPr>
        <p:spPr>
          <a:xfrm rot="5400000">
            <a:off x="4695089" y="-170282"/>
            <a:ext cx="1751965" cy="5807279"/>
          </a:xfrm>
          <a:prstGeom prst="curvedConnector3">
            <a:avLst>
              <a:gd name="adj1" fmla="val 113048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001395" y="3283585"/>
            <a:ext cx="306768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297077" y="4962842"/>
            <a:ext cx="4186555" cy="39497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400040" y="1011555"/>
            <a:ext cx="6968490" cy="845820"/>
          </a:xfrm>
        </p:spPr>
        <p:txBody>
          <a:bodyPr>
            <a:no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Penggunaan</a:t>
            </a:r>
            <a:br>
              <a:rPr lang="en-US" altLang="en-US" sz="2400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salah</a:t>
            </a:r>
            <a:r>
              <a:rPr lang="en-US" altLang="en-US" sz="3600" b="1">
                <a:solidFill>
                  <a:schemeClr val="bg1"/>
                </a:solidFill>
              </a:rPr>
              <a:t/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2800">
                <a:solidFill>
                  <a:schemeClr val="bg1"/>
                </a:solidFill>
              </a:rPr>
              <a:t>”Hanya mengisi dirinya sendiri”</a:t>
            </a:r>
          </a:p>
        </p:txBody>
      </p:sp>
      <p:sp>
        <p:nvSpPr>
          <p:cNvPr id="24" name="Curved Connector 23"/>
          <p:cNvSpPr>
            <a:spLocks/>
          </p:cNvSpPr>
          <p:nvPr/>
        </p:nvSpPr>
        <p:spPr>
          <a:xfrm rot="5400000">
            <a:off x="5673725" y="252095"/>
            <a:ext cx="1606550" cy="4816475"/>
          </a:xfrm>
          <a:prstGeom prst="curvedConnector2">
            <a:avLst/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717675" y="2673350"/>
            <a:ext cx="2193290" cy="1416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925320" y="2655570"/>
            <a:ext cx="1778635" cy="13989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2"/>
          <p:cNvSpPr>
            <a:spLocks noGrp="1"/>
          </p:cNvSpPr>
          <p:nvPr/>
        </p:nvSpPr>
        <p:spPr>
          <a:xfrm>
            <a:off x="7626985" y="4697095"/>
            <a:ext cx="401574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solidFill>
                  <a:schemeClr val="bg1"/>
                </a:solidFill>
              </a:rPr>
              <a:t>Penggunaan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4000" b="1">
                <a:solidFill>
                  <a:schemeClr val="accent4"/>
                </a:solidFill>
              </a:rPr>
              <a:t>benar</a:t>
            </a:r>
          </a:p>
        </p:txBody>
      </p:sp>
      <p:sp>
        <p:nvSpPr>
          <p:cNvPr id="12" name="Curved Connector 11"/>
          <p:cNvSpPr>
            <a:spLocks/>
          </p:cNvSpPr>
          <p:nvPr/>
        </p:nvSpPr>
        <p:spPr>
          <a:xfrm rot="5400000" flipH="1">
            <a:off x="7257459" y="3424599"/>
            <a:ext cx="603886" cy="4151541"/>
          </a:xfrm>
          <a:prstGeom prst="curvedConnector4">
            <a:avLst>
              <a:gd name="adj1" fmla="val -42097"/>
              <a:gd name="adj2" fmla="val 72458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Pages>22</Pages>
  <Words>796</Words>
  <Characters>0</Characters>
  <Application>Microsoft Office PowerPoint</Application>
  <DocSecurity>0</DocSecurity>
  <PresentationFormat>Widescreen</PresentationFormat>
  <Lines>0</Lines>
  <Paragraphs>260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FreeMono</vt:lpstr>
      <vt:lpstr>Noto Sans CJK SC</vt:lpstr>
      <vt:lpstr>Office Theme</vt:lpstr>
      <vt:lpstr>Final :: Static :: Modifier :: This</vt:lpstr>
      <vt:lpstr>Static keyword</vt:lpstr>
      <vt:lpstr>PowerPoint Presentation</vt:lpstr>
      <vt:lpstr>PowerPoint Presentation</vt:lpstr>
      <vt:lpstr>PowerPoint Presentation</vt:lpstr>
      <vt:lpstr>Static keyword</vt:lpstr>
      <vt:lpstr>This keyword</vt:lpstr>
      <vt:lpstr>Penggunaan This keyword</vt:lpstr>
      <vt:lpstr>Penggunaan salah ”Hanya mengisi dirinya sendiri”</vt:lpstr>
      <vt:lpstr>PowerPoint Presentation</vt:lpstr>
      <vt:lpstr>PowerPoint Presentation</vt:lpstr>
      <vt:lpstr>Final keyword</vt:lpstr>
      <vt:lpstr>Class Final  keyword</vt:lpstr>
      <vt:lpstr>Attribut Final  keyword</vt:lpstr>
      <vt:lpstr>Attribut Final  keyword</vt:lpstr>
      <vt:lpstr>Attribut Final  keyword</vt:lpstr>
      <vt:lpstr>Method Final  keyword</vt:lpstr>
      <vt:lpstr>Modifier</vt:lpstr>
      <vt:lpstr>PowerPoint Presentation</vt:lpstr>
      <vt:lpstr>LATIHAN</vt:lpstr>
      <vt:lpstr>PowerPoint Presentation</vt:lpstr>
      <vt:lpstr>TUGAS BUAT LAPORAN HARIAN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17</cp:revision>
  <dcterms:modified xsi:type="dcterms:W3CDTF">2020-10-12T09:09:12Z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1033-2.0.0.3240</vt:lpwstr>
  </property>
</Properties>
</file>