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7800" cy="530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7800" cy="530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7800" cy="530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7800" cy="530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7800" cy="530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-816120" y="-816120"/>
            <a:ext cx="1635840" cy="1635840"/>
          </a:xfrm>
          <a:custGeom>
            <a:avLst/>
            <a:gdLst/>
            <a:ahLst/>
            <a:cxnLst/>
            <a:rect l="l" t="t" r="r" b="b"/>
            <a:pathLst>
              <a:path w="1638300" h="1638300">
                <a:moveTo>
                  <a:pt x="1638300" y="819150"/>
                </a:moveTo>
                <a:lnTo>
                  <a:pt x="819150" y="819150"/>
                </a:lnTo>
                <a:close/>
              </a:path>
            </a:pathLst>
          </a:custGeom>
          <a:solidFill>
            <a:srgbClr val="FEFAF4">
              <a:alpha val="33000"/>
            </a:srgbClr>
          </a:solidFill>
          <a:ln w="3240">
            <a:solidFill>
              <a:srgbClr val="D2C39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168120" y="20520"/>
            <a:ext cx="1701000" cy="1701000"/>
          </a:xfrm>
          <a:prstGeom prst="ellipse">
            <a:avLst/>
          </a:prstGeom>
          <a:noFill/>
          <a:ln w="27360">
            <a:solidFill>
              <a:srgbClr val="FFF6DB"/>
            </a:solidFill>
            <a:miter/>
          </a:ln>
          <a:effectLst>
            <a:outerShdw dist="12600" dir="5400000">
              <a:srgbClr val="AFA58D">
                <a:alpha val="8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165240" y="1036800"/>
            <a:ext cx="1164240" cy="1164240"/>
            <a:chOff x="165240" y="1036800"/>
            <a:chExt cx="1164240" cy="1164240"/>
          </a:xfrm>
        </p:grpSpPr>
        <p:pic>
          <p:nvPicPr>
            <p:cNvPr id="3" name="Picture 2"/>
            <p:cNvPicPr/>
            <p:nvPr/>
          </p:nvPicPr>
          <p:blipFill>
            <a:blip r:embed="rId15"/>
            <a:stretch/>
          </p:blipFill>
          <p:spPr>
            <a:xfrm>
              <a:off x="165240" y="1036800"/>
              <a:ext cx="1164240" cy="1164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4" name="CustomShape 4"/>
            <p:cNvSpPr/>
            <p:nvPr/>
          </p:nvSpPr>
          <p:spPr>
            <a:xfrm rot="2340000">
              <a:off x="350640" y="1212120"/>
              <a:ext cx="789480" cy="77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" name="CustomShape 5"/>
          <p:cNvSpPr/>
          <p:nvPr/>
        </p:nvSpPr>
        <p:spPr>
          <a:xfrm>
            <a:off x="1012680" y="0"/>
            <a:ext cx="8128800" cy="6855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5715000" y="6305400"/>
            <a:ext cx="2892960" cy="47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1014480" y="0"/>
            <a:ext cx="70560" cy="68554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60" dir="10800000">
              <a:srgbClr val="706B5F">
                <a:alpha val="2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-816120" y="-816120"/>
            <a:ext cx="1635840" cy="1635840"/>
          </a:xfrm>
          <a:custGeom>
            <a:avLst/>
            <a:gdLst/>
            <a:ahLst/>
            <a:cxnLst/>
            <a:rect l="l" t="t" r="r" b="b"/>
            <a:pathLst>
              <a:path w="1638300" h="1638300">
                <a:moveTo>
                  <a:pt x="1638300" y="819150"/>
                </a:moveTo>
                <a:lnTo>
                  <a:pt x="819150" y="819150"/>
                </a:lnTo>
                <a:close/>
              </a:path>
            </a:pathLst>
          </a:custGeom>
          <a:solidFill>
            <a:srgbClr val="FEFAF4">
              <a:alpha val="33000"/>
            </a:srgbClr>
          </a:solidFill>
          <a:ln w="3240">
            <a:solidFill>
              <a:srgbClr val="D2C39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168120" y="20520"/>
            <a:ext cx="1701000" cy="1701000"/>
          </a:xfrm>
          <a:prstGeom prst="ellipse">
            <a:avLst/>
          </a:prstGeom>
          <a:noFill/>
          <a:ln w="27360">
            <a:solidFill>
              <a:srgbClr val="FFF6DB"/>
            </a:solidFill>
            <a:miter/>
          </a:ln>
          <a:effectLst>
            <a:outerShdw dist="12600" dir="5400000">
              <a:srgbClr val="AFA58D">
                <a:alpha val="8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8" name="Group 3"/>
          <p:cNvGrpSpPr/>
          <p:nvPr/>
        </p:nvGrpSpPr>
        <p:grpSpPr>
          <a:xfrm>
            <a:off x="165240" y="1036800"/>
            <a:ext cx="1164240" cy="1164240"/>
            <a:chOff x="165240" y="1036800"/>
            <a:chExt cx="1164240" cy="1164240"/>
          </a:xfrm>
        </p:grpSpPr>
        <p:pic>
          <p:nvPicPr>
            <p:cNvPr id="49" name="Picture 2"/>
            <p:cNvPicPr/>
            <p:nvPr/>
          </p:nvPicPr>
          <p:blipFill>
            <a:blip r:embed="rId15"/>
            <a:stretch/>
          </p:blipFill>
          <p:spPr>
            <a:xfrm>
              <a:off x="165240" y="1036800"/>
              <a:ext cx="1164240" cy="1164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50" name="CustomShape 4"/>
            <p:cNvSpPr/>
            <p:nvPr/>
          </p:nvSpPr>
          <p:spPr>
            <a:xfrm rot="2340000">
              <a:off x="350640" y="1212120"/>
              <a:ext cx="789480" cy="77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1" name="CustomShape 5"/>
          <p:cNvSpPr/>
          <p:nvPr/>
        </p:nvSpPr>
        <p:spPr>
          <a:xfrm>
            <a:off x="1012680" y="0"/>
            <a:ext cx="8128800" cy="6855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6"/>
          <p:cNvSpPr/>
          <p:nvPr/>
        </p:nvSpPr>
        <p:spPr>
          <a:xfrm>
            <a:off x="5715000" y="6305400"/>
            <a:ext cx="2892960" cy="47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7"/>
          <p:cNvSpPr/>
          <p:nvPr/>
        </p:nvSpPr>
        <p:spPr>
          <a:xfrm>
            <a:off x="1014480" y="0"/>
            <a:ext cx="70560" cy="68554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60" dir="10800000">
              <a:srgbClr val="706B5F">
                <a:alpha val="2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5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-816120" y="-816120"/>
            <a:ext cx="1635840" cy="1635840"/>
          </a:xfrm>
          <a:custGeom>
            <a:avLst/>
            <a:gdLst/>
            <a:ahLst/>
            <a:cxnLst/>
            <a:rect l="l" t="t" r="r" b="b"/>
            <a:pathLst>
              <a:path w="1638300" h="1638300">
                <a:moveTo>
                  <a:pt x="1638300" y="819150"/>
                </a:moveTo>
                <a:lnTo>
                  <a:pt x="819150" y="819150"/>
                </a:lnTo>
                <a:close/>
              </a:path>
            </a:pathLst>
          </a:custGeom>
          <a:solidFill>
            <a:srgbClr val="FEFAF4">
              <a:alpha val="33000"/>
            </a:srgbClr>
          </a:solidFill>
          <a:ln w="3240">
            <a:solidFill>
              <a:srgbClr val="D2C39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168120" y="20520"/>
            <a:ext cx="1701000" cy="1701000"/>
          </a:xfrm>
          <a:prstGeom prst="ellipse">
            <a:avLst/>
          </a:prstGeom>
          <a:noFill/>
          <a:ln w="27360">
            <a:solidFill>
              <a:srgbClr val="FFF6DB"/>
            </a:solidFill>
            <a:miter/>
          </a:ln>
          <a:effectLst>
            <a:outerShdw dist="12600" dir="5400000">
              <a:srgbClr val="AFA58D">
                <a:alpha val="8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4" name="Group 3"/>
          <p:cNvGrpSpPr/>
          <p:nvPr/>
        </p:nvGrpSpPr>
        <p:grpSpPr>
          <a:xfrm>
            <a:off x="165240" y="1036800"/>
            <a:ext cx="1164240" cy="1164240"/>
            <a:chOff x="165240" y="1036800"/>
            <a:chExt cx="1164240" cy="1164240"/>
          </a:xfrm>
        </p:grpSpPr>
        <p:pic>
          <p:nvPicPr>
            <p:cNvPr id="95" name="Picture 2"/>
            <p:cNvPicPr/>
            <p:nvPr/>
          </p:nvPicPr>
          <p:blipFill>
            <a:blip r:embed="rId15"/>
            <a:stretch/>
          </p:blipFill>
          <p:spPr>
            <a:xfrm>
              <a:off x="165240" y="1036800"/>
              <a:ext cx="1164240" cy="1164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96" name="CustomShape 4"/>
            <p:cNvSpPr/>
            <p:nvPr/>
          </p:nvSpPr>
          <p:spPr>
            <a:xfrm rot="2340000">
              <a:off x="350640" y="1212120"/>
              <a:ext cx="789480" cy="77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7" name="CustomShape 5"/>
          <p:cNvSpPr/>
          <p:nvPr/>
        </p:nvSpPr>
        <p:spPr>
          <a:xfrm>
            <a:off x="1012680" y="0"/>
            <a:ext cx="8128800" cy="6855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6"/>
          <p:cNvSpPr/>
          <p:nvPr/>
        </p:nvSpPr>
        <p:spPr>
          <a:xfrm>
            <a:off x="5715000" y="6305400"/>
            <a:ext cx="2892960" cy="47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7"/>
          <p:cNvSpPr/>
          <p:nvPr/>
        </p:nvSpPr>
        <p:spPr>
          <a:xfrm>
            <a:off x="1014480" y="0"/>
            <a:ext cx="70560" cy="68554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60" dir="10800000">
              <a:srgbClr val="706B5F">
                <a:alpha val="2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1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-816120" y="-816120"/>
            <a:ext cx="1635840" cy="1635840"/>
          </a:xfrm>
          <a:custGeom>
            <a:avLst/>
            <a:gdLst/>
            <a:ahLst/>
            <a:cxnLst/>
            <a:rect l="l" t="t" r="r" b="b"/>
            <a:pathLst>
              <a:path w="1638300" h="1638300">
                <a:moveTo>
                  <a:pt x="1638300" y="819150"/>
                </a:moveTo>
                <a:lnTo>
                  <a:pt x="819150" y="819150"/>
                </a:lnTo>
                <a:close/>
              </a:path>
            </a:pathLst>
          </a:custGeom>
          <a:solidFill>
            <a:srgbClr val="FEFAF4">
              <a:alpha val="33000"/>
            </a:srgbClr>
          </a:solidFill>
          <a:ln w="3240">
            <a:solidFill>
              <a:srgbClr val="D2C39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168120" y="20520"/>
            <a:ext cx="1701000" cy="1701000"/>
          </a:xfrm>
          <a:prstGeom prst="ellipse">
            <a:avLst/>
          </a:prstGeom>
          <a:noFill/>
          <a:ln w="27360">
            <a:solidFill>
              <a:srgbClr val="FFF6DB"/>
            </a:solidFill>
            <a:miter/>
          </a:ln>
          <a:effectLst>
            <a:outerShdw dist="12600" dir="5400000">
              <a:srgbClr val="AFA58D">
                <a:alpha val="8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0" name="Group 3"/>
          <p:cNvGrpSpPr/>
          <p:nvPr/>
        </p:nvGrpSpPr>
        <p:grpSpPr>
          <a:xfrm>
            <a:off x="165240" y="1036800"/>
            <a:ext cx="1164240" cy="1164240"/>
            <a:chOff x="165240" y="1036800"/>
            <a:chExt cx="1164240" cy="1164240"/>
          </a:xfrm>
        </p:grpSpPr>
        <p:pic>
          <p:nvPicPr>
            <p:cNvPr id="141" name="Picture 2"/>
            <p:cNvPicPr/>
            <p:nvPr/>
          </p:nvPicPr>
          <p:blipFill>
            <a:blip r:embed="rId15"/>
            <a:stretch/>
          </p:blipFill>
          <p:spPr>
            <a:xfrm>
              <a:off x="165240" y="1036800"/>
              <a:ext cx="1164240" cy="1164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2" name="CustomShape 4"/>
            <p:cNvSpPr/>
            <p:nvPr/>
          </p:nvSpPr>
          <p:spPr>
            <a:xfrm rot="2340000">
              <a:off x="350640" y="1212120"/>
              <a:ext cx="789480" cy="77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3" name="CustomShape 5"/>
          <p:cNvSpPr/>
          <p:nvPr/>
        </p:nvSpPr>
        <p:spPr>
          <a:xfrm>
            <a:off x="1012680" y="0"/>
            <a:ext cx="8128800" cy="6855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6"/>
          <p:cNvSpPr/>
          <p:nvPr/>
        </p:nvSpPr>
        <p:spPr>
          <a:xfrm>
            <a:off x="5715000" y="6305400"/>
            <a:ext cx="2892960" cy="47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7"/>
          <p:cNvSpPr/>
          <p:nvPr/>
        </p:nvSpPr>
        <p:spPr>
          <a:xfrm>
            <a:off x="1014480" y="0"/>
            <a:ext cx="70560" cy="68554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60" dir="10800000">
              <a:srgbClr val="706B5F">
                <a:alpha val="2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47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-816120" y="-816120"/>
            <a:ext cx="1635840" cy="1635840"/>
          </a:xfrm>
          <a:custGeom>
            <a:avLst/>
            <a:gdLst/>
            <a:ahLst/>
            <a:cxnLst/>
            <a:rect l="l" t="t" r="r" b="b"/>
            <a:pathLst>
              <a:path w="1638300" h="1638300">
                <a:moveTo>
                  <a:pt x="1638300" y="819150"/>
                </a:moveTo>
                <a:lnTo>
                  <a:pt x="819150" y="819150"/>
                </a:lnTo>
                <a:close/>
              </a:path>
            </a:pathLst>
          </a:custGeom>
          <a:solidFill>
            <a:srgbClr val="FEFAF4">
              <a:alpha val="33000"/>
            </a:srgbClr>
          </a:solidFill>
          <a:ln w="3240">
            <a:solidFill>
              <a:srgbClr val="D2C39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2"/>
          <p:cNvSpPr/>
          <p:nvPr/>
        </p:nvSpPr>
        <p:spPr>
          <a:xfrm>
            <a:off x="168120" y="20520"/>
            <a:ext cx="1701000" cy="1701000"/>
          </a:xfrm>
          <a:prstGeom prst="ellipse">
            <a:avLst/>
          </a:prstGeom>
          <a:noFill/>
          <a:ln w="27360">
            <a:solidFill>
              <a:srgbClr val="FFF6DB"/>
            </a:solidFill>
            <a:miter/>
          </a:ln>
          <a:effectLst>
            <a:outerShdw dist="12600" dir="5400000">
              <a:srgbClr val="AFA58D">
                <a:alpha val="8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6" name="Group 3"/>
          <p:cNvGrpSpPr/>
          <p:nvPr/>
        </p:nvGrpSpPr>
        <p:grpSpPr>
          <a:xfrm>
            <a:off x="165240" y="1036800"/>
            <a:ext cx="1164240" cy="1164240"/>
            <a:chOff x="165240" y="1036800"/>
            <a:chExt cx="1164240" cy="1164240"/>
          </a:xfrm>
        </p:grpSpPr>
        <p:pic>
          <p:nvPicPr>
            <p:cNvPr id="187" name="Picture 2"/>
            <p:cNvPicPr/>
            <p:nvPr/>
          </p:nvPicPr>
          <p:blipFill>
            <a:blip r:embed="rId15"/>
            <a:stretch/>
          </p:blipFill>
          <p:spPr>
            <a:xfrm>
              <a:off x="165240" y="1036800"/>
              <a:ext cx="1164240" cy="1164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8" name="CustomShape 4"/>
            <p:cNvSpPr/>
            <p:nvPr/>
          </p:nvSpPr>
          <p:spPr>
            <a:xfrm rot="2340000">
              <a:off x="350640" y="1212120"/>
              <a:ext cx="789480" cy="77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9" name="CustomShape 5"/>
          <p:cNvSpPr/>
          <p:nvPr/>
        </p:nvSpPr>
        <p:spPr>
          <a:xfrm>
            <a:off x="1012680" y="0"/>
            <a:ext cx="8128800" cy="6855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6"/>
          <p:cNvSpPr/>
          <p:nvPr/>
        </p:nvSpPr>
        <p:spPr>
          <a:xfrm>
            <a:off x="5715000" y="6305400"/>
            <a:ext cx="2892960" cy="47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7"/>
          <p:cNvSpPr/>
          <p:nvPr/>
        </p:nvSpPr>
        <p:spPr>
          <a:xfrm>
            <a:off x="1014480" y="0"/>
            <a:ext cx="70560" cy="68554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60" dir="10800000">
              <a:srgbClr val="706B5F">
                <a:alpha val="2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3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328416" y="1024128"/>
            <a:ext cx="5276088" cy="100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        </a:t>
            </a:r>
            <a:r>
              <a:rPr lang="en-US" sz="4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PERCABANGAN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434600" y="4023360"/>
            <a:ext cx="7493760" cy="221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PBO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“ TANWIR ”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1097280" y="273600"/>
            <a:ext cx="758772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Percabangan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1463040" y="1781640"/>
            <a:ext cx="7497360" cy="32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Suatu pilihan atau opsi dengan kondisi tertentu.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3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Jika kondisi yang menjadi syarat terpenuhi, maka pilihan dijalankan, jika tidak maka sebaliknya.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097280" y="273600"/>
            <a:ext cx="758772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Jenis Percabangan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097280" y="2286000"/>
            <a:ext cx="7587720" cy="32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if → satu pernyataan</a:t>
            </a:r>
            <a:endParaRPr lang="en-US" sz="32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if...else → dua pernyataan</a:t>
            </a:r>
            <a:endParaRPr lang="en-US" sz="32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else if → banyak pernyataan</a:t>
            </a:r>
            <a:endParaRPr lang="en-US" sz="32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switch...case → banyak pernyataan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Seleksi Kondisi if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1097280" y="1604520"/>
            <a:ext cx="7954560" cy="506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Seleksi kondisi </a:t>
            </a:r>
            <a:r>
              <a:rPr lang="en-US" sz="26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if 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Courier New"/>
              </a:rPr>
              <a:t>digunakan untuk menyeleksi kondisi logika yg menghasilkan nilai </a:t>
            </a:r>
            <a:r>
              <a:rPr lang="en-US" sz="26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true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Courier New"/>
              </a:rPr>
              <a:t> atau </a:t>
            </a:r>
            <a:r>
              <a:rPr lang="en-US" sz="26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false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Courier New"/>
              </a:rPr>
              <a:t>.</a:t>
            </a:r>
            <a:r>
              <a:rPr lang="en-US" sz="26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If 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Courier New"/>
              </a:rPr>
              <a:t>sendiri digunakan untuk percabangan tunggal</a:t>
            </a:r>
            <a:endParaRPr lang="en-US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Courier New"/>
              </a:rPr>
              <a:t>Kondisi logika bisa berupa kondisi logika tunggal atau majemuk misal dengan operator </a:t>
            </a:r>
            <a:r>
              <a:rPr lang="en-US" sz="26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or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Courier New"/>
              </a:rPr>
              <a:t> atau </a:t>
            </a:r>
            <a:r>
              <a:rPr lang="en-US" sz="26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and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Courier New"/>
              </a:rPr>
              <a:t>.</a:t>
            </a:r>
            <a:endParaRPr lang="en-US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if…else 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Courier New"/>
              </a:rPr>
              <a:t>digunakan bila terdapat percabangan 2</a:t>
            </a:r>
            <a:endParaRPr lang="en-US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if…else if…else 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Courier New"/>
              </a:rPr>
              <a:t>digunakan bila terdapat percabangan 3 atau lebih.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097280" y="182880"/>
            <a:ext cx="79538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Kondisi   if 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39" name="Picture 238"/>
          <p:cNvPicPr/>
          <p:nvPr/>
        </p:nvPicPr>
        <p:blipFill>
          <a:blip r:embed="rId2"/>
          <a:stretch/>
        </p:blipFill>
        <p:spPr>
          <a:xfrm>
            <a:off x="1196640" y="1460520"/>
            <a:ext cx="7946640" cy="503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097280" y="182880"/>
            <a:ext cx="79538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Kondisi   if...else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41" name="Picture 240"/>
          <p:cNvPicPr/>
          <p:nvPr/>
        </p:nvPicPr>
        <p:blipFill>
          <a:blip r:embed="rId2"/>
          <a:stretch/>
        </p:blipFill>
        <p:spPr>
          <a:xfrm>
            <a:off x="1444320" y="1403280"/>
            <a:ext cx="7333200" cy="517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097280" y="274320"/>
            <a:ext cx="786312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Seleksi Kondisi switch..case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1097280" y="1604520"/>
            <a:ext cx="7954560" cy="506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case 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Courier New"/>
              </a:rPr>
              <a:t>digunakan untuk menyeleksi nilai ordinal dari suatu variabel.</a:t>
            </a:r>
            <a:endParaRPr lang="en-US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Courier New"/>
              </a:rPr>
              <a:t>dalam blok </a:t>
            </a:r>
            <a:r>
              <a:rPr lang="en-US" sz="26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case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Courier New"/>
              </a:rPr>
              <a:t> berisi konstanta yg akan dibandingkan dgn isi dari variabel tsb dan diteruskan ke blok ekspresi utk dijalankan bila kondisi memenuhi. Tiap akhir blok ekspresi dalam </a:t>
            </a:r>
            <a:r>
              <a:rPr lang="en-US" sz="26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case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Courier New"/>
              </a:rPr>
              <a:t>.</a:t>
            </a:r>
            <a:endParaRPr lang="en-US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default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Courier New"/>
              </a:rPr>
              <a:t> digunakan sbg nilai default/bila kondisi tidak memenuhi semua.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097280" y="274320"/>
            <a:ext cx="786312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Kondisi switch..case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45" name="Picture 244"/>
          <p:cNvPicPr/>
          <p:nvPr/>
        </p:nvPicPr>
        <p:blipFill>
          <a:blip r:embed="rId2"/>
          <a:stretch/>
        </p:blipFill>
        <p:spPr>
          <a:xfrm>
            <a:off x="1601280" y="1336680"/>
            <a:ext cx="6993360" cy="5337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latin typeface="Arial"/>
              </a:rPr>
              <a:t>TUGAS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47" name="Picture 246"/>
          <p:cNvPicPr/>
          <p:nvPr/>
        </p:nvPicPr>
        <p:blipFill>
          <a:blip r:embed="rId2"/>
          <a:stretch/>
        </p:blipFill>
        <p:spPr>
          <a:xfrm>
            <a:off x="2103120" y="2834640"/>
            <a:ext cx="5695200" cy="2675880"/>
          </a:xfrm>
          <a:prstGeom prst="rect">
            <a:avLst/>
          </a:prstGeom>
          <a:ln>
            <a:noFill/>
          </a:ln>
        </p:spPr>
      </p:pic>
      <p:sp>
        <p:nvSpPr>
          <p:cNvPr id="248" name="CustomShape 2"/>
          <p:cNvSpPr/>
          <p:nvPr/>
        </p:nvSpPr>
        <p:spPr>
          <a:xfrm>
            <a:off x="2468880" y="2168280"/>
            <a:ext cx="46630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latin typeface="Arial"/>
              </a:rPr>
              <a:t>http://classroom.google.com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Words>179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Courier New</vt:lpstr>
      <vt:lpstr>DejaVu Sans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LEN</dc:creator>
  <dc:description/>
  <cp:lastModifiedBy>kodetr</cp:lastModifiedBy>
  <cp:revision>116</cp:revision>
  <dcterms:created xsi:type="dcterms:W3CDTF">2007-08-30T14:37:01Z</dcterms:created>
  <dcterms:modified xsi:type="dcterms:W3CDTF">2020-10-19T05:50:55Z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