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285" r:id="rId4"/>
    <p:sldId id="259" r:id="rId5"/>
    <p:sldId id="296" r:id="rId6"/>
    <p:sldId id="298" r:id="rId7"/>
    <p:sldId id="261" r:id="rId8"/>
    <p:sldId id="262" r:id="rId9"/>
    <p:sldId id="286" r:id="rId10"/>
    <p:sldId id="288" r:id="rId11"/>
    <p:sldId id="287" r:id="rId12"/>
    <p:sldId id="266" r:id="rId13"/>
    <p:sldId id="299" r:id="rId14"/>
    <p:sldId id="263" r:id="rId15"/>
    <p:sldId id="264" r:id="rId16"/>
    <p:sldId id="295" r:id="rId17"/>
    <p:sldId id="267" r:id="rId18"/>
    <p:sldId id="273" r:id="rId19"/>
    <p:sldId id="274" r:id="rId20"/>
    <p:sldId id="297" r:id="rId21"/>
    <p:sldId id="289" r:id="rId22"/>
    <p:sldId id="279" r:id="rId23"/>
    <p:sldId id="291" r:id="rId24"/>
    <p:sldId id="292" r:id="rId25"/>
    <p:sldId id="280" r:id="rId26"/>
  </p:sldIdLst>
  <p:sldSz cx="9144000" cy="5143500" type="screen16x9"/>
  <p:notesSz cx="6858000" cy="9144000"/>
  <p:embeddedFontLst>
    <p:embeddedFont>
      <p:font typeface="Montserrat" panose="020B0604020202020204" charset="0"/>
      <p:regular r:id="rId28"/>
      <p:bold r:id="rId29"/>
    </p:embeddedFont>
    <p:embeddedFont>
      <p:font typeface="Karla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00"/>
    <a:srgbClr val="EA0000"/>
    <a:srgbClr val="FF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2A3908-6973-4EBA-B32A-D72813C121BA}">
  <a:tblStyle styleId="{832A3908-6973-4EBA-B32A-D72813C121B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69629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65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709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995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674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422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908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345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175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170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127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704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698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181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319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11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903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76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+ imag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big im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0" y="24924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2931574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022149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16120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999999"/>
              </a:buClr>
              <a:buSzPct val="1000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8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WE GROW THE </a:t>
            </a:r>
            <a:r>
              <a:rPr lang="en" dirty="0" smtClean="0">
                <a:solidFill>
                  <a:srgbClr val="8BC34A"/>
                </a:solidFill>
              </a:rPr>
              <a:t>NATION</a:t>
            </a:r>
            <a:endParaRPr lang="en" dirty="0"/>
          </a:p>
        </p:txBody>
      </p:sp>
      <p:grpSp>
        <p:nvGrpSpPr>
          <p:cNvPr id="66" name="Shape 66"/>
          <p:cNvGrpSpPr/>
          <p:nvPr/>
        </p:nvGrpSpPr>
        <p:grpSpPr>
          <a:xfrm>
            <a:off x="742744" y="2810964"/>
            <a:ext cx="502625" cy="446586"/>
            <a:chOff x="5292575" y="3681900"/>
            <a:chExt cx="420150" cy="373275"/>
          </a:xfrm>
        </p:grpSpPr>
        <p:sp>
          <p:nvSpPr>
            <p:cNvPr id="67" name="Shape 6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3"/>
          <p:cNvSpPr txBox="1">
            <a:spLocks/>
          </p:cNvSpPr>
          <p:nvPr/>
        </p:nvSpPr>
        <p:spPr>
          <a:xfrm>
            <a:off x="669098" y="2650150"/>
            <a:ext cx="5884102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B7B7B7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Trus gimana para </a:t>
            </a:r>
            <a:r>
              <a:rPr kumimoji="0" lang="e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Petani </a:t>
            </a:r>
            <a:r>
              <a:rPr kumimoji="0" lang="e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mendapatkan modal?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90000"/>
                </a:schemeClr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Shape 124"/>
          <p:cNvSpPr txBox="1">
            <a:spLocks/>
          </p:cNvSpPr>
          <p:nvPr/>
        </p:nvSpPr>
        <p:spPr>
          <a:xfrm>
            <a:off x="685800" y="3716354"/>
            <a:ext cx="52514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tabLst/>
              <a:defRPr/>
            </a:pPr>
            <a:r>
              <a:rPr lang="en" sz="1600" dirty="0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Permodalan petani terlalu bergantung pada tengkulak, sehingga hasil penjualan yang diperoleh tidak sebanding dengan usaha yang dikeluarkan</a:t>
            </a:r>
            <a:r>
              <a:rPr kumimoji="0" lang="en" sz="1600" b="0" i="0" u="none" strike="noStrike" kern="0" cap="none" spc="0" normalizeH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Karla"/>
                <a:ea typeface="Karla"/>
                <a:cs typeface="Karla"/>
                <a:sym typeface="Karla"/>
              </a:rPr>
              <a:t>.</a:t>
            </a:r>
            <a:endParaRPr kumimoji="0" lang="en" sz="1600" b="0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" name="Shape 556"/>
          <p:cNvGrpSpPr/>
          <p:nvPr/>
        </p:nvGrpSpPr>
        <p:grpSpPr>
          <a:xfrm rot="769106">
            <a:off x="838200" y="1504950"/>
            <a:ext cx="990600" cy="980492"/>
            <a:chOff x="2623275" y="2333250"/>
            <a:chExt cx="381175" cy="381175"/>
          </a:xfrm>
          <a:solidFill>
            <a:srgbClr val="FF0000"/>
          </a:solidFill>
        </p:grpSpPr>
        <p:sp>
          <p:nvSpPr>
            <p:cNvPr id="5" name="Shape 55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grpFill/>
            <a:ln w="28575" cap="rnd" cmpd="sng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6" name="Shape 558"/>
            <p:cNvSpPr/>
            <p:nvPr/>
          </p:nvSpPr>
          <p:spPr>
            <a:xfrm>
              <a:off x="2869875" y="2498173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grpFill/>
            <a:ln w="28575" cap="rnd" cmpd="sng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7" name="Shape 55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grpFill/>
            <a:ln w="28575" cap="rnd" cmpd="sng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8" name="Shape 560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grpFill/>
            <a:ln w="28575" cap="rnd" cmpd="sng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SO, APA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SOLUSI</a:t>
            </a:r>
            <a:r>
              <a:rPr lang="en-US" dirty="0" smtClean="0"/>
              <a:t> YANG TEPAT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4600" y="3494300"/>
            <a:ext cx="2306549" cy="1031699"/>
          </a:xfrm>
        </p:spPr>
        <p:txBody>
          <a:bodyPr/>
          <a:lstStyle/>
          <a:p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petani</a:t>
            </a:r>
            <a:r>
              <a:rPr lang="en-US" dirty="0" smtClean="0"/>
              <a:t> yang </a:t>
            </a:r>
            <a:r>
              <a:rPr lang="en-US" dirty="0" err="1" smtClean="0"/>
              <a:t>kurang</a:t>
            </a:r>
            <a:r>
              <a:rPr lang="en-US" dirty="0" smtClean="0"/>
              <a:t>  </a:t>
            </a:r>
            <a:r>
              <a:rPr lang="en-US" dirty="0" err="1" smtClean="0"/>
              <a:t>mendapatkan</a:t>
            </a:r>
            <a:r>
              <a:rPr lang="en-US" dirty="0" smtClean="0"/>
              <a:t> modal</a:t>
            </a:r>
            <a:endParaRPr lang="en-US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CER\Desktop\kebunku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09600" y="3028950"/>
            <a:ext cx="111807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0" y="2084775"/>
            <a:ext cx="6171250" cy="409500"/>
          </a:xfrm>
        </p:spPr>
        <p:txBody>
          <a:bodyPr/>
          <a:lstStyle/>
          <a:p>
            <a:pPr algn="ctr"/>
            <a:r>
              <a:rPr lang="en-US" sz="4400" dirty="0" smtClean="0"/>
              <a:t>APA ITU </a:t>
            </a:r>
            <a:r>
              <a:rPr lang="en-US" sz="4400" dirty="0" smtClean="0">
                <a:solidFill>
                  <a:srgbClr val="92D050"/>
                </a:solidFill>
              </a:rPr>
              <a:t>ZARE.ID</a:t>
            </a:r>
            <a:endParaRPr lang="en-US" sz="4400" dirty="0">
              <a:solidFill>
                <a:srgbClr val="92D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275" y="2797225"/>
            <a:ext cx="5407400" cy="688925"/>
          </a:xfrm>
        </p:spPr>
        <p:txBody>
          <a:bodyPr/>
          <a:lstStyle/>
          <a:p>
            <a:pPr algn="ctr">
              <a:buNone/>
            </a:pPr>
            <a:r>
              <a:rPr lang="en-US" sz="1200" dirty="0"/>
              <a:t>Zare.id </a:t>
            </a:r>
            <a:r>
              <a:rPr lang="en-US" sz="1200" dirty="0" err="1"/>
              <a:t>adalah</a:t>
            </a:r>
            <a:r>
              <a:rPr lang="en-US" sz="1200" dirty="0"/>
              <a:t> platform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bidang</a:t>
            </a:r>
            <a:r>
              <a:rPr lang="en-US" sz="1200" dirty="0"/>
              <a:t> </a:t>
            </a:r>
            <a:r>
              <a:rPr lang="en-US" sz="1200" dirty="0" err="1"/>
              <a:t>agrikultur</a:t>
            </a:r>
            <a:r>
              <a:rPr lang="en-US" sz="1200" dirty="0"/>
              <a:t> (</a:t>
            </a:r>
            <a:r>
              <a:rPr lang="en-US" sz="1200" dirty="0" err="1"/>
              <a:t>pertanian</a:t>
            </a:r>
            <a:r>
              <a:rPr lang="en-US" sz="1200" dirty="0"/>
              <a:t>) yang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menghubungkan</a:t>
            </a:r>
            <a:r>
              <a:rPr lang="en-US" sz="1200" dirty="0"/>
              <a:t> para investor </a:t>
            </a:r>
            <a:r>
              <a:rPr lang="en-US" sz="1200" dirty="0" err="1"/>
              <a:t>dengan</a:t>
            </a:r>
            <a:r>
              <a:rPr lang="en-US" sz="1200" dirty="0"/>
              <a:t> para </a:t>
            </a:r>
            <a:r>
              <a:rPr lang="en-US" sz="1200" dirty="0" err="1"/>
              <a:t>petani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5891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2805450"/>
            <a:ext cx="2671800" cy="17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 smtClean="0"/>
              <a:t>Investor</a:t>
            </a:r>
            <a:endParaRPr lang="en" b="1" dirty="0"/>
          </a:p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Seseorang yang memilki materi (uang) namun masih bingung uang tersebut ingin disalurkan kemana.</a:t>
            </a:r>
            <a:endParaRPr lang="en" dirty="0"/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841000" y="43815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KITA MEMPUNYAI </a:t>
            </a:r>
            <a:r>
              <a:rPr lang="en" dirty="0" smtClean="0">
                <a:solidFill>
                  <a:srgbClr val="E91E63"/>
                </a:solidFill>
              </a:rPr>
              <a:t>PELUANG</a:t>
            </a:r>
            <a:r>
              <a:rPr lang="en" dirty="0" smtClean="0"/>
              <a:t> YANG TINGGI UNTUK MAJU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2"/>
          </p:nvPr>
        </p:nvSpPr>
        <p:spPr>
          <a:xfrm>
            <a:off x="3671042" y="2805450"/>
            <a:ext cx="2671800" cy="17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 smtClean="0"/>
              <a:t>Petani</a:t>
            </a:r>
            <a:endParaRPr lang="en" b="1" dirty="0"/>
          </a:p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Petani indonesia yang sulit untuk mencari modal untuk mengurus lahan pertaniannya.</a:t>
            </a:r>
            <a:endParaRPr lang="en" dirty="0"/>
          </a:p>
        </p:txBody>
      </p:sp>
      <p:grpSp>
        <p:nvGrpSpPr>
          <p:cNvPr id="6" name="Shape 564"/>
          <p:cNvGrpSpPr/>
          <p:nvPr/>
        </p:nvGrpSpPr>
        <p:grpSpPr>
          <a:xfrm>
            <a:off x="1676400" y="1352550"/>
            <a:ext cx="609600" cy="1282225"/>
            <a:chOff x="4747025" y="2332025"/>
            <a:chExt cx="166850" cy="378750"/>
          </a:xfrm>
        </p:grpSpPr>
        <p:sp>
          <p:nvSpPr>
            <p:cNvPr id="7" name="Shape 565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56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" name="Shape 564"/>
          <p:cNvGrpSpPr/>
          <p:nvPr/>
        </p:nvGrpSpPr>
        <p:grpSpPr>
          <a:xfrm>
            <a:off x="3962400" y="1352550"/>
            <a:ext cx="609600" cy="1282225"/>
            <a:chOff x="4747025" y="2332025"/>
            <a:chExt cx="166850" cy="378750"/>
          </a:xfrm>
        </p:grpSpPr>
        <p:sp>
          <p:nvSpPr>
            <p:cNvPr id="10" name="Shape 565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56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" name="Shape 564"/>
          <p:cNvGrpSpPr/>
          <p:nvPr/>
        </p:nvGrpSpPr>
        <p:grpSpPr>
          <a:xfrm>
            <a:off x="4648200" y="1352550"/>
            <a:ext cx="609600" cy="1282225"/>
            <a:chOff x="4747025" y="2332025"/>
            <a:chExt cx="166850" cy="378750"/>
          </a:xfrm>
        </p:grpSpPr>
        <p:sp>
          <p:nvSpPr>
            <p:cNvPr id="13" name="Shape 565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56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" name="Shape 564"/>
          <p:cNvGrpSpPr/>
          <p:nvPr/>
        </p:nvGrpSpPr>
        <p:grpSpPr>
          <a:xfrm>
            <a:off x="5334000" y="1352550"/>
            <a:ext cx="609600" cy="1282225"/>
            <a:chOff x="4747025" y="2332025"/>
            <a:chExt cx="166850" cy="378750"/>
          </a:xfrm>
        </p:grpSpPr>
        <p:sp>
          <p:nvSpPr>
            <p:cNvPr id="16" name="Shape 565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56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build="p"/>
      <p:bldP spid="14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841000" y="914492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MAKA INI ADALAH WAKTU YANG </a:t>
            </a:r>
            <a:r>
              <a:rPr lang="en" dirty="0" smtClean="0">
                <a:solidFill>
                  <a:srgbClr val="9C27B0"/>
                </a:solidFill>
              </a:rPr>
              <a:t>TEPAT</a:t>
            </a:r>
            <a:endParaRPr lang="en" dirty="0">
              <a:solidFill>
                <a:srgbClr val="9C27B0"/>
              </a:solidFill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33400" y="2970452"/>
            <a:ext cx="1676400" cy="17818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None/>
            </a:pPr>
            <a:r>
              <a:rPr lang="en" b="1" dirty="0" smtClean="0"/>
              <a:t>Investor</a:t>
            </a:r>
          </a:p>
          <a:p>
            <a:pPr lvl="0" algn="ctr">
              <a:buNone/>
            </a:pPr>
            <a:r>
              <a:rPr lang="en" dirty="0" smtClean="0"/>
              <a:t>Seseorang yang memilki materi (uang) namun masih bingung uang tersebut ingin disalurkan kemana.</a:t>
            </a:r>
            <a:endParaRPr lang="en"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2"/>
          </p:nvPr>
        </p:nvSpPr>
        <p:spPr>
          <a:xfrm>
            <a:off x="2819400" y="2970452"/>
            <a:ext cx="1716626" cy="17818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 smtClean="0"/>
              <a:t>Zare</a:t>
            </a:r>
            <a:endParaRPr lang="en" b="1" dirty="0"/>
          </a:p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Menghubungkan Investor dan Petani agar saling memenuhi kebutuhan terutama dalam hal pertanian.</a:t>
            </a:r>
            <a:endParaRPr lang="en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3"/>
          </p:nvPr>
        </p:nvSpPr>
        <p:spPr>
          <a:xfrm>
            <a:off x="5257352" y="2999701"/>
            <a:ext cx="1676848" cy="17818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None/>
            </a:pPr>
            <a:r>
              <a:rPr lang="en" b="1" dirty="0" smtClean="0"/>
              <a:t>Petani</a:t>
            </a:r>
          </a:p>
          <a:p>
            <a:pPr lvl="0" algn="ctr">
              <a:buNone/>
            </a:pPr>
            <a:r>
              <a:rPr lang="en" dirty="0" smtClean="0"/>
              <a:t>Petani indonesia yang sulit untuk mencari modal untuk mengurus lahan pertaniannya.</a:t>
            </a:r>
          </a:p>
        </p:txBody>
      </p:sp>
      <p:grpSp>
        <p:nvGrpSpPr>
          <p:cNvPr id="150" name="Shape 150"/>
          <p:cNvGrpSpPr/>
          <p:nvPr/>
        </p:nvGrpSpPr>
        <p:grpSpPr>
          <a:xfrm>
            <a:off x="974536" y="361950"/>
            <a:ext cx="443238" cy="443238"/>
            <a:chOff x="5941025" y="3634400"/>
            <a:chExt cx="467650" cy="467650"/>
          </a:xfrm>
        </p:grpSpPr>
        <p:sp>
          <p:nvSpPr>
            <p:cNvPr id="151" name="Shape 151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Shape 564"/>
          <p:cNvGrpSpPr/>
          <p:nvPr/>
        </p:nvGrpSpPr>
        <p:grpSpPr>
          <a:xfrm>
            <a:off x="1066799" y="1751252"/>
            <a:ext cx="457200" cy="977425"/>
            <a:chOff x="4747025" y="2332025"/>
            <a:chExt cx="166850" cy="378750"/>
          </a:xfrm>
        </p:grpSpPr>
        <p:sp>
          <p:nvSpPr>
            <p:cNvPr id="14" name="Shape 565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56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" name="Shape 564"/>
          <p:cNvGrpSpPr/>
          <p:nvPr/>
        </p:nvGrpSpPr>
        <p:grpSpPr>
          <a:xfrm>
            <a:off x="5333552" y="1780501"/>
            <a:ext cx="457200" cy="977425"/>
            <a:chOff x="4747025" y="2332025"/>
            <a:chExt cx="166850" cy="378750"/>
          </a:xfrm>
        </p:grpSpPr>
        <p:sp>
          <p:nvSpPr>
            <p:cNvPr id="17" name="Shape 565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56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" name="Shape 564"/>
          <p:cNvGrpSpPr/>
          <p:nvPr/>
        </p:nvGrpSpPr>
        <p:grpSpPr>
          <a:xfrm>
            <a:off x="5866952" y="1780501"/>
            <a:ext cx="457200" cy="977425"/>
            <a:chOff x="4747025" y="2332025"/>
            <a:chExt cx="166850" cy="378750"/>
          </a:xfrm>
        </p:grpSpPr>
        <p:sp>
          <p:nvSpPr>
            <p:cNvPr id="20" name="Shape 565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56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564"/>
          <p:cNvGrpSpPr/>
          <p:nvPr/>
        </p:nvGrpSpPr>
        <p:grpSpPr>
          <a:xfrm>
            <a:off x="6400352" y="1780501"/>
            <a:ext cx="457200" cy="977425"/>
            <a:chOff x="4747025" y="2332025"/>
            <a:chExt cx="166850" cy="378750"/>
          </a:xfrm>
        </p:grpSpPr>
        <p:sp>
          <p:nvSpPr>
            <p:cNvPr id="23" name="Shape 565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56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" name="Shape 564"/>
          <p:cNvGrpSpPr/>
          <p:nvPr/>
        </p:nvGrpSpPr>
        <p:grpSpPr>
          <a:xfrm>
            <a:off x="3429000" y="1764427"/>
            <a:ext cx="457200" cy="977425"/>
            <a:chOff x="4747025" y="2332025"/>
            <a:chExt cx="166850" cy="378750"/>
          </a:xfrm>
          <a:solidFill>
            <a:schemeClr val="bg1"/>
          </a:solidFill>
        </p:grpSpPr>
        <p:sp>
          <p:nvSpPr>
            <p:cNvPr id="27" name="Shape 565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grpFill/>
            <a:ln w="12175" cap="rnd" cmpd="sng">
              <a:solidFill>
                <a:srgbClr val="EA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56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grpFill/>
            <a:ln w="12175" cap="rnd" cmpd="sng">
              <a:solidFill>
                <a:srgbClr val="EA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752600" y="2284652"/>
            <a:ext cx="3429000" cy="257849"/>
            <a:chOff x="1752600" y="2284652"/>
            <a:chExt cx="3429000" cy="257849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1752600" y="2513252"/>
              <a:ext cx="1447800" cy="0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1752600" y="2284652"/>
              <a:ext cx="1447800" cy="0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4038600" y="2313901"/>
              <a:ext cx="1143000" cy="0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038600" y="2542501"/>
              <a:ext cx="1143000" cy="0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decel="100000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build="p"/>
      <p:bldP spid="148" grpId="0" build="p"/>
      <p:bldP spid="14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38200" y="23431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 smtClean="0"/>
              <a:t>Kita </a:t>
            </a:r>
            <a:r>
              <a:rPr lang="en-US" sz="2000" dirty="0" err="1" smtClean="0"/>
              <a:t>malu</a:t>
            </a:r>
            <a:r>
              <a:rPr lang="en-US" sz="2000" dirty="0" smtClean="0"/>
              <a:t> </a:t>
            </a:r>
            <a:r>
              <a:rPr lang="en-US" sz="2000" dirty="0" err="1" smtClean="0"/>
              <a:t>bahwa</a:t>
            </a:r>
            <a:r>
              <a:rPr lang="en-US" sz="2000" dirty="0" smtClean="0"/>
              <a:t> </a:t>
            </a:r>
            <a:r>
              <a:rPr lang="en-US" sz="2000" dirty="0" err="1" smtClean="0"/>
              <a:t>negara</a:t>
            </a:r>
            <a:r>
              <a:rPr lang="en-US" sz="2000" dirty="0" smtClean="0"/>
              <a:t> </a:t>
            </a:r>
            <a:r>
              <a:rPr lang="en" sz="2000" b="1" dirty="0" smtClean="0">
                <a:solidFill>
                  <a:srgbClr val="92D050"/>
                </a:solidFill>
              </a:rPr>
              <a:t>agraris</a:t>
            </a:r>
            <a:r>
              <a:rPr lang="en" sz="2000" dirty="0" smtClean="0">
                <a:solidFill>
                  <a:srgbClr val="FF9800"/>
                </a:solidFill>
              </a:rPr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kaya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bahan</a:t>
            </a:r>
            <a:r>
              <a:rPr lang="en-US" sz="2000" dirty="0" smtClean="0"/>
              <a:t> mineral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masih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impor</a:t>
            </a:r>
            <a:r>
              <a:rPr lang="en-US" sz="2000" dirty="0" smtClean="0"/>
              <a:t> </a:t>
            </a:r>
            <a:r>
              <a:rPr lang="en-US" sz="2000" dirty="0" err="1" smtClean="0"/>
              <a:t>pangan.Tapi</a:t>
            </a:r>
            <a:r>
              <a:rPr lang="en-US" sz="2000" dirty="0" smtClean="0"/>
              <a:t> </a:t>
            </a:r>
            <a:r>
              <a:rPr lang="en-US" sz="2000" dirty="0" err="1" smtClean="0"/>
              <a:t>malu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cukup</a:t>
            </a:r>
            <a:r>
              <a:rPr lang="en-US" sz="2000" dirty="0" smtClean="0"/>
              <a:t>.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diambil</a:t>
            </a:r>
            <a:r>
              <a:rPr lang="en-US" sz="2000" dirty="0" smtClean="0"/>
              <a:t> </a:t>
            </a:r>
            <a:r>
              <a:rPr lang="en-US" sz="2000" dirty="0" err="1" smtClean="0"/>
              <a:t>langkah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mengatasi</a:t>
            </a:r>
            <a:r>
              <a:rPr lang="en-US" sz="2000" dirty="0" smtClean="0"/>
              <a:t> </a:t>
            </a:r>
            <a:r>
              <a:rPr lang="en-US" sz="2000" dirty="0" err="1" smtClean="0"/>
              <a:t>masalah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.</a:t>
            </a:r>
            <a:r>
              <a:rPr lang="en" sz="2000" dirty="0" smtClean="0"/>
              <a:t>  </a:t>
            </a:r>
          </a:p>
          <a:p>
            <a:pPr lvl="0">
              <a:buNone/>
            </a:pPr>
            <a:endParaRPr lang="en" sz="2000" dirty="0" smtClean="0"/>
          </a:p>
          <a:p>
            <a:pPr lvl="0">
              <a:buNone/>
            </a:pPr>
            <a:r>
              <a:rPr lang="en" sz="1600" dirty="0" smtClean="0"/>
              <a:t>Dahlan Iskan.</a:t>
            </a:r>
            <a:endParaRPr lang="en" sz="1600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752496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KITA MENGHUBUNGKAN KE-</a:t>
            </a:r>
            <a:r>
              <a:rPr lang="en" dirty="0" smtClean="0">
                <a:solidFill>
                  <a:srgbClr val="92D050"/>
                </a:solidFill>
              </a:rPr>
              <a:t>TIGA</a:t>
            </a:r>
            <a:r>
              <a:rPr lang="en" dirty="0" smtClean="0"/>
              <a:t> ENTITAS SEKALIGUS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304800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INVESTOR</a:t>
            </a:r>
            <a:endParaRPr lang="en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663000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PETANI</a:t>
            </a:r>
            <a:endParaRPr lang="en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4819425" y="14287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571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ZARE</a:t>
            </a:r>
            <a:endParaRPr lang="en" sz="18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2" name="Shape 182"/>
          <p:cNvGrpSpPr/>
          <p:nvPr/>
        </p:nvGrpSpPr>
        <p:grpSpPr>
          <a:xfrm>
            <a:off x="726863" y="3105150"/>
            <a:ext cx="453640" cy="447356"/>
            <a:chOff x="3292425" y="3664250"/>
            <a:chExt cx="397025" cy="391525"/>
          </a:xfrm>
        </p:grpSpPr>
        <p:sp>
          <p:nvSpPr>
            <p:cNvPr id="183" name="Shape 183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0" grpId="0" animBg="1"/>
      <p:bldP spid="18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752496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ZARE MEMILIKI </a:t>
            </a:r>
            <a:r>
              <a:rPr lang="en" dirty="0" smtClean="0">
                <a:solidFill>
                  <a:srgbClr val="009688"/>
                </a:solidFill>
              </a:rPr>
              <a:t>PROSES</a:t>
            </a:r>
            <a:r>
              <a:rPr lang="en" dirty="0" smtClean="0"/>
              <a:t> YANG SANGAT SIMPEL</a:t>
            </a:r>
            <a:endParaRPr lang="en" dirty="0"/>
          </a:p>
        </p:txBody>
      </p:sp>
      <p:sp>
        <p:nvSpPr>
          <p:cNvPr id="311" name="Shape 311"/>
          <p:cNvSpPr txBox="1"/>
          <p:nvPr/>
        </p:nvSpPr>
        <p:spPr>
          <a:xfrm>
            <a:off x="4004250" y="1063675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Investor mengirimkan  </a:t>
            </a:r>
            <a:r>
              <a:rPr lang="en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uang</a:t>
            </a:r>
            <a:endParaRPr lang="en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312" name="Shape 312"/>
          <p:cNvGrpSpPr/>
          <p:nvPr/>
        </p:nvGrpSpPr>
        <p:grpSpPr>
          <a:xfrm>
            <a:off x="5628299" y="1819925"/>
            <a:ext cx="376898" cy="330345"/>
            <a:chOff x="5323499" y="1591325"/>
            <a:chExt cx="376898" cy="330345"/>
          </a:xfrm>
        </p:grpSpPr>
        <p:sp>
          <p:nvSpPr>
            <p:cNvPr id="313" name="Shape 313"/>
            <p:cNvSpPr/>
            <p:nvPr/>
          </p:nvSpPr>
          <p:spPr>
            <a:xfrm rot="5400000">
              <a:off x="5385398" y="1606670"/>
              <a:ext cx="312599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 rot="5400000">
              <a:off x="5325899" y="1588924"/>
              <a:ext cx="312599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5" name="Shape 315"/>
          <p:cNvGrpSpPr/>
          <p:nvPr/>
        </p:nvGrpSpPr>
        <p:grpSpPr>
          <a:xfrm>
            <a:off x="5628299" y="3014072"/>
            <a:ext cx="376898" cy="330345"/>
            <a:chOff x="5323499" y="1591325"/>
            <a:chExt cx="376898" cy="330345"/>
          </a:xfrm>
        </p:grpSpPr>
        <p:sp>
          <p:nvSpPr>
            <p:cNvPr id="316" name="Shape 316"/>
            <p:cNvSpPr/>
            <p:nvPr/>
          </p:nvSpPr>
          <p:spPr>
            <a:xfrm rot="5400000">
              <a:off x="5385398" y="1606670"/>
              <a:ext cx="312599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 rot="5400000">
              <a:off x="5325899" y="1588924"/>
              <a:ext cx="312599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8" name="Shape 318"/>
          <p:cNvSpPr txBox="1"/>
          <p:nvPr/>
        </p:nvSpPr>
        <p:spPr>
          <a:xfrm>
            <a:off x="4004250" y="2257822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Uang diberikan </a:t>
            </a:r>
            <a:r>
              <a:rPr lang="en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petani</a:t>
            </a:r>
            <a:endParaRPr lang="en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4004250" y="3451970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Bagi Hasil</a:t>
            </a:r>
            <a:endParaRPr lang="en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320" name="Shape 320"/>
          <p:cNvGrpSpPr/>
          <p:nvPr/>
        </p:nvGrpSpPr>
        <p:grpSpPr>
          <a:xfrm>
            <a:off x="749581" y="3249490"/>
            <a:ext cx="408207" cy="465260"/>
            <a:chOff x="4630125" y="278900"/>
            <a:chExt cx="400675" cy="456675"/>
          </a:xfrm>
        </p:grpSpPr>
        <p:sp>
          <p:nvSpPr>
            <p:cNvPr id="321" name="Shape 321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 animBg="1"/>
      <p:bldP spid="318" grpId="0" animBg="1"/>
      <p:bldP spid="3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ENTITAS </a:t>
            </a:r>
            <a:r>
              <a:rPr lang="en" dirty="0" smtClean="0">
                <a:solidFill>
                  <a:srgbClr val="4CAF50"/>
                </a:solidFill>
              </a:rPr>
              <a:t>RELATIONSHIP</a:t>
            </a:r>
            <a:r>
              <a:rPr lang="en" dirty="0" smtClean="0"/>
              <a:t> DIAGRAM</a:t>
            </a:r>
            <a:endParaRPr lang="en" dirty="0"/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838200" y="2266950"/>
            <a:ext cx="981201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dirty="0" smtClean="0"/>
              <a:t>Investor</a:t>
            </a:r>
            <a:endParaRPr lang="en" sz="1000" b="1" dirty="0"/>
          </a:p>
          <a:p>
            <a:pPr lvl="0">
              <a:buNone/>
            </a:pPr>
            <a:r>
              <a:rPr lang="en-US" sz="1000" dirty="0" smtClean="0"/>
              <a:t>- </a:t>
            </a:r>
            <a:r>
              <a:rPr lang="en-US" sz="1000" dirty="0" err="1" smtClean="0"/>
              <a:t>id_investor</a:t>
            </a:r>
            <a:endParaRPr lang="en-US" sz="1000" dirty="0" smtClean="0"/>
          </a:p>
          <a:p>
            <a:pPr lvl="0">
              <a:buNone/>
            </a:pPr>
            <a:r>
              <a:rPr lang="en-US" sz="1000" dirty="0" smtClean="0"/>
              <a:t>- </a:t>
            </a:r>
            <a:r>
              <a:rPr lang="en-US" sz="1000" dirty="0" err="1" smtClean="0"/>
              <a:t>nama</a:t>
            </a:r>
            <a:endParaRPr lang="en-US" sz="1000" dirty="0" smtClean="0"/>
          </a:p>
          <a:p>
            <a:pPr lvl="0">
              <a:buNone/>
            </a:pPr>
            <a:r>
              <a:rPr lang="en-US" sz="1000" dirty="0" smtClean="0"/>
              <a:t>- email</a:t>
            </a:r>
          </a:p>
          <a:p>
            <a:pPr lvl="0">
              <a:buNone/>
            </a:pPr>
            <a:r>
              <a:rPr lang="en-US" sz="1000" dirty="0" smtClean="0"/>
              <a:t>- gender</a:t>
            </a:r>
          </a:p>
          <a:p>
            <a:pPr lvl="0">
              <a:buNone/>
            </a:pPr>
            <a:r>
              <a:rPr lang="en-US" sz="1000" dirty="0" smtClean="0"/>
              <a:t>- </a:t>
            </a:r>
            <a:r>
              <a:rPr lang="en-US" sz="1000" dirty="0" err="1" smtClean="0"/>
              <a:t>alamat</a:t>
            </a:r>
            <a:endParaRPr lang="en-US" sz="1000" dirty="0" smtClean="0"/>
          </a:p>
          <a:p>
            <a:pPr lvl="0">
              <a:buNone/>
            </a:pPr>
            <a:r>
              <a:rPr lang="en-US" sz="1000" dirty="0" smtClean="0"/>
              <a:t>- </a:t>
            </a:r>
            <a:r>
              <a:rPr lang="en-US" sz="1000" dirty="0" err="1" smtClean="0"/>
              <a:t>ktp</a:t>
            </a:r>
            <a:endParaRPr lang="en" sz="1000" dirty="0"/>
          </a:p>
        </p:txBody>
      </p:sp>
      <p:sp>
        <p:nvSpPr>
          <p:cNvPr id="331" name="Shape 331"/>
          <p:cNvSpPr txBox="1">
            <a:spLocks noGrp="1"/>
          </p:cNvSpPr>
          <p:nvPr>
            <p:ph type="body" idx="2"/>
          </p:nvPr>
        </p:nvSpPr>
        <p:spPr>
          <a:xfrm>
            <a:off x="3219000" y="2266950"/>
            <a:ext cx="20388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dirty="0" smtClean="0"/>
              <a:t>Dompet</a:t>
            </a:r>
            <a:endParaRPr lang="en" sz="1000" b="1" dirty="0"/>
          </a:p>
          <a:p>
            <a:pPr lvl="0" rtl="0">
              <a:spcBef>
                <a:spcPts val="0"/>
              </a:spcBef>
              <a:buFontTx/>
              <a:buChar char="-"/>
            </a:pPr>
            <a:r>
              <a:rPr lang="en-US" sz="1000" dirty="0" smtClean="0"/>
              <a:t> </a:t>
            </a:r>
            <a:r>
              <a:rPr lang="en-US" sz="1000" dirty="0" err="1" smtClean="0"/>
              <a:t>i</a:t>
            </a:r>
            <a:r>
              <a:rPr lang="en" sz="1000" dirty="0" smtClean="0"/>
              <a:t>d_dompet</a:t>
            </a:r>
            <a:br>
              <a:rPr lang="en" sz="1000" dirty="0" smtClean="0"/>
            </a:br>
            <a:r>
              <a:rPr lang="en" sz="1000" dirty="0" smtClean="0"/>
              <a:t>- debit</a:t>
            </a:r>
            <a:endParaRPr lang="en" sz="1000" dirty="0"/>
          </a:p>
          <a:p>
            <a:pPr lvl="0" rtl="0">
              <a:spcBef>
                <a:spcPts val="0"/>
              </a:spcBef>
              <a:buNone/>
            </a:pPr>
            <a:r>
              <a:rPr lang="en" sz="1000" dirty="0" smtClean="0"/>
              <a:t>- kredit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3"/>
          </p:nvPr>
        </p:nvSpPr>
        <p:spPr>
          <a:xfrm>
            <a:off x="5342299" y="2266950"/>
            <a:ext cx="20388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dirty="0" smtClean="0"/>
              <a:t>Rekening</a:t>
            </a:r>
            <a:endParaRPr lang="en" sz="1000" b="1" dirty="0"/>
          </a:p>
          <a:p>
            <a:pPr lvl="0" rtl="0">
              <a:spcBef>
                <a:spcPts val="0"/>
              </a:spcBef>
              <a:buFontTx/>
              <a:buChar char="-"/>
            </a:pPr>
            <a:r>
              <a:rPr lang="en-US" sz="1000" dirty="0" smtClean="0"/>
              <a:t> </a:t>
            </a:r>
            <a:r>
              <a:rPr lang="en-US" sz="1000" dirty="0" err="1" smtClean="0"/>
              <a:t>nomor</a:t>
            </a:r>
            <a:r>
              <a:rPr lang="en-US" sz="1000" dirty="0" smtClean="0"/>
              <a:t> </a:t>
            </a:r>
            <a:r>
              <a:rPr lang="en-US" sz="1000" dirty="0" err="1" smtClean="0"/>
              <a:t>rekening</a:t>
            </a:r>
            <a:endParaRPr lang="en" sz="1000" dirty="0" smtClean="0"/>
          </a:p>
          <a:p>
            <a:pPr lvl="0">
              <a:spcBef>
                <a:spcPts val="0"/>
              </a:spcBef>
              <a:buFontTx/>
              <a:buChar char="-"/>
            </a:pPr>
            <a:r>
              <a:rPr lang="en-US" sz="1000" dirty="0" smtClean="0"/>
              <a:t> </a:t>
            </a:r>
            <a:r>
              <a:rPr lang="en-US" sz="1000" dirty="0" err="1" smtClean="0"/>
              <a:t>nama</a:t>
            </a:r>
            <a:endParaRPr lang="en" sz="1000" dirty="0" smtClean="0"/>
          </a:p>
          <a:p>
            <a:pPr lvl="0" rtl="0">
              <a:spcBef>
                <a:spcPts val="0"/>
              </a:spcBef>
              <a:buFontTx/>
              <a:buChar char="-"/>
            </a:pPr>
            <a:r>
              <a:rPr lang="en-US" sz="1000" dirty="0" smtClean="0"/>
              <a:t> b</a:t>
            </a:r>
            <a:r>
              <a:rPr lang="en" sz="1000" dirty="0" smtClean="0"/>
              <a:t>ank</a:t>
            </a:r>
            <a:endParaRPr lang="en" sz="1000" dirty="0"/>
          </a:p>
          <a:p>
            <a:pPr lvl="0" rtl="0">
              <a:spcBef>
                <a:spcPts val="0"/>
              </a:spcBef>
              <a:buNone/>
            </a:pPr>
            <a:endParaRPr sz="1000" dirty="0"/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847599" y="3505200"/>
            <a:ext cx="20388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dirty="0" smtClean="0"/>
              <a:t>Investasi</a:t>
            </a:r>
            <a:endParaRPr lang="en" sz="1000" b="1" dirty="0"/>
          </a:p>
          <a:p>
            <a:pPr lvl="0">
              <a:buNone/>
            </a:pPr>
            <a:r>
              <a:rPr lang="en-US" sz="1000" dirty="0" smtClean="0"/>
              <a:t>- </a:t>
            </a:r>
            <a:r>
              <a:rPr lang="en-US" sz="1000" dirty="0" err="1" smtClean="0"/>
              <a:t>id_investasi</a:t>
            </a:r>
            <a:endParaRPr lang="en-US" sz="1000" dirty="0" smtClean="0"/>
          </a:p>
          <a:p>
            <a:pPr lvl="0">
              <a:buFontTx/>
              <a:buChar char="-"/>
            </a:pPr>
            <a:r>
              <a:rPr lang="en-US" sz="1000" dirty="0" smtClean="0"/>
              <a:t> </a:t>
            </a:r>
            <a:r>
              <a:rPr lang="en-US" sz="1000" dirty="0" err="1" smtClean="0"/>
              <a:t>tgl_investasi</a:t>
            </a:r>
            <a:endParaRPr lang="en-US" sz="1000" dirty="0" smtClean="0"/>
          </a:p>
          <a:p>
            <a:pPr lvl="0">
              <a:buFontTx/>
              <a:buChar char="-"/>
            </a:pPr>
            <a:r>
              <a:rPr lang="en-US" sz="1000" dirty="0" smtClean="0"/>
              <a:t> </a:t>
            </a:r>
            <a:r>
              <a:rPr lang="en-US" sz="1000" dirty="0" err="1" smtClean="0"/>
              <a:t>tgl_pembayaran</a:t>
            </a:r>
            <a:endParaRPr lang="en-US" sz="1000" dirty="0" smtClean="0"/>
          </a:p>
          <a:p>
            <a:pPr lvl="0">
              <a:buFontTx/>
              <a:buChar char="-"/>
            </a:pPr>
            <a:r>
              <a:rPr lang="en-US" sz="1000" dirty="0" smtClean="0"/>
              <a:t> </a:t>
            </a:r>
            <a:r>
              <a:rPr lang="en-US" sz="1000" dirty="0" err="1" smtClean="0"/>
              <a:t>jumlah_investasi</a:t>
            </a:r>
            <a:endParaRPr lang="en-US" sz="1000" dirty="0" smtClean="0"/>
          </a:p>
          <a:p>
            <a:pPr lvl="0">
              <a:buFontTx/>
              <a:buChar char="-"/>
            </a:pPr>
            <a:r>
              <a:rPr lang="en-US" sz="1000" dirty="0" smtClean="0"/>
              <a:t> status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2"/>
          </p:nvPr>
        </p:nvSpPr>
        <p:spPr>
          <a:xfrm>
            <a:off x="3219000" y="3505200"/>
            <a:ext cx="20388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dirty="0" smtClean="0"/>
              <a:t>Proyek</a:t>
            </a:r>
            <a:endParaRPr lang="en" sz="1000" b="1" dirty="0"/>
          </a:p>
          <a:p>
            <a:pPr lvl="0">
              <a:buNone/>
            </a:pPr>
            <a:r>
              <a:rPr lang="en-US" sz="1000" dirty="0" smtClean="0"/>
              <a:t>- </a:t>
            </a:r>
            <a:r>
              <a:rPr lang="en-US" sz="1000" dirty="0" err="1" smtClean="0"/>
              <a:t>id_proyek</a:t>
            </a:r>
            <a:endParaRPr lang="en-US" sz="1000" dirty="0" smtClean="0"/>
          </a:p>
          <a:p>
            <a:pPr lvl="0">
              <a:buNone/>
            </a:pPr>
            <a:r>
              <a:rPr lang="en-US" sz="1000" dirty="0" smtClean="0"/>
              <a:t>- </a:t>
            </a:r>
            <a:r>
              <a:rPr lang="en-US" sz="1000" dirty="0" err="1" smtClean="0"/>
              <a:t>nama_proyek</a:t>
            </a:r>
            <a:endParaRPr lang="en-US" sz="1000" dirty="0" smtClean="0"/>
          </a:p>
          <a:p>
            <a:pPr lvl="0">
              <a:buNone/>
            </a:pPr>
            <a:r>
              <a:rPr lang="en-US" sz="1000" dirty="0" smtClean="0"/>
              <a:t>- </a:t>
            </a:r>
            <a:r>
              <a:rPr lang="en-US" sz="1000" dirty="0" err="1" smtClean="0"/>
              <a:t>proyek_mulai</a:t>
            </a:r>
            <a:endParaRPr lang="en-US" sz="1000" dirty="0" smtClean="0"/>
          </a:p>
          <a:p>
            <a:pPr lvl="0">
              <a:buNone/>
            </a:pPr>
            <a:r>
              <a:rPr lang="en-US" sz="1000" dirty="0" smtClean="0"/>
              <a:t>- </a:t>
            </a:r>
            <a:r>
              <a:rPr lang="en-US" sz="1000" dirty="0" err="1" smtClean="0"/>
              <a:t>proyek_selesai</a:t>
            </a:r>
            <a:endParaRPr lang="en-US" sz="1000" dirty="0" smtClean="0"/>
          </a:p>
          <a:p>
            <a:pPr lvl="0">
              <a:buNone/>
            </a:pPr>
            <a:r>
              <a:rPr lang="en-US" sz="1000" dirty="0" smtClean="0"/>
              <a:t>- </a:t>
            </a:r>
            <a:r>
              <a:rPr lang="en-US" sz="1000" dirty="0" err="1" smtClean="0"/>
              <a:t>dana_dibutuhkan</a:t>
            </a:r>
            <a:endParaRPr lang="en-US" sz="1000" dirty="0" smtClean="0"/>
          </a:p>
          <a:p>
            <a:pPr lvl="0">
              <a:buNone/>
            </a:pPr>
            <a:r>
              <a:rPr lang="en-US" sz="1000" dirty="0" smtClean="0"/>
              <a:t>- </a:t>
            </a:r>
            <a:r>
              <a:rPr lang="en-US" sz="1000" dirty="0" err="1" smtClean="0"/>
              <a:t>lokasi</a:t>
            </a:r>
            <a:endParaRPr lang="en-US" sz="1000" dirty="0" smtClean="0"/>
          </a:p>
          <a:p>
            <a:pPr lvl="0">
              <a:buNone/>
            </a:pPr>
            <a:r>
              <a:rPr lang="en-US" sz="1000" dirty="0" smtClean="0"/>
              <a:t>- </a:t>
            </a:r>
            <a:r>
              <a:rPr lang="en-US" sz="1000" dirty="0" err="1" smtClean="0"/>
              <a:t>foto</a:t>
            </a:r>
            <a:endParaRPr lang="en" sz="1000" dirty="0"/>
          </a:p>
        </p:txBody>
      </p:sp>
      <p:sp>
        <p:nvSpPr>
          <p:cNvPr id="335" name="Shape 335"/>
          <p:cNvSpPr txBox="1">
            <a:spLocks noGrp="1"/>
          </p:cNvSpPr>
          <p:nvPr>
            <p:ph type="body" idx="3"/>
          </p:nvPr>
        </p:nvSpPr>
        <p:spPr>
          <a:xfrm>
            <a:off x="4743000" y="3505200"/>
            <a:ext cx="20388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1000" dirty="0" smtClean="0"/>
          </a:p>
          <a:p>
            <a:pPr lvl="0">
              <a:buNone/>
            </a:pPr>
            <a:r>
              <a:rPr lang="en-US" sz="1000" dirty="0" smtClean="0"/>
              <a:t>- status</a:t>
            </a:r>
          </a:p>
          <a:p>
            <a:pPr lvl="0">
              <a:buNone/>
            </a:pPr>
            <a:r>
              <a:rPr lang="en-US" sz="1000" dirty="0" smtClean="0"/>
              <a:t>- </a:t>
            </a:r>
            <a:r>
              <a:rPr lang="en-US" sz="1000" dirty="0" err="1" smtClean="0"/>
              <a:t>deadline_kumpul_dana</a:t>
            </a:r>
            <a:endParaRPr lang="en-US" sz="1000" dirty="0" smtClean="0"/>
          </a:p>
        </p:txBody>
      </p:sp>
      <p:grpSp>
        <p:nvGrpSpPr>
          <p:cNvPr id="336" name="Shape 336"/>
          <p:cNvGrpSpPr/>
          <p:nvPr/>
        </p:nvGrpSpPr>
        <p:grpSpPr>
          <a:xfrm>
            <a:off x="927968" y="1342214"/>
            <a:ext cx="432381" cy="432312"/>
            <a:chOff x="1923675" y="1633650"/>
            <a:chExt cx="436000" cy="435975"/>
          </a:xfrm>
        </p:grpSpPr>
        <p:sp>
          <p:nvSpPr>
            <p:cNvPr id="337" name="Shape 3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" name="Shape 330"/>
          <p:cNvSpPr txBox="1">
            <a:spLocks/>
          </p:cNvSpPr>
          <p:nvPr/>
        </p:nvSpPr>
        <p:spPr>
          <a:xfrm>
            <a:off x="1905000" y="2266950"/>
            <a:ext cx="981201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Karla"/>
                <a:ea typeface="Karla"/>
                <a:cs typeface="Karla"/>
                <a:sym typeface="Karla"/>
              </a:rPr>
              <a:t>- username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Karla"/>
                <a:ea typeface="Karla"/>
                <a:cs typeface="Karla"/>
                <a:sym typeface="Karla"/>
              </a:rPr>
              <a:t>- password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Karla"/>
                <a:ea typeface="Karla"/>
                <a:cs typeface="Karla"/>
                <a:sym typeface="Karla"/>
              </a:rPr>
              <a:t>- </a:t>
            </a: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Karla"/>
                <a:ea typeface="Karla"/>
                <a:cs typeface="Karla"/>
                <a:sym typeface="Karla"/>
              </a:rPr>
              <a:t>no_hp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Karla"/>
                <a:ea typeface="Karla"/>
                <a:cs typeface="Karla"/>
                <a:sym typeface="Karla"/>
              </a:rPr>
              <a:t>- </a:t>
            </a: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Karla"/>
                <a:ea typeface="Karla"/>
                <a:cs typeface="Karla"/>
                <a:sym typeface="Karla"/>
              </a:rPr>
              <a:t>foto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rgbClr val="FFEB3B"/>
                </a:solidFill>
              </a:rPr>
              <a:t>HELLO!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4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 smtClean="0"/>
              <a:t>Abdurrahman</a:t>
            </a:r>
            <a:endParaRPr lang="en" sz="3600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4294967295"/>
          </p:nvPr>
        </p:nvSpPr>
        <p:spPr>
          <a:xfrm>
            <a:off x="685800" y="3836000"/>
            <a:ext cx="4531499" cy="5645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15 / 386048 / SV / 09434</a:t>
            </a:r>
            <a:endParaRPr lang="en" dirty="0"/>
          </a:p>
        </p:txBody>
      </p:sp>
      <p:grpSp>
        <p:nvGrpSpPr>
          <p:cNvPr id="90" name="Shape 90"/>
          <p:cNvGrpSpPr/>
          <p:nvPr/>
        </p:nvGrpSpPr>
        <p:grpSpPr>
          <a:xfrm>
            <a:off x="785304" y="2088866"/>
            <a:ext cx="462632" cy="462632"/>
            <a:chOff x="1278900" y="2333250"/>
            <a:chExt cx="381175" cy="381175"/>
          </a:xfrm>
        </p:grpSpPr>
        <p:sp>
          <p:nvSpPr>
            <p:cNvPr id="91" name="Shape 91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 build="p"/>
      <p:bldP spid="8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ER\Downloads\erdZa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526" y="133350"/>
            <a:ext cx="5956674" cy="4800287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381"/>
          <p:cNvSpPr/>
          <p:nvPr/>
        </p:nvSpPr>
        <p:spPr>
          <a:xfrm>
            <a:off x="4068508" y="916921"/>
            <a:ext cx="4463700" cy="285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pic>
        <p:nvPicPr>
          <p:cNvPr id="3074" name="Picture 2" descr="C:\Users\ACER\Desktop\hom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38600" y="972903"/>
            <a:ext cx="4562746" cy="2740494"/>
          </a:xfrm>
          <a:prstGeom prst="rect">
            <a:avLst/>
          </a:prstGeom>
          <a:noFill/>
        </p:spPr>
      </p:pic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HALAMAN </a:t>
            </a:r>
            <a:r>
              <a:rPr lang="en" dirty="0" smtClean="0">
                <a:solidFill>
                  <a:srgbClr val="92D050"/>
                </a:solidFill>
              </a:rPr>
              <a:t>BERANDA</a:t>
            </a:r>
            <a:endParaRPr lang="en" dirty="0">
              <a:solidFill>
                <a:srgbClr val="92D050"/>
              </a:solidFill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2334899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Tampilan awal pada saat mengakses website Zare.id</a:t>
            </a:r>
            <a:endParaRPr lang="en" dirty="0"/>
          </a:p>
        </p:txBody>
      </p:sp>
      <p:grpSp>
        <p:nvGrpSpPr>
          <p:cNvPr id="2" name="Shape 384"/>
          <p:cNvGrpSpPr/>
          <p:nvPr/>
        </p:nvGrpSpPr>
        <p:grpSpPr>
          <a:xfrm>
            <a:off x="968386" y="1337658"/>
            <a:ext cx="460580" cy="436281"/>
            <a:chOff x="2583100" y="2973775"/>
            <a:chExt cx="461550" cy="437200"/>
          </a:xfrm>
        </p:grpSpPr>
        <p:sp>
          <p:nvSpPr>
            <p:cNvPr id="385" name="Shape 3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Shape 380"/>
          <p:cNvSpPr/>
          <p:nvPr/>
        </p:nvSpPr>
        <p:spPr>
          <a:xfrm>
            <a:off x="3864700" y="819151"/>
            <a:ext cx="4871018" cy="358140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4068508" y="916921"/>
            <a:ext cx="4463700" cy="285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pic>
        <p:nvPicPr>
          <p:cNvPr id="2051" name="Picture 3" descr="C:\Users\ACER\Desktop\cara kerja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02655" y="1276549"/>
            <a:ext cx="4531745" cy="2209402"/>
          </a:xfrm>
          <a:prstGeom prst="rect">
            <a:avLst/>
          </a:prstGeom>
          <a:noFill/>
        </p:spPr>
      </p:pic>
      <p:sp>
        <p:nvSpPr>
          <p:cNvPr id="380" name="Shape 380"/>
          <p:cNvSpPr/>
          <p:nvPr/>
        </p:nvSpPr>
        <p:spPr>
          <a:xfrm>
            <a:off x="3864700" y="713790"/>
            <a:ext cx="4871018" cy="379214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CARA </a:t>
            </a:r>
            <a:r>
              <a:rPr lang="en" dirty="0" smtClean="0">
                <a:solidFill>
                  <a:srgbClr val="FF9800"/>
                </a:solidFill>
              </a:rPr>
              <a:t>KERJA</a:t>
            </a:r>
            <a:endParaRPr lang="en" dirty="0"/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2334899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Menunjukkan bagaimana cara kerja Zare.id dalam menghubungkan investor dan petani</a:t>
            </a:r>
            <a:endParaRPr lang="en" dirty="0"/>
          </a:p>
        </p:txBody>
      </p:sp>
      <p:grpSp>
        <p:nvGrpSpPr>
          <p:cNvPr id="384" name="Shape 384"/>
          <p:cNvGrpSpPr/>
          <p:nvPr/>
        </p:nvGrpSpPr>
        <p:grpSpPr>
          <a:xfrm>
            <a:off x="968386" y="1337658"/>
            <a:ext cx="460580" cy="436281"/>
            <a:chOff x="2583100" y="2973775"/>
            <a:chExt cx="461550" cy="437200"/>
          </a:xfrm>
        </p:grpSpPr>
        <p:sp>
          <p:nvSpPr>
            <p:cNvPr id="385" name="Shape 3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4068508" y="916921"/>
            <a:ext cx="4463700" cy="285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pic>
        <p:nvPicPr>
          <p:cNvPr id="4098" name="Picture 2" descr="C:\Users\ACER\Desktop\investas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0999" y="819150"/>
            <a:ext cx="4219751" cy="2971800"/>
          </a:xfrm>
          <a:prstGeom prst="rect">
            <a:avLst/>
          </a:prstGeom>
          <a:noFill/>
        </p:spPr>
      </p:pic>
      <p:sp>
        <p:nvSpPr>
          <p:cNvPr id="380" name="Shape 380"/>
          <p:cNvSpPr/>
          <p:nvPr/>
        </p:nvSpPr>
        <p:spPr>
          <a:xfrm>
            <a:off x="3864700" y="713790"/>
            <a:ext cx="4871018" cy="379214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B050"/>
                </a:solidFill>
              </a:rPr>
              <a:t>INVESTASI</a:t>
            </a:r>
            <a:r>
              <a:rPr lang="en" dirty="0" smtClean="0"/>
              <a:t> SEKARANG</a:t>
            </a:r>
            <a:endParaRPr lang="en" dirty="0"/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2334899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Pilihan untuk proyek yang akan diinvestasikan beserta informasi yang tertera.</a:t>
            </a:r>
            <a:endParaRPr lang="en" dirty="0"/>
          </a:p>
        </p:txBody>
      </p:sp>
      <p:grpSp>
        <p:nvGrpSpPr>
          <p:cNvPr id="2" name="Shape 384"/>
          <p:cNvGrpSpPr/>
          <p:nvPr/>
        </p:nvGrpSpPr>
        <p:grpSpPr>
          <a:xfrm>
            <a:off x="968386" y="1337658"/>
            <a:ext cx="460580" cy="436281"/>
            <a:chOff x="2583100" y="2973775"/>
            <a:chExt cx="461550" cy="437200"/>
          </a:xfrm>
        </p:grpSpPr>
        <p:sp>
          <p:nvSpPr>
            <p:cNvPr id="385" name="Shape 3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4068508" y="916921"/>
            <a:ext cx="4463700" cy="285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pic>
        <p:nvPicPr>
          <p:cNvPr id="9" name="Picture 2" descr="C:\Users\ACER\Desktop\investasi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38600" y="968698"/>
            <a:ext cx="4572000" cy="2746052"/>
          </a:xfrm>
          <a:prstGeom prst="rect">
            <a:avLst/>
          </a:prstGeom>
          <a:noFill/>
        </p:spPr>
      </p:pic>
      <p:sp>
        <p:nvSpPr>
          <p:cNvPr id="380" name="Shape 380"/>
          <p:cNvSpPr/>
          <p:nvPr/>
        </p:nvSpPr>
        <p:spPr>
          <a:xfrm>
            <a:off x="3864700" y="713790"/>
            <a:ext cx="4871018" cy="379214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2438291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9800"/>
                </a:solidFill>
              </a:rPr>
              <a:t>TERIMA KASIH </a:t>
            </a:r>
            <a:r>
              <a:rPr lang="en" dirty="0" smtClean="0"/>
              <a:t>ATAS KONTRIBUSI ANDA</a:t>
            </a:r>
            <a:endParaRPr lang="en" dirty="0"/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2334899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Terima kasih telah menjadi salah satu kontributor perubahan untuk petani indonesia yang lebih baik. </a:t>
            </a:r>
            <a:endParaRPr lang="en" dirty="0"/>
          </a:p>
        </p:txBody>
      </p:sp>
      <p:grpSp>
        <p:nvGrpSpPr>
          <p:cNvPr id="2" name="Shape 384"/>
          <p:cNvGrpSpPr/>
          <p:nvPr/>
        </p:nvGrpSpPr>
        <p:grpSpPr>
          <a:xfrm>
            <a:off x="968386" y="1144869"/>
            <a:ext cx="460580" cy="436281"/>
            <a:chOff x="2583100" y="2973775"/>
            <a:chExt cx="461550" cy="437200"/>
          </a:xfrm>
        </p:grpSpPr>
        <p:sp>
          <p:nvSpPr>
            <p:cNvPr id="385" name="Shape 3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5722"/>
                </a:solidFill>
              </a:rPr>
              <a:t>TERIMA KASIH!</a:t>
            </a:r>
            <a:endParaRPr lang="en" sz="1800" dirty="0">
              <a:solidFill>
                <a:srgbClr val="FF5722"/>
              </a:solidFill>
            </a:endParaRPr>
          </a:p>
        </p:txBody>
      </p:sp>
      <p:sp>
        <p:nvSpPr>
          <p:cNvPr id="392" name="Shape 392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499" cy="1389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 smtClean="0"/>
              <a:t>Ada Pertanyaan? Saran / Tanggapan?</a:t>
            </a:r>
          </a:p>
        </p:txBody>
      </p:sp>
      <p:grpSp>
        <p:nvGrpSpPr>
          <p:cNvPr id="394" name="Shape 394"/>
          <p:cNvGrpSpPr/>
          <p:nvPr/>
        </p:nvGrpSpPr>
        <p:grpSpPr>
          <a:xfrm>
            <a:off x="792662" y="2113065"/>
            <a:ext cx="432176" cy="432176"/>
            <a:chOff x="1278900" y="2333250"/>
            <a:chExt cx="381175" cy="381175"/>
          </a:xfrm>
        </p:grpSpPr>
        <p:sp>
          <p:nvSpPr>
            <p:cNvPr id="395" name="Shape 39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34787" y="836466"/>
            <a:ext cx="435888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Tambahan</a:t>
            </a:r>
            <a:r>
              <a:rPr lang="en-US" dirty="0" smtClean="0"/>
              <a:t> :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Tambahkan</a:t>
            </a:r>
            <a:r>
              <a:rPr lang="en-US" dirty="0" smtClean="0"/>
              <a:t> progress </a:t>
            </a:r>
            <a:r>
              <a:rPr lang="en-US" dirty="0" err="1" smtClean="0"/>
              <a:t>penanaman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r>
              <a:rPr lang="en-US" dirty="0" smtClean="0"/>
              <a:t> </a:t>
            </a:r>
            <a:r>
              <a:rPr lang="en-US" dirty="0" err="1" smtClean="0"/>
              <a:t>gimana</a:t>
            </a:r>
            <a:r>
              <a:rPr lang="en-US" dirty="0" smtClean="0"/>
              <a:t>?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Nominal </a:t>
            </a:r>
            <a:r>
              <a:rPr lang="en-US" dirty="0" err="1" smtClean="0"/>
              <a:t>investasi</a:t>
            </a:r>
            <a:r>
              <a:rPr lang="en-US" dirty="0"/>
              <a:t> </a:t>
            </a:r>
            <a:r>
              <a:rPr lang="en-US" dirty="0" smtClean="0"/>
              <a:t>minimal?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darimana</a:t>
            </a:r>
            <a:r>
              <a:rPr lang="en-US" dirty="0" smtClean="0"/>
              <a:t>? </a:t>
            </a:r>
            <a:r>
              <a:rPr lang="en-US" dirty="0" err="1" smtClean="0"/>
              <a:t>Petani</a:t>
            </a:r>
            <a:r>
              <a:rPr lang="en-US" dirty="0" smtClean="0"/>
              <a:t>?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kemana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7"/>
          <p:cNvSpPr txBox="1">
            <a:spLocks/>
          </p:cNvSpPr>
          <p:nvPr/>
        </p:nvSpPr>
        <p:spPr>
          <a:xfrm>
            <a:off x="685800" y="1964350"/>
            <a:ext cx="45314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HELLO!</a:t>
            </a:r>
            <a:endParaRPr kumimoji="0" lang="en" sz="1800" b="1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Shape 88"/>
          <p:cNvSpPr txBox="1">
            <a:spLocks/>
          </p:cNvSpPr>
          <p:nvPr/>
        </p:nvSpPr>
        <p:spPr>
          <a:xfrm>
            <a:off x="685800" y="3163925"/>
            <a:ext cx="45314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tabLst/>
              <a:defRPr/>
            </a:pPr>
            <a:r>
              <a:rPr kumimoji="0" lang="e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Karla"/>
                <a:ea typeface="Karla"/>
                <a:cs typeface="Karla"/>
                <a:sym typeface="Karla"/>
              </a:rPr>
              <a:t>Hilmawan</a:t>
            </a:r>
            <a:endParaRPr kumimoji="0" lang="en" sz="3600" b="0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" name="Shape 89"/>
          <p:cNvSpPr txBox="1">
            <a:spLocks/>
          </p:cNvSpPr>
          <p:nvPr/>
        </p:nvSpPr>
        <p:spPr>
          <a:xfrm>
            <a:off x="685800" y="3836000"/>
            <a:ext cx="4531499" cy="10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Karla"/>
                <a:ea typeface="Karla"/>
                <a:cs typeface="Karla"/>
                <a:sym typeface="Karla"/>
              </a:rPr>
              <a:t>15 / 384472</a:t>
            </a:r>
            <a:r>
              <a:rPr kumimoji="0" lang="en" sz="1600" b="0" i="0" u="none" strike="noStrike" kern="0" cap="none" spc="0" normalizeH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Karla"/>
                <a:ea typeface="Karla"/>
                <a:cs typeface="Karla"/>
                <a:sym typeface="Karla"/>
              </a:rPr>
              <a:t> </a:t>
            </a:r>
            <a:r>
              <a:rPr kumimoji="0" lang="e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Karla"/>
                <a:ea typeface="Karla"/>
                <a:cs typeface="Karla"/>
                <a:sym typeface="Karla"/>
              </a:rPr>
              <a:t>/ SV / 08829 </a:t>
            </a:r>
            <a:endParaRPr kumimoji="0" lang="en" sz="1600" b="0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5" name="Shape 90"/>
          <p:cNvGrpSpPr/>
          <p:nvPr/>
        </p:nvGrpSpPr>
        <p:grpSpPr>
          <a:xfrm>
            <a:off x="785304" y="2088866"/>
            <a:ext cx="462632" cy="462632"/>
            <a:chOff x="1278900" y="2333250"/>
            <a:chExt cx="381175" cy="381175"/>
          </a:xfrm>
        </p:grpSpPr>
        <p:sp>
          <p:nvSpPr>
            <p:cNvPr id="6" name="Shape 91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92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93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9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APAKAH KALIAN TAHU ?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324600" y="3494300"/>
            <a:ext cx="2306549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Mari kita mulai dengan pengetahuan dibidang pertanian</a:t>
            </a:r>
            <a:endParaRPr lang="en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300" y="1583350"/>
            <a:ext cx="3923700" cy="2989799"/>
          </a:xfrm>
        </p:spPr>
        <p:txBody>
          <a:bodyPr/>
          <a:lstStyle/>
          <a:p>
            <a:r>
              <a:rPr lang="en-US" dirty="0" smtClean="0"/>
              <a:t>INDONESIA ADALAH NEGARA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AGRARIS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Ya</a:t>
            </a:r>
            <a:r>
              <a:rPr lang="en-US" dirty="0" smtClean="0"/>
              <a:t>, Indonesia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negera</a:t>
            </a:r>
            <a:r>
              <a:rPr lang="en-US" dirty="0" smtClean="0"/>
              <a:t> yang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endParaRPr lang="en-US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666750"/>
            <a:ext cx="4114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6000" b="1" dirty="0" smtClean="0">
                <a:solidFill>
                  <a:schemeClr val="bg1">
                    <a:lumMod val="85000"/>
                  </a:schemeClr>
                </a:solidFill>
                <a:latin typeface="Montserrat" panose="020B0604020202020204" charset="0"/>
              </a:rPr>
              <a:t>31,74 </a:t>
            </a:r>
            <a:r>
              <a:rPr lang="en" sz="5400" b="1" dirty="0" smtClean="0">
                <a:solidFill>
                  <a:srgbClr val="00BCD4"/>
                </a:solidFill>
                <a:latin typeface="Montserrat" panose="020B0604020202020204" charset="0"/>
              </a:rPr>
              <a:t>%</a:t>
            </a:r>
            <a:endParaRPr lang="en" sz="5400" b="1" dirty="0">
              <a:solidFill>
                <a:srgbClr val="00BCD4"/>
              </a:solidFill>
              <a:latin typeface="Montserrat" panose="020B060402020202020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124200" y="21907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tabLst/>
              <a:defRPr/>
            </a:pPr>
            <a:r>
              <a:rPr lang="en-US" sz="1600" dirty="0" err="1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atau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2724150"/>
            <a:ext cx="685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9600" b="1" dirty="0" smtClean="0">
                <a:solidFill>
                  <a:schemeClr val="bg1">
                    <a:lumMod val="85000"/>
                  </a:schemeClr>
                </a:solidFill>
                <a:latin typeface="Montserrat" panose="020B0604020202020204" charset="0"/>
              </a:rPr>
              <a:t>38,29 </a:t>
            </a:r>
            <a:r>
              <a:rPr lang="en" sz="8800" b="1" dirty="0" smtClean="0">
                <a:solidFill>
                  <a:srgbClr val="00BCD4"/>
                </a:solidFill>
                <a:latin typeface="Montserrat" panose="020B0604020202020204" charset="0"/>
              </a:rPr>
              <a:t>juta</a:t>
            </a:r>
            <a:endParaRPr lang="en" sz="8800" b="1" dirty="0">
              <a:solidFill>
                <a:srgbClr val="00BCD4"/>
              </a:solidFill>
              <a:latin typeface="Montserrat" panose="020B060402020202020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62000" y="2419350"/>
            <a:ext cx="2057400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/>
        </p:nvSpPr>
        <p:spPr>
          <a:xfrm>
            <a:off x="609600" y="150495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tabLst/>
              <a:defRPr/>
            </a:pPr>
            <a:r>
              <a:rPr lang="en-US" dirty="0" err="1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Angkatan</a:t>
            </a:r>
            <a:r>
              <a:rPr lang="en-US" dirty="0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dirty="0" err="1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kerja</a:t>
            </a:r>
            <a:r>
              <a:rPr lang="en-US" dirty="0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dirty="0" err="1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di</a:t>
            </a:r>
            <a:r>
              <a:rPr lang="en-US" dirty="0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Indonesia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33400" y="424815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tabLst/>
              <a:defRPr/>
            </a:pPr>
            <a:r>
              <a:rPr lang="en-US" sz="1600" dirty="0" err="1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Bekerja</a:t>
            </a:r>
            <a:r>
              <a:rPr lang="en-US" sz="1600" dirty="0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1600" dirty="0" err="1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di</a:t>
            </a:r>
            <a:r>
              <a:rPr lang="en-US" sz="1600" dirty="0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1600" dirty="0" err="1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sektor</a:t>
            </a:r>
            <a:r>
              <a:rPr lang="en-US" sz="1600" dirty="0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1600" b="1" dirty="0" err="1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Pertanian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038600" y="2419350"/>
            <a:ext cx="2209800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INDONESIA NEGARA </a:t>
            </a:r>
            <a:r>
              <a:rPr lang="en" dirty="0" smtClean="0">
                <a:solidFill>
                  <a:srgbClr val="FF5722"/>
                </a:solidFill>
              </a:rPr>
              <a:t>AGRARIS	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71495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Namun mengapa kita masih melakukan impor khususnya pangan?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Memang bagaimana sih kondisi para petani di Indonesia?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Solusi apa yang tepat untuk mengembalikan citra bahwa indonesia adalah negara agraris?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 </a:t>
            </a:r>
            <a:endParaRPr lang="en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954631" y="1317465"/>
            <a:ext cx="457189" cy="457119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 idx="4294967295"/>
          </p:nvPr>
        </p:nvSpPr>
        <p:spPr>
          <a:xfrm>
            <a:off x="669098" y="2650150"/>
            <a:ext cx="5884102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 smtClean="0"/>
              <a:t>Negara agraris kok bisa </a:t>
            </a:r>
            <a:r>
              <a:rPr lang="en" sz="3600" dirty="0" smtClean="0">
                <a:solidFill>
                  <a:srgbClr val="F44336"/>
                </a:solidFill>
              </a:rPr>
              <a:t>IMPOR PANGAN?</a:t>
            </a:r>
            <a:endParaRPr lang="en" sz="3600" dirty="0">
              <a:solidFill>
                <a:srgbClr val="F44336"/>
              </a:solidFill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4294967295"/>
          </p:nvPr>
        </p:nvSpPr>
        <p:spPr>
          <a:xfrm>
            <a:off x="685800" y="3716354"/>
            <a:ext cx="57912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Karna kebutuhan yang sangat tinggi akan pangan tidak berbanding lurus dengan prosentase produktifitas petani di Indonesia.</a:t>
            </a:r>
            <a:endParaRPr lang="en" dirty="0"/>
          </a:p>
        </p:txBody>
      </p:sp>
      <p:grpSp>
        <p:nvGrpSpPr>
          <p:cNvPr id="13" name="Shape 556"/>
          <p:cNvGrpSpPr/>
          <p:nvPr/>
        </p:nvGrpSpPr>
        <p:grpSpPr>
          <a:xfrm>
            <a:off x="838200" y="1504950"/>
            <a:ext cx="990600" cy="980492"/>
            <a:chOff x="2623275" y="2333250"/>
            <a:chExt cx="381175" cy="381175"/>
          </a:xfrm>
          <a:solidFill>
            <a:srgbClr val="FF0000"/>
          </a:solidFill>
        </p:grpSpPr>
        <p:sp>
          <p:nvSpPr>
            <p:cNvPr id="14" name="Shape 55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grpFill/>
            <a:ln w="28575" cap="rnd" cmpd="sng">
              <a:solidFill>
                <a:srgbClr val="FF191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558"/>
            <p:cNvSpPr/>
            <p:nvPr/>
          </p:nvSpPr>
          <p:spPr>
            <a:xfrm>
              <a:off x="2869875" y="2498173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grpFill/>
            <a:ln w="28575" cap="rnd" cmpd="sng">
              <a:solidFill>
                <a:srgbClr val="FF191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55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grpFill/>
            <a:ln w="28575" cap="rnd" cmpd="sng">
              <a:solidFill>
                <a:srgbClr val="FF191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560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grpFill/>
            <a:ln w="28575" cap="rnd" cmpd="sng">
              <a:solidFill>
                <a:srgbClr val="FF191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3"/>
          <p:cNvSpPr txBox="1">
            <a:spLocks/>
          </p:cNvSpPr>
          <p:nvPr/>
        </p:nvSpPr>
        <p:spPr>
          <a:xfrm>
            <a:off x="669098" y="2650150"/>
            <a:ext cx="5655502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tabLst/>
              <a:defRPr/>
            </a:pPr>
            <a:r>
              <a:rPr lang="en" sz="3600" b="1" dirty="0" smtClean="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Lalu g</a:t>
            </a:r>
            <a:r>
              <a:rPr kumimoji="0" lang="e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B7B7B7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imana sih kondisi </a:t>
            </a:r>
            <a:r>
              <a:rPr kumimoji="0" lang="e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Pertanian</a:t>
            </a:r>
            <a:r>
              <a:rPr kumimoji="0" lang="e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kumimoji="0" lang="e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di Indonesia?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90000"/>
                </a:schemeClr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Shape 124"/>
          <p:cNvSpPr txBox="1">
            <a:spLocks/>
          </p:cNvSpPr>
          <p:nvPr/>
        </p:nvSpPr>
        <p:spPr>
          <a:xfrm>
            <a:off x="685800" y="3716354"/>
            <a:ext cx="52514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Karla"/>
                <a:ea typeface="Karla"/>
                <a:cs typeface="Karla"/>
                <a:sym typeface="Karla"/>
              </a:rPr>
              <a:t>Petani krisis</a:t>
            </a:r>
            <a:r>
              <a:rPr kumimoji="0" lang="en" sz="1600" b="0" i="0" u="none" strike="noStrike" kern="0" cap="none" spc="0" normalizeH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Karla"/>
                <a:ea typeface="Karla"/>
                <a:cs typeface="Karla"/>
                <a:sym typeface="Karla"/>
              </a:rPr>
              <a:t> </a:t>
            </a:r>
            <a:r>
              <a:rPr kumimoji="0" lang="en" sz="1600" b="1" i="0" u="none" strike="noStrike" kern="0" cap="none" spc="0" normalizeH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Karla"/>
                <a:ea typeface="Karla"/>
                <a:cs typeface="Karla"/>
                <a:sym typeface="Karla"/>
              </a:rPr>
              <a:t>modal</a:t>
            </a:r>
            <a:r>
              <a:rPr kumimoji="0" lang="en" sz="1600" b="0" i="0" u="none" strike="noStrike" kern="0" cap="none" spc="0" normalizeH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Karla"/>
                <a:ea typeface="Karla"/>
                <a:cs typeface="Karla"/>
                <a:sym typeface="Karla"/>
              </a:rPr>
              <a:t> sehingga tidak bisa maksimal dalam operasional dan hasil  panen yang diperoleh.</a:t>
            </a:r>
            <a:endParaRPr kumimoji="0" lang="en" sz="1600" b="0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3" name="Shape 556"/>
          <p:cNvGrpSpPr/>
          <p:nvPr/>
        </p:nvGrpSpPr>
        <p:grpSpPr>
          <a:xfrm rot="20863164">
            <a:off x="838200" y="1504950"/>
            <a:ext cx="990600" cy="980492"/>
            <a:chOff x="2623275" y="2333250"/>
            <a:chExt cx="381175" cy="381175"/>
          </a:xfrm>
          <a:solidFill>
            <a:srgbClr val="FF0000"/>
          </a:solidFill>
        </p:grpSpPr>
        <p:sp>
          <p:nvSpPr>
            <p:cNvPr id="14" name="Shape 55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grpFill/>
            <a:ln w="28575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15" name="Shape 558"/>
            <p:cNvSpPr/>
            <p:nvPr/>
          </p:nvSpPr>
          <p:spPr>
            <a:xfrm>
              <a:off x="2869875" y="2498173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grpFill/>
            <a:ln w="28575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16" name="Shape 55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grpFill/>
            <a:ln w="28575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17" name="Shape 560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grpFill/>
            <a:ln w="28575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514</Words>
  <Application>Microsoft Office PowerPoint</Application>
  <PresentationFormat>On-screen Show (16:9)</PresentationFormat>
  <Paragraphs>112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Montserrat</vt:lpstr>
      <vt:lpstr>Arial</vt:lpstr>
      <vt:lpstr>Karla</vt:lpstr>
      <vt:lpstr>Cadwal template</vt:lpstr>
      <vt:lpstr>WE GROW THE NATION</vt:lpstr>
      <vt:lpstr>HELLO!</vt:lpstr>
      <vt:lpstr>PowerPoint Presentation</vt:lpstr>
      <vt:lpstr>APAKAH KALIAN TAHU ?</vt:lpstr>
      <vt:lpstr>INDONESIA ADALAH NEGARA AGRARIS</vt:lpstr>
      <vt:lpstr>PowerPoint Presentation</vt:lpstr>
      <vt:lpstr>INDONESIA NEGARA AGRARIS </vt:lpstr>
      <vt:lpstr>Negara agraris kok bisa IMPOR PANGAN?</vt:lpstr>
      <vt:lpstr>PowerPoint Presentation</vt:lpstr>
      <vt:lpstr>PowerPoint Presentation</vt:lpstr>
      <vt:lpstr>SO, APA SOLUSI YANG TEPAT ?</vt:lpstr>
      <vt:lpstr>PowerPoint Presentation</vt:lpstr>
      <vt:lpstr>APA ITU ZARE.ID</vt:lpstr>
      <vt:lpstr>KITA MEMPUNYAI PELUANG YANG TINGGI UNTUK MAJU</vt:lpstr>
      <vt:lpstr>MAKA INI ADALAH WAKTU YANG TEPAT</vt:lpstr>
      <vt:lpstr>PowerPoint Presentation</vt:lpstr>
      <vt:lpstr>KITA MENGHUBUNGKAN KE-TIGA ENTITAS SEKALIGUS</vt:lpstr>
      <vt:lpstr>ZARE MEMILIKI PROSES YANG SANGAT SIMPEL</vt:lpstr>
      <vt:lpstr>ENTITAS RELATIONSHIP DIAGRAM</vt:lpstr>
      <vt:lpstr>PowerPoint Presentation</vt:lpstr>
      <vt:lpstr>HALAMAN BERANDA</vt:lpstr>
      <vt:lpstr>CARA KERJA</vt:lpstr>
      <vt:lpstr>INVESTASI SEKARANG</vt:lpstr>
      <vt:lpstr>TERIMA KASIH ATAS KONTRIBUSI ANDA</vt:lpstr>
      <vt:lpstr>TERIMA KASIH!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SEMUA BISA MENJADI INVESTOR</dc:title>
  <cp:lastModifiedBy>praktikan</cp:lastModifiedBy>
  <cp:revision>165</cp:revision>
  <dcterms:modified xsi:type="dcterms:W3CDTF">2017-10-20T07:50:42Z</dcterms:modified>
</cp:coreProperties>
</file>