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9" r:id="rId3"/>
    <p:sldId id="258" r:id="rId5"/>
    <p:sldId id="260" r:id="rId6"/>
    <p:sldId id="264" r:id="rId7"/>
    <p:sldId id="265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365088" y="1497988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120">
                <a:sym typeface="+mn-ea"/>
              </a:rPr>
              <a:t>Vue</a:t>
            </a:r>
            <a:r>
              <a:rPr lang="zh-CN" altLang="en-US" sz="2000" spc="120">
                <a:sym typeface="+mn-ea"/>
              </a:rPr>
              <a:t>整体流程</a:t>
            </a:r>
            <a:endParaRPr lang="zh-CN" altLang="en-US" sz="2000" spc="12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21412" y="142302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365088" y="224427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在此输入节标题2</a:t>
            </a:r>
            <a:endParaRPr lang="zh-CN" altLang="en-US" sz="2000" spc="12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621412" y="216930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365088" y="299055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在此输入节标题3</a:t>
            </a:r>
            <a:endParaRPr lang="zh-CN" altLang="en-US" sz="2000" spc="12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621412" y="291559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5365088" y="37097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在此输入节标题4</a:t>
            </a:r>
            <a:endParaRPr lang="zh-CN" altLang="en-US" sz="2000" spc="12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621412" y="366187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5365088" y="4483122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在此输入节标题5</a:t>
            </a:r>
            <a:endParaRPr lang="zh-CN" altLang="en-US" sz="2000" spc="12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621412" y="440816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7015" y="229870"/>
            <a:ext cx="4200525" cy="599440"/>
          </a:xfrm>
        </p:spPr>
        <p:txBody>
          <a:bodyPr/>
          <a:p>
            <a:pPr algn="l"/>
            <a:r>
              <a:rPr lang="en-US" altLang="zh-CN" sz="2800"/>
              <a:t>Vue</a:t>
            </a:r>
            <a:r>
              <a:rPr lang="zh-CN" altLang="en-US" sz="2800"/>
              <a:t>源码学习流程</a:t>
            </a:r>
            <a:endParaRPr lang="zh-CN" altLang="en-US" sz="2800"/>
          </a:p>
        </p:txBody>
      </p:sp>
      <p:sp>
        <p:nvSpPr>
          <p:cNvPr id="4" name="圆角矩形 3"/>
          <p:cNvSpPr/>
          <p:nvPr/>
        </p:nvSpPr>
        <p:spPr>
          <a:xfrm>
            <a:off x="512445" y="1534795"/>
            <a:ext cx="2385695" cy="84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plateforms/web/</a:t>
            </a:r>
            <a:r>
              <a:rPr lang="en-US" altLang="zh-CN"/>
              <a:t>entry-runtime-with-compiler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620770" y="1534795"/>
            <a:ext cx="1990725" cy="84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plateforms/web/runtime/index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898140" y="1970405"/>
            <a:ext cx="722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323965" y="1534795"/>
            <a:ext cx="1990725" cy="84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core/index</a:t>
            </a:r>
            <a:endParaRPr lang="en-US" altLang="zh-CN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5601335" y="1970405"/>
            <a:ext cx="722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027795" y="1534795"/>
            <a:ext cx="1990725" cy="84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core/instance/</a:t>
            </a:r>
            <a:endParaRPr lang="en-US" altLang="zh-CN"/>
          </a:p>
          <a:p>
            <a:pPr algn="ctr"/>
            <a:r>
              <a:rPr lang="en-US" altLang="zh-CN"/>
              <a:t>index</a:t>
            </a:r>
            <a:endParaRPr lang="en-US" altLang="zh-CN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8305165" y="1970405"/>
            <a:ext cx="722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323965" y="1166495"/>
            <a:ext cx="199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initGlobalAPI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73500" y="1166495"/>
            <a:ext cx="148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$mount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62660" y="1166495"/>
            <a:ext cx="148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扩展</a:t>
            </a:r>
            <a:r>
              <a:rPr lang="en-US" altLang="zh-CN"/>
              <a:t>$mount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027795" y="1166495"/>
            <a:ext cx="199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initMixin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621405" y="2802890"/>
            <a:ext cx="1990090" cy="3285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mountComponent(this, el, hydrating)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12445" y="2802890"/>
            <a:ext cx="2386330" cy="3286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compileToFunctions(template,{</a:t>
            </a:r>
            <a:r>
              <a:rPr lang="en-US" altLang="zh-CN"/>
              <a:t>},this)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323965" y="2803525"/>
            <a:ext cx="1990725" cy="3285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Vue.set</a:t>
            </a:r>
            <a:endParaRPr lang="zh-CN" altLang="en-US"/>
          </a:p>
          <a:p>
            <a:pPr algn="l"/>
            <a:r>
              <a:rPr lang="zh-CN" altLang="en-US"/>
              <a:t>Vue.delete </a:t>
            </a:r>
            <a:endParaRPr lang="zh-CN" altLang="en-US"/>
          </a:p>
          <a:p>
            <a:pPr algn="l"/>
            <a:r>
              <a:rPr lang="zh-CN" altLang="en-US"/>
              <a:t>Vue.nextTick</a:t>
            </a:r>
            <a:endParaRPr lang="zh-CN" altLang="en-US"/>
          </a:p>
          <a:p>
            <a:pPr algn="l"/>
            <a:r>
              <a:rPr lang="zh-CN" altLang="en-US"/>
              <a:t>initUse(Vue)</a:t>
            </a:r>
            <a:endParaRPr lang="zh-CN" altLang="en-US"/>
          </a:p>
          <a:p>
            <a:pPr algn="l"/>
            <a:r>
              <a:rPr lang="zh-CN" altLang="en-US"/>
              <a:t>initMixin(Vue)</a:t>
            </a:r>
            <a:endParaRPr lang="zh-CN" altLang="en-US"/>
          </a:p>
          <a:p>
            <a:pPr algn="l"/>
            <a:r>
              <a:rPr lang="zh-CN" altLang="en-US"/>
              <a:t>initExtend(Vue)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907780" y="2803525"/>
            <a:ext cx="2231390" cy="3285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function Vue (</a:t>
            </a:r>
            <a:r>
              <a:rPr lang="en-US" altLang="zh-CN"/>
              <a:t>..</a:t>
            </a:r>
            <a:r>
              <a:rPr lang="zh-CN" altLang="en-US"/>
              <a:t>) {}</a:t>
            </a:r>
            <a:endParaRPr lang="zh-CN" altLang="en-US"/>
          </a:p>
          <a:p>
            <a:pPr algn="l"/>
            <a:r>
              <a:rPr lang="zh-CN" altLang="en-US"/>
              <a:t>initMixin(Vue)</a:t>
            </a:r>
            <a:endParaRPr lang="zh-CN" altLang="en-US"/>
          </a:p>
          <a:p>
            <a:pPr algn="l"/>
            <a:r>
              <a:rPr lang="zh-CN" altLang="en-US"/>
              <a:t>stateMixin(Vue)</a:t>
            </a:r>
            <a:endParaRPr lang="zh-CN" altLang="en-US"/>
          </a:p>
          <a:p>
            <a:pPr algn="l"/>
            <a:r>
              <a:rPr lang="zh-CN" altLang="en-US"/>
              <a:t>eventsMixin(Vue)</a:t>
            </a:r>
            <a:endParaRPr lang="zh-CN" altLang="en-US"/>
          </a:p>
          <a:p>
            <a:pPr algn="l"/>
            <a:r>
              <a:rPr lang="zh-CN" altLang="en-US"/>
              <a:t>lifecycleMixin(Vue)</a:t>
            </a:r>
            <a:endParaRPr lang="zh-CN" altLang="en-US"/>
          </a:p>
          <a:p>
            <a:pPr algn="l"/>
            <a:r>
              <a:rPr lang="zh-CN" altLang="en-US"/>
              <a:t>renderMixin(Vue)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47015" y="229870"/>
            <a:ext cx="4200525" cy="599440"/>
          </a:xfrm>
        </p:spPr>
        <p:txBody>
          <a:bodyPr/>
          <a:p>
            <a:pPr algn="l"/>
            <a:r>
              <a:rPr lang="en-US" altLang="zh-CN" sz="2800"/>
              <a:t>Vue</a:t>
            </a:r>
            <a:r>
              <a:rPr lang="zh-CN" altLang="en-US" sz="2800"/>
              <a:t>数据响应原理</a:t>
            </a:r>
            <a:endParaRPr lang="zh-CN" altLang="en-US" sz="2800"/>
          </a:p>
        </p:txBody>
      </p:sp>
      <p:sp>
        <p:nvSpPr>
          <p:cNvPr id="7" name="圆角矩形 6"/>
          <p:cNvSpPr/>
          <p:nvPr/>
        </p:nvSpPr>
        <p:spPr>
          <a:xfrm>
            <a:off x="1117600" y="2421890"/>
            <a:ext cx="838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941830" y="2282190"/>
            <a:ext cx="1150620" cy="368300"/>
            <a:chOff x="2288" y="3660"/>
            <a:chExt cx="1812" cy="580"/>
          </a:xfrm>
        </p:grpSpPr>
        <p:cxnSp>
          <p:nvCxnSpPr>
            <p:cNvPr id="8" name="直接箭头连接符 7"/>
            <p:cNvCxnSpPr>
              <a:stCxn id="7" idx="3"/>
            </p:cNvCxnSpPr>
            <p:nvPr/>
          </p:nvCxnSpPr>
          <p:spPr>
            <a:xfrm>
              <a:off x="2288" y="4240"/>
              <a:ext cx="1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371" y="3660"/>
              <a:ext cx="1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observe</a:t>
              </a:r>
              <a:endParaRPr lang="en-US" altLang="zh-CN"/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3054350" y="2275840"/>
            <a:ext cx="1549400" cy="749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4616450" y="2244090"/>
            <a:ext cx="2266315" cy="368300"/>
            <a:chOff x="2310" y="3660"/>
            <a:chExt cx="1790" cy="58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2310" y="4240"/>
              <a:ext cx="1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371" y="3660"/>
              <a:ext cx="1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walk/observeArray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06565" y="1672590"/>
            <a:ext cx="1879600" cy="1879600"/>
            <a:chOff x="9949" y="2700"/>
            <a:chExt cx="2960" cy="2960"/>
          </a:xfrm>
        </p:grpSpPr>
        <p:sp>
          <p:nvSpPr>
            <p:cNvPr id="15" name="椭圆 14"/>
            <p:cNvSpPr/>
            <p:nvPr/>
          </p:nvSpPr>
          <p:spPr>
            <a:xfrm>
              <a:off x="9949" y="2700"/>
              <a:ext cx="2960" cy="29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589" y="4030"/>
              <a:ext cx="1680" cy="95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getter setter</a:t>
              </a:r>
              <a:endParaRPr lang="en-US" altLang="zh-CN"/>
            </a:p>
          </p:txBody>
        </p:sp>
      </p:grpSp>
      <p:sp>
        <p:nvSpPr>
          <p:cNvPr id="18" name="椭圆 17"/>
          <p:cNvSpPr/>
          <p:nvPr/>
        </p:nvSpPr>
        <p:spPr>
          <a:xfrm>
            <a:off x="5149215" y="4418330"/>
            <a:ext cx="1435100" cy="14351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8871585" y="4403090"/>
            <a:ext cx="1435100" cy="14351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Watcher</a:t>
            </a:r>
            <a:endParaRPr lang="en-US" altLang="zh-CN" sz="1600"/>
          </a:p>
        </p:txBody>
      </p:sp>
      <p:grpSp>
        <p:nvGrpSpPr>
          <p:cNvPr id="32" name="组合 31"/>
          <p:cNvGrpSpPr/>
          <p:nvPr/>
        </p:nvGrpSpPr>
        <p:grpSpPr>
          <a:xfrm>
            <a:off x="5852795" y="2818765"/>
            <a:ext cx="1346200" cy="1599565"/>
            <a:chOff x="9217" y="4439"/>
            <a:chExt cx="2120" cy="2519"/>
          </a:xfrm>
        </p:grpSpPr>
        <p:cxnSp>
          <p:nvCxnSpPr>
            <p:cNvPr id="20" name="曲线连接符 19"/>
            <p:cNvCxnSpPr>
              <a:stCxn id="16" idx="1"/>
              <a:endCxn id="18" idx="0"/>
            </p:cNvCxnSpPr>
            <p:nvPr/>
          </p:nvCxnSpPr>
          <p:spPr>
            <a:xfrm rot="10800000" flipV="1">
              <a:off x="9217" y="4439"/>
              <a:ext cx="2120" cy="251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9240" y="5256"/>
              <a:ext cx="1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depend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42660" y="3119755"/>
            <a:ext cx="1703705" cy="1283335"/>
            <a:chOff x="9516" y="4913"/>
            <a:chExt cx="2683" cy="2021"/>
          </a:xfrm>
        </p:grpSpPr>
        <p:cxnSp>
          <p:nvCxnSpPr>
            <p:cNvPr id="22" name="曲线连接符 21"/>
            <p:cNvCxnSpPr/>
            <p:nvPr/>
          </p:nvCxnSpPr>
          <p:spPr>
            <a:xfrm rot="5400000">
              <a:off x="9847" y="4582"/>
              <a:ext cx="2021" cy="2683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0253" y="6354"/>
              <a:ext cx="11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notify</a:t>
              </a:r>
              <a:endParaRPr lang="en-US" altLang="zh-CN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50025" y="4526280"/>
            <a:ext cx="2323465" cy="368300"/>
            <a:chOff x="10315" y="7128"/>
            <a:chExt cx="3659" cy="580"/>
          </a:xfrm>
        </p:grpSpPr>
        <p:cxnSp>
          <p:nvCxnSpPr>
            <p:cNvPr id="24" name="直接箭头连接符 23"/>
            <p:cNvCxnSpPr/>
            <p:nvPr/>
          </p:nvCxnSpPr>
          <p:spPr>
            <a:xfrm flipV="1">
              <a:off x="10315" y="7685"/>
              <a:ext cx="3659" cy="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1625" y="7128"/>
              <a:ext cx="1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addDep</a:t>
              </a:r>
              <a:endParaRPr lang="en-US" altLang="zh-CN"/>
            </a:p>
          </p:txBody>
        </p:sp>
      </p:grpSp>
      <p:sp>
        <p:nvSpPr>
          <p:cNvPr id="29" name="剪去单角的矩形 28"/>
          <p:cNvSpPr/>
          <p:nvPr/>
        </p:nvSpPr>
        <p:spPr>
          <a:xfrm>
            <a:off x="9638030" y="2188210"/>
            <a:ext cx="1558925" cy="8369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9589135" y="3025140"/>
            <a:ext cx="1269365" cy="1377950"/>
            <a:chOff x="15101" y="4764"/>
            <a:chExt cx="1999" cy="2170"/>
          </a:xfrm>
        </p:grpSpPr>
        <p:cxnSp>
          <p:nvCxnSpPr>
            <p:cNvPr id="30" name="直接箭头连接符 29"/>
            <p:cNvCxnSpPr>
              <a:stCxn id="19" idx="0"/>
              <a:endCxn id="29" idx="1"/>
            </p:cNvCxnSpPr>
            <p:nvPr/>
          </p:nvCxnSpPr>
          <p:spPr>
            <a:xfrm flipV="1">
              <a:off x="15101" y="4764"/>
              <a:ext cx="1305" cy="2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5712" y="5633"/>
              <a:ext cx="13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update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48120" y="5072380"/>
            <a:ext cx="2323465" cy="368300"/>
            <a:chOff x="10315" y="7128"/>
            <a:chExt cx="3659" cy="580"/>
          </a:xfrm>
        </p:grpSpPr>
        <p:cxnSp>
          <p:nvCxnSpPr>
            <p:cNvPr id="36" name="直接箭头连接符 35"/>
            <p:cNvCxnSpPr/>
            <p:nvPr/>
          </p:nvCxnSpPr>
          <p:spPr>
            <a:xfrm flipV="1">
              <a:off x="10315" y="7685"/>
              <a:ext cx="3659" cy="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1625" y="7128"/>
              <a:ext cx="13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update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18" grpId="0" bldLvl="0" animBg="1"/>
      <p:bldP spid="19" grpId="0" bldLvl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47015" y="229870"/>
            <a:ext cx="4200525" cy="599440"/>
          </a:xfrm>
        </p:spPr>
        <p:txBody>
          <a:bodyPr/>
          <a:p>
            <a:pPr algn="l"/>
            <a:r>
              <a:rPr lang="zh-CN" altLang="en-US" sz="2800"/>
              <a:t>虚拟</a:t>
            </a:r>
            <a:r>
              <a:rPr lang="en-US" altLang="zh-CN" sz="2800"/>
              <a:t>DOM</a:t>
            </a:r>
            <a:r>
              <a:rPr lang="zh-CN" altLang="en-US" sz="2800"/>
              <a:t>的概念</a:t>
            </a:r>
            <a:endParaRPr lang="zh-CN" altLang="en-US" sz="2800"/>
          </a:p>
        </p:txBody>
      </p:sp>
      <p:sp>
        <p:nvSpPr>
          <p:cNvPr id="2" name="椭圆 1"/>
          <p:cNvSpPr/>
          <p:nvPr/>
        </p:nvSpPr>
        <p:spPr>
          <a:xfrm>
            <a:off x="1211580" y="3147060"/>
            <a:ext cx="2271395" cy="22713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JS</a:t>
            </a:r>
            <a:r>
              <a:rPr lang="zh-CN" altLang="en-US" sz="2400"/>
              <a:t>操作</a:t>
            </a:r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4960620" y="3146425"/>
            <a:ext cx="2271395" cy="227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/>
              <a:t>虚拟</a:t>
            </a:r>
            <a:r>
              <a:rPr lang="en-US" altLang="zh-CN" sz="2400"/>
              <a:t>DOM</a:t>
            </a:r>
            <a:endParaRPr lang="en-US" altLang="zh-CN" sz="2400"/>
          </a:p>
        </p:txBody>
      </p:sp>
      <p:sp>
        <p:nvSpPr>
          <p:cNvPr id="4" name="椭圆 3"/>
          <p:cNvSpPr/>
          <p:nvPr/>
        </p:nvSpPr>
        <p:spPr>
          <a:xfrm>
            <a:off x="8718550" y="3146425"/>
            <a:ext cx="2271395" cy="22713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DOM</a:t>
            </a:r>
            <a:endParaRPr lang="en-US" sz="2000"/>
          </a:p>
        </p:txBody>
      </p:sp>
      <p:sp>
        <p:nvSpPr>
          <p:cNvPr id="5" name="右箭头 4"/>
          <p:cNvSpPr/>
          <p:nvPr/>
        </p:nvSpPr>
        <p:spPr>
          <a:xfrm>
            <a:off x="3732530" y="4039870"/>
            <a:ext cx="979170" cy="4857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486015" y="4039870"/>
            <a:ext cx="979170" cy="4857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弧形箭头 9"/>
          <p:cNvSpPr/>
          <p:nvPr/>
        </p:nvSpPr>
        <p:spPr>
          <a:xfrm flipH="1">
            <a:off x="1863090" y="996315"/>
            <a:ext cx="8249920" cy="2023110"/>
          </a:xfrm>
          <a:prstGeom prst="curved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7765" y="368236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reactive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486015" y="3682365"/>
            <a:ext cx="92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patch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94350" y="129032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events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10" grpId="0" animBg="1"/>
      <p:bldP spid="5" grpId="1" animBg="1"/>
      <p:bldP spid="8" grpId="0" animBg="1"/>
      <p:bldP spid="11" grpId="0"/>
      <p:bldP spid="1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47015" y="229870"/>
            <a:ext cx="4200525" cy="599440"/>
          </a:xfrm>
        </p:spPr>
        <p:txBody>
          <a:bodyPr/>
          <a:p>
            <a:pPr algn="l"/>
            <a:r>
              <a:rPr lang="en-US" altLang="zh-CN" sz="2800"/>
              <a:t>Vue</a:t>
            </a:r>
            <a:r>
              <a:rPr lang="zh-CN" altLang="en-US" sz="2800"/>
              <a:t>模板</a:t>
            </a:r>
            <a:r>
              <a:rPr lang="zh-CN" sz="2800"/>
              <a:t>编译</a:t>
            </a:r>
            <a:endParaRPr lang="zh-CN" sz="2800"/>
          </a:p>
        </p:txBody>
      </p:sp>
      <p:sp>
        <p:nvSpPr>
          <p:cNvPr id="2" name="圆角矩形 1"/>
          <p:cNvSpPr/>
          <p:nvPr/>
        </p:nvSpPr>
        <p:spPr>
          <a:xfrm>
            <a:off x="741045" y="2301240"/>
            <a:ext cx="3706495" cy="22561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t"/>
            <a:r>
              <a:rPr lang="en-US" altLang="zh-CN" sz="2400"/>
              <a:t>&lt;div&gt;</a:t>
            </a:r>
            <a:endParaRPr lang="en-US" altLang="zh-CN" sz="2400"/>
          </a:p>
          <a:p>
            <a:pPr algn="l" fontAlgn="t"/>
            <a:r>
              <a:rPr lang="en-US" altLang="zh-CN" sz="2400"/>
              <a:t>    &lt;h1&gt;title&lt;/h1&gt;</a:t>
            </a:r>
            <a:endParaRPr lang="en-US" altLang="zh-CN" sz="2400"/>
          </a:p>
          <a:p>
            <a:pPr algn="l" fontAlgn="t"/>
            <a:r>
              <a:rPr lang="en-US" altLang="zh-CN" sz="2400"/>
              <a:t>    &lt;p&gt;some content&lt;/p&gt;</a:t>
            </a:r>
            <a:endParaRPr lang="en-US" altLang="zh-CN" sz="2400"/>
          </a:p>
          <a:p>
            <a:pPr algn="l" fontAlgn="t"/>
            <a:r>
              <a:rPr lang="en-US" altLang="zh-CN" sz="2400"/>
              <a:t>&lt;/div&gt;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667510" y="1840865"/>
            <a:ext cx="179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模板</a:t>
            </a:r>
            <a:endParaRPr lang="zh-CN" alt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664075" y="3181985"/>
            <a:ext cx="2611120" cy="49466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35215" y="2077720"/>
            <a:ext cx="4215765" cy="2703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t"/>
            <a:r>
              <a:rPr lang="en-US" altLang="zh-CN" sz="2400"/>
              <a:t>render(h) {</a:t>
            </a:r>
            <a:endParaRPr lang="en-US" altLang="zh-CN" sz="2400"/>
          </a:p>
          <a:p>
            <a:pPr algn="l" fontAlgn="t"/>
            <a:r>
              <a:rPr lang="en-US" altLang="zh-CN" sz="2400"/>
              <a:t>    return h('div', [</a:t>
            </a:r>
            <a:endParaRPr lang="en-US" altLang="zh-CN" sz="2400"/>
          </a:p>
          <a:p>
            <a:pPr algn="l" fontAlgn="t"/>
            <a:r>
              <a:rPr lang="en-US" altLang="zh-CN" sz="2400"/>
              <a:t>        h('h1', 'title'), </a:t>
            </a:r>
            <a:endParaRPr lang="en-US" altLang="zh-CN" sz="2400"/>
          </a:p>
          <a:p>
            <a:pPr algn="l" fontAlgn="t"/>
            <a:r>
              <a:rPr lang="en-US" altLang="zh-CN" sz="2400"/>
              <a:t>        h('p', 'some content')</a:t>
            </a:r>
            <a:endParaRPr lang="en-US" altLang="zh-CN" sz="2400"/>
          </a:p>
          <a:p>
            <a:pPr algn="l" fontAlgn="t"/>
            <a:r>
              <a:rPr lang="en-US" altLang="zh-CN" sz="2400"/>
              <a:t>    ])</a:t>
            </a:r>
            <a:endParaRPr lang="en-US" altLang="zh-CN" sz="2400"/>
          </a:p>
          <a:p>
            <a:pPr algn="l" fontAlgn="t"/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8361680" y="1617345"/>
            <a:ext cx="179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渲染函数</a:t>
            </a:r>
            <a:endParaRPr lang="zh-CN" alt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3650" y="2721610"/>
            <a:ext cx="179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编译</a:t>
            </a:r>
            <a:endParaRPr lang="zh-CN" alt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 bldLvl="0" animBg="1"/>
      <p:bldP spid="5" grpId="0" bldLvl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61060" y="664845"/>
            <a:ext cx="10518775" cy="55575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8090" y="1915795"/>
            <a:ext cx="9787255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86840" y="2672715"/>
            <a:ext cx="9466580" cy="5645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28090" y="1028065"/>
            <a:ext cx="5872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Form</a:t>
            </a:r>
            <a:r>
              <a:rPr lang="en-US" altLang="zh-CN"/>
              <a:t> </a:t>
            </a:r>
            <a:r>
              <a:rPr lang="zh-CN" altLang="en-US"/>
              <a:t>管理</a:t>
            </a:r>
            <a:r>
              <a:rPr lang="zh-CN" altLang="en-US"/>
              <a:t>数据模型、校验规则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45260" y="2701290"/>
            <a:ext cx="5872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Input </a:t>
            </a:r>
            <a:r>
              <a:rPr lang="zh-CN" altLang="en-US"/>
              <a:t>绑定数据模型、通知</a:t>
            </a:r>
            <a:r>
              <a:rPr lang="en-US" altLang="zh-CN"/>
              <a:t>FormItem</a:t>
            </a:r>
            <a:r>
              <a:rPr lang="zh-CN" altLang="en-US"/>
              <a:t>执行校验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6185" y="3847465"/>
            <a:ext cx="9787255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需要思考的几个问题？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1. Input是自定义组件，它是怎么实现数据绑定的？</a:t>
            </a:r>
            <a:endParaRPr lang="zh-CN" altLang="en-US"/>
          </a:p>
          <a:p>
            <a:pPr algn="l"/>
            <a:r>
              <a:rPr lang="zh-CN" altLang="en-US"/>
              <a:t>2. FormItem怎么知道何时执行校验，校验的数据和规则怎么得到？</a:t>
            </a:r>
            <a:endParaRPr lang="zh-CN" altLang="en-US"/>
          </a:p>
          <a:p>
            <a:pPr algn="l"/>
            <a:r>
              <a:rPr lang="zh-CN" altLang="en-US"/>
              <a:t>3. Form怎么进行全局校验？它用什么办法把数据模型和校验规则传递给内部组件？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84935" y="2028190"/>
            <a:ext cx="5872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FormItem </a:t>
            </a:r>
            <a:r>
              <a:rPr lang="zh-CN" altLang="en-US"/>
              <a:t>显示</a:t>
            </a:r>
            <a:r>
              <a:rPr lang="en-US" altLang="zh-CN"/>
              <a:t>label</a:t>
            </a:r>
            <a:r>
              <a:rPr lang="zh-CN" altLang="en-US"/>
              <a:t>、执行校验和显示校验结果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 bldLvl="0" animBg="1"/>
      <p:bldP spid="12" grpId="0"/>
      <p:bldP spid="3" grpId="0" bldLvl="0" animBg="1"/>
      <p:bldP spid="8" grpId="0"/>
      <p:bldP spid="9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5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演示</Application>
  <PresentationFormat>宽屏</PresentationFormat>
  <Paragraphs>140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Vue源码学习流程</vt:lpstr>
      <vt:lpstr>Vue数据响应原理</vt:lpstr>
      <vt:lpstr>虚拟DOM的概念</vt:lpstr>
      <vt:lpstr>Vue模板编译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yt</cp:lastModifiedBy>
  <cp:revision>12</cp:revision>
  <dcterms:created xsi:type="dcterms:W3CDTF">2019-05-27T08:58:00Z</dcterms:created>
  <dcterms:modified xsi:type="dcterms:W3CDTF">2019-07-05T07:54:28Z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