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handoutMasterIdLst>
    <p:handoutMasterId r:id="rId48"/>
  </p:handoutMasterIdLst>
  <p:sldIdLst>
    <p:sldId id="306" r:id="rId2"/>
    <p:sldId id="456" r:id="rId3"/>
    <p:sldId id="457" r:id="rId4"/>
    <p:sldId id="462" r:id="rId5"/>
    <p:sldId id="463" r:id="rId6"/>
    <p:sldId id="464" r:id="rId7"/>
    <p:sldId id="459" r:id="rId8"/>
    <p:sldId id="458" r:id="rId9"/>
    <p:sldId id="460" r:id="rId10"/>
    <p:sldId id="466" r:id="rId11"/>
    <p:sldId id="467" r:id="rId12"/>
    <p:sldId id="480" r:id="rId13"/>
    <p:sldId id="468" r:id="rId14"/>
    <p:sldId id="469" r:id="rId15"/>
    <p:sldId id="479" r:id="rId16"/>
    <p:sldId id="470" r:id="rId17"/>
    <p:sldId id="471" r:id="rId18"/>
    <p:sldId id="472" r:id="rId19"/>
    <p:sldId id="481" r:id="rId20"/>
    <p:sldId id="482" r:id="rId21"/>
    <p:sldId id="478" r:id="rId22"/>
    <p:sldId id="487" r:id="rId23"/>
    <p:sldId id="488" r:id="rId24"/>
    <p:sldId id="489" r:id="rId25"/>
    <p:sldId id="486" r:id="rId26"/>
    <p:sldId id="490" r:id="rId27"/>
    <p:sldId id="483" r:id="rId28"/>
    <p:sldId id="484" r:id="rId29"/>
    <p:sldId id="485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498" r:id="rId38"/>
    <p:sldId id="500" r:id="rId39"/>
    <p:sldId id="501" r:id="rId40"/>
    <p:sldId id="502" r:id="rId41"/>
    <p:sldId id="503" r:id="rId42"/>
    <p:sldId id="504" r:id="rId43"/>
    <p:sldId id="505" r:id="rId44"/>
    <p:sldId id="461" r:id="rId45"/>
    <p:sldId id="387" r:id="rId46"/>
  </p:sldIdLst>
  <p:sldSz cx="9144000" cy="5143500" type="screen16x9"/>
  <p:notesSz cx="9994900" cy="68675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00F"/>
    <a:srgbClr val="EE7700"/>
    <a:srgbClr val="E1720A"/>
    <a:srgbClr val="FF8400"/>
    <a:srgbClr val="FFFFFF"/>
    <a:srgbClr val="FFAA00"/>
    <a:srgbClr val="FF9900"/>
    <a:srgbClr val="DCE6F2"/>
    <a:srgbClr val="C25D3E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0" autoAdjust="0"/>
    <p:restoredTop sz="72114" autoAdjust="0"/>
  </p:normalViewPr>
  <p:slideViewPr>
    <p:cSldViewPr>
      <p:cViewPr>
        <p:scale>
          <a:sx n="75" d="100"/>
          <a:sy n="75" d="100"/>
        </p:scale>
        <p:origin x="-1428" y="-474"/>
      </p:cViewPr>
      <p:guideLst>
        <p:guide orient="horz"/>
        <p:guide pos="916"/>
      </p:guideLst>
    </p:cSldViewPr>
  </p:slideViewPr>
  <p:outlineViewPr>
    <p:cViewPr>
      <p:scale>
        <a:sx n="33" d="100"/>
        <a:sy n="33" d="100"/>
      </p:scale>
      <p:origin x="53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Objects="1">
      <p:cViewPr varScale="1">
        <p:scale>
          <a:sx n="109" d="100"/>
          <a:sy n="109" d="100"/>
        </p:scale>
        <p:origin x="-2310" y="-90"/>
      </p:cViewPr>
      <p:guideLst>
        <p:guide orient="horz" pos="2163"/>
        <p:guide pos="3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61465" y="0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/>
          <a:lstStyle>
            <a:lvl1pPr algn="r">
              <a:defRPr sz="1300"/>
            </a:lvl1pPr>
          </a:lstStyle>
          <a:p>
            <a:fld id="{791BE6B9-8F7E-D941-86F4-CD65F8F2B5F4}" type="datetimeFigureOut">
              <a:rPr lang="de-DE" smtClean="0"/>
              <a:pPr/>
              <a:t>22.09.2015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522958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61465" y="6522958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 anchor="b"/>
          <a:lstStyle>
            <a:lvl1pPr algn="r">
              <a:defRPr sz="1300"/>
            </a:lvl1pPr>
          </a:lstStyle>
          <a:p>
            <a:fld id="{2869A36A-EDD4-8448-B5F9-9D1D65CA1429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7431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61465" y="0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/>
          <a:lstStyle>
            <a:lvl1pPr algn="r">
              <a:defRPr sz="1300"/>
            </a:lvl1pPr>
          </a:lstStyle>
          <a:p>
            <a:fld id="{7AE3A429-82F3-4768-A233-067BF809FDCC}" type="datetimeFigureOut">
              <a:rPr lang="de-DE" smtClean="0"/>
              <a:pPr/>
              <a:t>22.09.2015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5175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37" tIns="48168" rIns="96337" bIns="4816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9490" y="3262075"/>
            <a:ext cx="7995920" cy="3090386"/>
          </a:xfrm>
          <a:prstGeom prst="rect">
            <a:avLst/>
          </a:prstGeom>
        </p:spPr>
        <p:txBody>
          <a:bodyPr vert="horz" lIns="96337" tIns="48168" rIns="96337" bIns="48168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522958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61465" y="6522958"/>
            <a:ext cx="4331123" cy="343376"/>
          </a:xfrm>
          <a:prstGeom prst="rect">
            <a:avLst/>
          </a:prstGeom>
        </p:spPr>
        <p:txBody>
          <a:bodyPr vert="horz" lIns="96337" tIns="48168" rIns="96337" bIns="48168" rtlCol="0" anchor="b"/>
          <a:lstStyle>
            <a:lvl1pPr algn="r">
              <a:defRPr sz="1300"/>
            </a:lvl1pPr>
          </a:lstStyle>
          <a:p>
            <a:fld id="{61936E51-8ECA-4770-920C-E3150B66657E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15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TSS 2014 Content 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3528" y="141482"/>
            <a:ext cx="7722144" cy="414045"/>
          </a:xfrm>
          <a:prstGeom prst="rect">
            <a:avLst/>
          </a:prstGeom>
        </p:spPr>
        <p:txBody>
          <a:bodyPr vert="horz" lIns="0" tIns="36000" rIns="0" bIns="36000" rtlCol="0" anchor="t" anchorCtr="0">
            <a:noAutofit/>
          </a:bodyPr>
          <a:lstStyle>
            <a:lvl1pPr algn="l">
              <a:defRPr cap="all" normalizeH="0">
                <a:latin typeface="+mj-lt"/>
              </a:defRPr>
            </a:lvl1pPr>
          </a:lstStyle>
          <a:p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59116"/>
            <a:ext cx="1152128" cy="324402"/>
          </a:xfrm>
          <a:prstGeom prst="rect">
            <a:avLst/>
          </a:prstGeom>
          <a:effectLst/>
        </p:spPr>
      </p:pic>
      <p:sp>
        <p:nvSpPr>
          <p:cNvPr id="4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424426" y="789552"/>
            <a:ext cx="7468054" cy="3942438"/>
          </a:xfrm>
          <a:prstGeom prst="rect">
            <a:avLst/>
          </a:prstGeom>
        </p:spPr>
        <p:txBody>
          <a:bodyPr lIns="0" tIns="0" bIns="0"/>
          <a:lstStyle>
            <a:lvl1pPr marL="266700" indent="-266700">
              <a:lnSpc>
                <a:spcPts val="2000"/>
              </a:lnSpc>
              <a:spcBef>
                <a:spcPts val="1000"/>
              </a:spcBef>
              <a:spcAft>
                <a:spcPts val="500"/>
              </a:spcAft>
              <a:buClr>
                <a:srgbClr val="EE7700"/>
              </a:buClr>
              <a:buSzPct val="80000"/>
              <a:buFont typeface="Wingdings" pitchFamily="2" charset="2"/>
              <a:buChar char="n"/>
              <a:defRPr sz="1800" b="1">
                <a:solidFill>
                  <a:srgbClr val="EE7700"/>
                </a:solidFill>
              </a:defRPr>
            </a:lvl1pPr>
            <a:lvl2pPr marL="542925" indent="-276225">
              <a:lnSpc>
                <a:spcPts val="2000"/>
              </a:lnSpc>
              <a:spcBef>
                <a:spcPts val="0"/>
              </a:spcBef>
              <a:spcAft>
                <a:spcPts val="700"/>
              </a:spcAft>
              <a:buClr>
                <a:srgbClr val="EE7700"/>
              </a:buClr>
              <a:buSzPct val="75000"/>
              <a:buFont typeface="Wingdings" pitchFamily="2" charset="2"/>
              <a:buChar char="n"/>
              <a:defRPr sz="1800">
                <a:solidFill>
                  <a:schemeClr val="tx1"/>
                </a:solidFill>
              </a:defRPr>
            </a:lvl2pPr>
            <a:lvl3pPr marL="809625" indent="-266700">
              <a:lnSpc>
                <a:spcPts val="2000"/>
              </a:lnSpc>
              <a:spcBef>
                <a:spcPts val="0"/>
              </a:spcBef>
              <a:spcAft>
                <a:spcPts val="700"/>
              </a:spcAft>
              <a:buClr>
                <a:srgbClr val="EE7700"/>
              </a:buClr>
              <a:buSzPct val="75000"/>
              <a:buFont typeface="Wingdings" pitchFamily="2" charset="2"/>
              <a:buChar char="n"/>
              <a:defRPr sz="1800">
                <a:solidFill>
                  <a:schemeClr val="tx1"/>
                </a:solidFill>
              </a:defRPr>
            </a:lvl3pPr>
            <a:lvl4pPr marL="1076325" indent="-266700">
              <a:lnSpc>
                <a:spcPts val="2000"/>
              </a:lnSpc>
              <a:spcBef>
                <a:spcPts val="0"/>
              </a:spcBef>
              <a:spcAft>
                <a:spcPts val="700"/>
              </a:spcAft>
              <a:buClr>
                <a:srgbClr val="EE7700"/>
              </a:buClr>
              <a:buSzPct val="75000"/>
              <a:buFont typeface="Wingdings" pitchFamily="2" charset="2"/>
              <a:buChar char="n"/>
              <a:defRPr sz="1800">
                <a:solidFill>
                  <a:schemeClr val="tx1"/>
                </a:solidFill>
              </a:defRPr>
            </a:lvl4pPr>
            <a:lvl5pPr marL="1343025" indent="-266700">
              <a:lnSpc>
                <a:spcPts val="2000"/>
              </a:lnSpc>
              <a:spcBef>
                <a:spcPts val="0"/>
              </a:spcBef>
              <a:spcAft>
                <a:spcPts val="700"/>
              </a:spcAft>
              <a:buClr>
                <a:srgbClr val="EE7700"/>
              </a:buClr>
              <a:buSzPct val="75000"/>
              <a:buFont typeface="Wingdings" pitchFamily="2" charset="2"/>
              <a:buChar char="n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err="1" smtClean="0"/>
              <a:t>xxxx</a:t>
            </a:r>
            <a:endParaRPr lang="de-DE" dirty="0" smtClean="0"/>
          </a:p>
          <a:p>
            <a:pPr lvl="1"/>
            <a:r>
              <a:rPr lang="de-DE" dirty="0" err="1" smtClean="0"/>
              <a:t>xxxx</a:t>
            </a:r>
            <a:endParaRPr lang="de-DE" dirty="0" smtClean="0"/>
          </a:p>
          <a:p>
            <a:pPr lvl="2"/>
            <a:r>
              <a:rPr lang="de-DE" dirty="0" err="1" smtClean="0"/>
              <a:t>xxxx</a:t>
            </a:r>
            <a:endParaRPr lang="de-DE" dirty="0" smtClean="0"/>
          </a:p>
          <a:p>
            <a:pPr lvl="3"/>
            <a:r>
              <a:rPr lang="de-DE" dirty="0" err="1" smtClean="0"/>
              <a:t>xxxx</a:t>
            </a:r>
            <a:endParaRPr lang="de-DE" dirty="0" smtClean="0"/>
          </a:p>
          <a:p>
            <a:pPr lvl="4"/>
            <a:r>
              <a:rPr lang="de-DE" dirty="0" err="1" smtClean="0"/>
              <a:t>xxxx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816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TSS 2014 Titel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45056" y="1813205"/>
            <a:ext cx="5532016" cy="25340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800" b="1" baseline="0">
                <a:solidFill>
                  <a:srgbClr val="0070C0"/>
                </a:solidFill>
              </a:defRPr>
            </a:lvl1pPr>
            <a:lvl2pPr marL="457200" indent="0">
              <a:buNone/>
              <a:defRPr sz="1800" b="1" baseline="0">
                <a:solidFill>
                  <a:srgbClr val="0070C0"/>
                </a:solidFill>
              </a:defRPr>
            </a:lvl2pPr>
          </a:lstStyle>
          <a:p>
            <a:pPr lvl="0"/>
            <a:r>
              <a:rPr lang="en-US" noProof="0" dirty="0" err="1" smtClean="0"/>
              <a:t>Subline</a:t>
            </a:r>
            <a:endParaRPr lang="en-US" noProof="0" dirty="0" smtClean="0"/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45056" y="2283740"/>
            <a:ext cx="5532016" cy="8796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spcBef>
                <a:spcPts val="0"/>
              </a:spcBef>
              <a:buNone/>
              <a:defRPr sz="1800" b="1" baseline="0">
                <a:solidFill>
                  <a:srgbClr val="0070C0"/>
                </a:solidFill>
              </a:defRPr>
            </a:lvl1pPr>
            <a:lvl2pPr marL="457200" indent="0">
              <a:buNone/>
              <a:defRPr sz="1800" b="1" baseline="0">
                <a:solidFill>
                  <a:srgbClr val="0070C0"/>
                </a:solidFill>
              </a:defRPr>
            </a:lvl2pPr>
          </a:lstStyle>
          <a:p>
            <a:pPr lvl="0"/>
            <a:r>
              <a:rPr lang="en-US" noProof="0" dirty="0" smtClean="0"/>
              <a:t>Name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>
          <a:xfrm>
            <a:off x="1043608" y="1347614"/>
            <a:ext cx="5533200" cy="3240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/>
            </a:lvl1pPr>
          </a:lstStyle>
          <a:p>
            <a:r>
              <a:rPr lang="en-US" noProof="0" smtClean="0"/>
              <a:t>Name</a:t>
            </a:r>
            <a:endParaRPr lang="en-US" noProof="0"/>
          </a:p>
        </p:txBody>
      </p:sp>
      <p:pic>
        <p:nvPicPr>
          <p:cNvPr id="8" name="Picture 7" descr="pitss_claim_RGB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32" y="339504"/>
            <a:ext cx="3131019" cy="864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323528" y="141482"/>
            <a:ext cx="7722144" cy="414045"/>
          </a:xfrm>
          <a:prstGeom prst="rect">
            <a:avLst/>
          </a:prstGeom>
        </p:spPr>
        <p:txBody>
          <a:bodyPr vert="horz" lIns="0" tIns="36000" rIns="0" bIns="36000" rtlCol="0" anchor="t" anchorCtr="0">
            <a:noAutofit/>
          </a:bodyPr>
          <a:lstStyle>
            <a:lvl1pPr>
              <a:defRPr lang="de-DE" cap="all" normalizeH="0" dirty="0">
                <a:latin typeface="+mj-lt"/>
              </a:defRPr>
            </a:lvl1pPr>
          </a:lstStyle>
          <a:p>
            <a:pPr lvl="0"/>
            <a:r>
              <a:rPr lang="de-DE" dirty="0" smtClean="0"/>
              <a:t>Click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edit</a:t>
            </a:r>
            <a:r>
              <a:rPr lang="de-DE" dirty="0" smtClean="0"/>
              <a:t> Master title style</a:t>
            </a:r>
            <a:endParaRPr lang="de-DE" dirty="0"/>
          </a:p>
        </p:txBody>
      </p:sp>
      <p:pic>
        <p:nvPicPr>
          <p:cNvPr id="6" name="Grafik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159116"/>
            <a:ext cx="1152128" cy="3244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9118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fik 3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0" y="4368363"/>
            <a:ext cx="9111545" cy="789552"/>
          </a:xfrm>
          <a:prstGeom prst="rect">
            <a:avLst/>
          </a:prstGeom>
        </p:spPr>
      </p:pic>
      <p:sp>
        <p:nvSpPr>
          <p:cNvPr id="12" name="Foliennummernplatzhalter 5"/>
          <p:cNvSpPr txBox="1">
            <a:spLocks/>
          </p:cNvSpPr>
          <p:nvPr userDrawn="1"/>
        </p:nvSpPr>
        <p:spPr>
          <a:xfrm>
            <a:off x="6372204" y="4867217"/>
            <a:ext cx="1773439" cy="270000"/>
          </a:xfrm>
          <a:prstGeom prst="rect">
            <a:avLst/>
          </a:prstGeom>
        </p:spPr>
        <p:txBody>
          <a:bodyPr vert="horz" lIns="72000" tIns="72000" rIns="91440" bIns="45720" rtlCol="0" anchor="ctr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PITSS </a:t>
            </a:r>
            <a:r>
              <a:rPr kumimoji="0" lang="de-DE" sz="11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America</a:t>
            </a:r>
            <a:r>
              <a:rPr kumimoji="0" lang="de-DE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LLC 2015</a:t>
            </a:r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hteck 5"/>
          <p:cNvSpPr/>
          <p:nvPr userDrawn="1"/>
        </p:nvSpPr>
        <p:spPr>
          <a:xfrm>
            <a:off x="8452269" y="4854973"/>
            <a:ext cx="432048" cy="26999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8493089" y="4857300"/>
            <a:ext cx="360000" cy="27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72000" tIns="72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100" b="0" i="0" dirty="0">
              <a:solidFill>
                <a:schemeClr val="tx1"/>
              </a:solidFill>
              <a:latin typeface="Calibri" panose="020F0502020204030204" pitchFamily="34" charset="0"/>
              <a:cs typeface="Arial Bold"/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8532440" y="4876007"/>
            <a:ext cx="432048" cy="259900"/>
          </a:xfrm>
          <a:prstGeom prst="rect">
            <a:avLst/>
          </a:prstGeom>
        </p:spPr>
        <p:txBody>
          <a:bodyPr wrap="square" lIns="0" tIns="0" bIns="0" rtlCol="0">
            <a:spAutoFit/>
          </a:bodyPr>
          <a:lstStyle/>
          <a:p>
            <a:pPr>
              <a:lnSpc>
                <a:spcPts val="2000"/>
              </a:lnSpc>
            </a:pPr>
            <a:fld id="{CEA5C9FE-7FAD-47E4-BD59-1CA28531451C}" type="slidenum">
              <a:rPr lang="de-DE" smtClean="0">
                <a:solidFill>
                  <a:srgbClr val="0070C0"/>
                </a:solidFill>
              </a:rPr>
              <a:t>‹#›</a:t>
            </a:fld>
            <a:endParaRPr lang="de-DE" dirty="0" err="1" smtClean="0">
              <a:solidFill>
                <a:srgbClr val="0070C0"/>
              </a:solidFill>
            </a:endParaRPr>
          </a:p>
        </p:txBody>
      </p:sp>
      <p:pic>
        <p:nvPicPr>
          <p:cNvPr id="2" name="Picture 1" descr="oraclegold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802140"/>
            <a:ext cx="1290508" cy="34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35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97" r:id="rId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lang="de-DE" sz="2100" b="1" kern="1200" baseline="0" smtClean="0">
          <a:solidFill>
            <a:srgbClr val="0070C0"/>
          </a:solidFill>
          <a:latin typeface="+mn-lt"/>
          <a:ea typeface="+mn-ea"/>
          <a:cs typeface="+mn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FF8400"/>
        </a:buClr>
        <a:buFont typeface="Wingdings" pitchFamily="2" charset="2"/>
        <a:buChar char="§"/>
        <a:defRPr sz="32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rgbClr val="FF8400"/>
        </a:buClr>
        <a:buFont typeface="Wingdings" pitchFamily="2" charset="2"/>
        <a:buChar char="§"/>
        <a:defRPr sz="28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FF8400"/>
        </a:buClr>
        <a:buFont typeface="Wingdings" pitchFamily="2" charset="2"/>
        <a:buChar char="§"/>
        <a:defRPr sz="2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rgbClr val="FF8400"/>
        </a:buClr>
        <a:buFont typeface="Wingdings" pitchFamily="2" charset="2"/>
        <a:buChar char="§"/>
        <a:defRPr sz="20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rgbClr val="FF8400"/>
        </a:buClr>
        <a:buFont typeface="Wingdings" pitchFamily="2" charset="2"/>
        <a:buChar char="§"/>
        <a:defRPr sz="20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racle.com/technology/products/forms/pdf/10g/toolssod.pdf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827584" y="2772256"/>
            <a:ext cx="5532016" cy="879615"/>
          </a:xfrm>
        </p:spPr>
        <p:txBody>
          <a:bodyPr/>
          <a:lstStyle/>
          <a:p>
            <a:r>
              <a:rPr lang="en-US" dirty="0" smtClean="0"/>
              <a:t>By:</a:t>
            </a:r>
          </a:p>
          <a:p>
            <a:r>
              <a:rPr lang="en-US" smtClean="0"/>
              <a:t>Gavin </a:t>
            </a:r>
            <a:r>
              <a:rPr lang="en-US" dirty="0" smtClean="0"/>
              <a:t>Woods, Technical Manager, PITSS America LLC</a:t>
            </a:r>
          </a:p>
          <a:p>
            <a:endParaRPr lang="en-US" dirty="0" smtClean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27584" y="1332094"/>
            <a:ext cx="5533200" cy="324000"/>
          </a:xfrm>
        </p:spPr>
        <p:txBody>
          <a:bodyPr/>
          <a:lstStyle/>
          <a:p>
            <a:r>
              <a:rPr lang="en-US" sz="2800" dirty="0" smtClean="0"/>
              <a:t>Building Hybrid Oracle Forms and ADF Applications</a:t>
            </a:r>
            <a:endParaRPr lang="en-US" sz="2800" dirty="0"/>
          </a:p>
        </p:txBody>
      </p:sp>
      <p:sp>
        <p:nvSpPr>
          <p:cNvPr id="5" name="Oval 23"/>
          <p:cNvSpPr>
            <a:spLocks noChangeAspect="1"/>
          </p:cNvSpPr>
          <p:nvPr/>
        </p:nvSpPr>
        <p:spPr>
          <a:xfrm>
            <a:off x="6804328" y="3994280"/>
            <a:ext cx="89638" cy="89638"/>
          </a:xfrm>
          <a:prstGeom prst="ellipse">
            <a:avLst/>
          </a:prstGeom>
          <a:solidFill>
            <a:srgbClr val="EC213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6" name="Oval 24"/>
          <p:cNvSpPr>
            <a:spLocks noChangeAspect="1"/>
          </p:cNvSpPr>
          <p:nvPr/>
        </p:nvSpPr>
        <p:spPr>
          <a:xfrm>
            <a:off x="6961918" y="3994280"/>
            <a:ext cx="89638" cy="89638"/>
          </a:xfrm>
          <a:prstGeom prst="ellipse">
            <a:avLst/>
          </a:prstGeom>
          <a:solidFill>
            <a:srgbClr val="FEC70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7" name="Oval 25"/>
          <p:cNvSpPr>
            <a:spLocks noChangeAspect="1"/>
          </p:cNvSpPr>
          <p:nvPr/>
        </p:nvSpPr>
        <p:spPr>
          <a:xfrm>
            <a:off x="7119509" y="3994280"/>
            <a:ext cx="89638" cy="89638"/>
          </a:xfrm>
          <a:prstGeom prst="ellipse">
            <a:avLst/>
          </a:prstGeom>
          <a:solidFill>
            <a:srgbClr val="75436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8" name="Oval 26"/>
          <p:cNvSpPr>
            <a:spLocks noChangeAspect="1"/>
          </p:cNvSpPr>
          <p:nvPr/>
        </p:nvSpPr>
        <p:spPr>
          <a:xfrm>
            <a:off x="7277099" y="3994280"/>
            <a:ext cx="89638" cy="89638"/>
          </a:xfrm>
          <a:prstGeom prst="ellipse">
            <a:avLst/>
          </a:prstGeom>
          <a:solidFill>
            <a:srgbClr val="F15A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</a:endParaRPr>
          </a:p>
        </p:txBody>
      </p:sp>
      <p:sp>
        <p:nvSpPr>
          <p:cNvPr id="9" name="Oval 27"/>
          <p:cNvSpPr>
            <a:spLocks noChangeAspect="1"/>
          </p:cNvSpPr>
          <p:nvPr/>
        </p:nvSpPr>
        <p:spPr>
          <a:xfrm>
            <a:off x="7434690" y="3994280"/>
            <a:ext cx="89638" cy="89638"/>
          </a:xfrm>
          <a:prstGeom prst="ellipse">
            <a:avLst/>
          </a:prstGeom>
          <a:solidFill>
            <a:srgbClr val="A4CC2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0717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789552"/>
            <a:ext cx="9144000" cy="39424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/>
              <a:t>ADF Migration Strategies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successful migration?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Application Re-Engineering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gray">
          <a:xfrm>
            <a:off x="1403648" y="2932162"/>
            <a:ext cx="5832475" cy="1943844"/>
          </a:xfrm>
          <a:prstGeom prst="rect">
            <a:avLst/>
          </a:prstGeom>
          <a:solidFill>
            <a:srgbClr val="525252"/>
          </a:solidFill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119063" indent="-119063" eaLnBrk="0" hangingPunct="0">
              <a:lnSpc>
                <a:spcPct val="115000"/>
              </a:lnSpc>
              <a:spcBef>
                <a:spcPct val="25000"/>
              </a:spcBef>
              <a:buFont typeface="Times" pitchFamily="18" charset="0"/>
              <a:buNone/>
              <a:defRPr/>
            </a:pPr>
            <a:r>
              <a:rPr lang="en-US" b="1" kern="0" dirty="0">
                <a:solidFill>
                  <a:schemeClr val="bg1"/>
                </a:solidFill>
                <a:latin typeface="+mn-lt"/>
                <a:cs typeface="Arial" charset="0"/>
              </a:rPr>
              <a:t>“Any attempt to [re-write] a Forms application to [ADF, Apex …] without taking into consideration the difference in architecture is in effect an effort at re-implementing the 20-year-old Forms runtime”</a:t>
            </a:r>
          </a:p>
          <a:p>
            <a:pPr marL="119063" indent="-119063" eaLnBrk="0" hangingPunct="0">
              <a:lnSpc>
                <a:spcPct val="115000"/>
              </a:lnSpc>
              <a:spcBef>
                <a:spcPct val="25000"/>
              </a:spcBef>
              <a:buFont typeface="Times" pitchFamily="18" charset="0"/>
              <a:buNone/>
              <a:defRPr/>
            </a:pPr>
            <a:r>
              <a:rPr lang="en-US" sz="1200" b="1" kern="0" dirty="0">
                <a:solidFill>
                  <a:schemeClr val="bg1"/>
                </a:solidFill>
                <a:latin typeface="+mn-lt"/>
                <a:cs typeface="Arial" charset="0"/>
              </a:rPr>
              <a:t>http://www.oracle.com/technetwork/developer-tools/forms/documentation/formsmigration-133693.pdf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03648" y="1904455"/>
            <a:ext cx="7920880" cy="88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10000"/>
              </a:spcBef>
              <a:buClr>
                <a:srgbClr val="FF0000"/>
              </a:buClr>
              <a:buSzPct val="100000"/>
            </a:pPr>
            <a:r>
              <a:rPr lang="en-US" altLang="en-US" b="1" dirty="0"/>
              <a:t>Grant Ronald, Oracle </a:t>
            </a:r>
            <a:br>
              <a:rPr lang="en-US" altLang="en-US" b="1" dirty="0"/>
            </a:br>
            <a:r>
              <a:rPr lang="en-US" altLang="en-US" b="1" dirty="0"/>
              <a:t>Senior Group Product Manager, Oracle Application Development Tools</a:t>
            </a:r>
          </a:p>
          <a:p>
            <a:pPr eaLnBrk="1" hangingPunct="1">
              <a:spcBef>
                <a:spcPct val="10000"/>
              </a:spcBef>
              <a:buClr>
                <a:srgbClr val="FF0000"/>
              </a:buClr>
              <a:buSzPct val="100000"/>
            </a:pPr>
            <a:r>
              <a:rPr lang="en-US" altLang="en-US" sz="1400" dirty="0"/>
              <a:t>Writing in the ODTUG Journal</a:t>
            </a:r>
          </a:p>
        </p:txBody>
      </p:sp>
    </p:spTree>
    <p:extLst>
      <p:ext uri="{BB962C8B-B14F-4D97-AF65-F5344CB8AC3E}">
        <p14:creationId xmlns:p14="http://schemas.microsoft.com/office/powerpoint/2010/main" val="262491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successful migration?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Application Re-Engineering – Factors to consider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What’s your budget?</a:t>
            </a:r>
            <a:br>
              <a:rPr lang="en-US" sz="2400" dirty="0" smtClean="0"/>
            </a:br>
            <a:endParaRPr lang="en-US" sz="2400" dirty="0" smtClean="0"/>
          </a:p>
          <a:p>
            <a:pPr marL="542925" lvl="2" indent="0">
              <a:buNone/>
            </a:pPr>
            <a:r>
              <a:rPr lang="en-US" sz="2400" dirty="0" smtClean="0"/>
              <a:t>How much time can you afford to spend re-engineering your application? This can affect which path you take while re-engineering your application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sz="2400" dirty="0" smtClean="0"/>
              <a:t>What’s your development team’s technical expertise? </a:t>
            </a:r>
          </a:p>
          <a:p>
            <a:pPr marL="542925" lvl="2" indent="0"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If your development team contains more PL/SQL than ADF knowledge, this can affect how Business Logic is extraction</a:t>
            </a:r>
          </a:p>
        </p:txBody>
      </p:sp>
    </p:spTree>
    <p:extLst>
      <p:ext uri="{BB962C8B-B14F-4D97-AF65-F5344CB8AC3E}">
        <p14:creationId xmlns:p14="http://schemas.microsoft.com/office/powerpoint/2010/main" val="363916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a successful migration?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Staged Migration – via Forms-ADF Hybrid </a:t>
            </a:r>
            <a:r>
              <a:rPr lang="en-US" sz="2400" dirty="0" smtClean="0"/>
              <a:t>Solution</a:t>
            </a:r>
            <a:endParaRPr lang="en-US" sz="2400" dirty="0"/>
          </a:p>
        </p:txBody>
      </p:sp>
      <p:sp>
        <p:nvSpPr>
          <p:cNvPr id="4" name="TextBox 5"/>
          <p:cNvSpPr txBox="1"/>
          <p:nvPr/>
        </p:nvSpPr>
        <p:spPr bwMode="auto">
          <a:xfrm>
            <a:off x="523339" y="1102519"/>
            <a:ext cx="403437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“A staged (that is, phased) migration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 effort enables Oracle Forms applications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 to be migrated over time. This lengthens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 the period during which Oracle Forms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 remains an architectural element,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 but reduces the overall migration risk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 during that time period.”</a:t>
            </a:r>
          </a:p>
          <a:p>
            <a:pPr marL="0" lvl="1">
              <a:spcBef>
                <a:spcPts val="0"/>
              </a:spcBef>
              <a:defRPr/>
            </a:pPr>
            <a:r>
              <a:rPr lang="en-US" dirty="0">
                <a:solidFill>
                  <a:srgbClr val="404040"/>
                </a:solidFill>
                <a:latin typeface="+mn-lt"/>
              </a:rPr>
              <a:t>Gartner - </a:t>
            </a:r>
            <a:r>
              <a:rPr lang="en-US" dirty="0" smtClean="0">
                <a:solidFill>
                  <a:srgbClr val="404040"/>
                </a:solidFill>
                <a:latin typeface="+mn-lt"/>
              </a:rPr>
              <a:t>2011</a:t>
            </a:r>
            <a:endParaRPr lang="en-US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6263" y="3584426"/>
            <a:ext cx="7858125" cy="571500"/>
          </a:xfrm>
          <a:prstGeom prst="rect">
            <a:avLst/>
          </a:prstGeom>
          <a:solidFill>
            <a:srgbClr val="006A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chemeClr val="bg1"/>
                </a:solidFill>
                <a:latin typeface="Calibri" pitchFamily="34" charset="0"/>
              </a:rPr>
              <a:t>Migrate at your own pace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05756" y="4515966"/>
            <a:ext cx="88582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1100">
                <a:solidFill>
                  <a:srgbClr val="404040"/>
                </a:solidFill>
              </a:rPr>
              <a:t>*Source:  </a:t>
            </a:r>
            <a:r>
              <a:rPr lang="en-US" altLang="en-US" sz="1100" u="sng">
                <a:solidFill>
                  <a:srgbClr val="404040"/>
                </a:solidFill>
                <a:hlinkClick r:id="rId2"/>
              </a:rPr>
              <a:t>http://www.oracle.com/technetwork/issue-archive/2010/toolssod-3-129969.pdf </a:t>
            </a:r>
            <a:r>
              <a:rPr lang="en-US" altLang="en-US" sz="1100">
                <a:solidFill>
                  <a:srgbClr val="404040"/>
                </a:solidFill>
              </a:rPr>
              <a:t>(March 2012)</a:t>
            </a:r>
          </a:p>
        </p:txBody>
      </p:sp>
      <p:sp>
        <p:nvSpPr>
          <p:cNvPr id="7" name="Rectangle 6"/>
          <p:cNvSpPr/>
          <p:nvPr/>
        </p:nvSpPr>
        <p:spPr>
          <a:xfrm>
            <a:off x="5503863" y="2034084"/>
            <a:ext cx="3109912" cy="1138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23000" y="2034084"/>
            <a:ext cx="2376488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34188" y="2276971"/>
            <a:ext cx="1765300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334250" y="2480171"/>
            <a:ext cx="1265238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61288" y="2696071"/>
            <a:ext cx="838200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5516563" y="3186609"/>
            <a:ext cx="3443287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25"/>
          <p:cNvSpPr txBox="1">
            <a:spLocks noChangeArrowheads="1"/>
          </p:cNvSpPr>
          <p:nvPr/>
        </p:nvSpPr>
        <p:spPr bwMode="auto">
          <a:xfrm>
            <a:off x="7385050" y="2221409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ADF, SOA</a:t>
            </a:r>
          </a:p>
        </p:txBody>
      </p:sp>
      <p:sp>
        <p:nvSpPr>
          <p:cNvPr id="14" name="TextBox 52"/>
          <p:cNvSpPr txBox="1">
            <a:spLocks noChangeArrowheads="1"/>
          </p:cNvSpPr>
          <p:nvPr/>
        </p:nvSpPr>
        <p:spPr bwMode="auto">
          <a:xfrm>
            <a:off x="5646738" y="2704009"/>
            <a:ext cx="7762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Forms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0863" y="2897684"/>
            <a:ext cx="428625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6" name="TextBox 54"/>
          <p:cNvSpPr txBox="1">
            <a:spLocks noChangeArrowheads="1"/>
          </p:cNvSpPr>
          <p:nvPr/>
        </p:nvSpPr>
        <p:spPr bwMode="auto">
          <a:xfrm>
            <a:off x="8180388" y="3205659"/>
            <a:ext cx="77946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900" b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5503863" y="1746746"/>
            <a:ext cx="0" cy="14398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56"/>
          <p:cNvSpPr txBox="1">
            <a:spLocks noChangeArrowheads="1"/>
          </p:cNvSpPr>
          <p:nvPr/>
        </p:nvSpPr>
        <p:spPr bwMode="auto">
          <a:xfrm>
            <a:off x="4557713" y="1753096"/>
            <a:ext cx="101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900" b="1">
                <a:solidFill>
                  <a:srgbClr val="000000"/>
                </a:solidFill>
              </a:rPr>
              <a:t>Forms : ADF Ratio</a:t>
            </a:r>
          </a:p>
        </p:txBody>
      </p:sp>
    </p:spTree>
    <p:extLst>
      <p:ext uri="{BB962C8B-B14F-4D97-AF65-F5344CB8AC3E}">
        <p14:creationId xmlns:p14="http://schemas.microsoft.com/office/powerpoint/2010/main" val="374944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ADF Migration Strategy Comparison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99542"/>
            <a:ext cx="8077200" cy="1955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62037" y="3252341"/>
            <a:ext cx="3109913" cy="11382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81175" y="3252341"/>
            <a:ext cx="2376487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92362" y="3495229"/>
            <a:ext cx="1765300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92425" y="3698429"/>
            <a:ext cx="1265237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319462" y="3914329"/>
            <a:ext cx="838200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074737" y="4404866"/>
            <a:ext cx="3443288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2943225" y="3439666"/>
            <a:ext cx="7239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ADF, SOA</a:t>
            </a: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1204912" y="3922266"/>
            <a:ext cx="776288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Forms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29037" y="4115941"/>
            <a:ext cx="428625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4" name="TextBox 14"/>
          <p:cNvSpPr txBox="1">
            <a:spLocks noChangeArrowheads="1"/>
          </p:cNvSpPr>
          <p:nvPr/>
        </p:nvSpPr>
        <p:spPr bwMode="auto">
          <a:xfrm>
            <a:off x="3738562" y="4423916"/>
            <a:ext cx="779463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900" b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V="1">
            <a:off x="1062037" y="2965004"/>
            <a:ext cx="0" cy="1439862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115887" y="2971354"/>
            <a:ext cx="1012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900" b="1">
                <a:solidFill>
                  <a:srgbClr val="000000"/>
                </a:solidFill>
              </a:rPr>
              <a:t>Forms : ADF Ratio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4611687" y="3526979"/>
            <a:ext cx="10668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indent="0" algn="ctr" eaLnBrk="1" hangingPunct="1">
              <a:buFont typeface="Wingdings" pitchFamily="2" charset="2"/>
              <a:buNone/>
              <a:defRPr/>
            </a:pPr>
            <a:r>
              <a:rPr lang="en-US" kern="0" dirty="0" smtClean="0"/>
              <a:t>VS</a:t>
            </a:r>
          </a:p>
        </p:txBody>
      </p:sp>
      <p:pic>
        <p:nvPicPr>
          <p:cNvPr id="18" name="Picture 17" descr="http://scienceline.org/wp-content/uploads/2008/02/bigbang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87" y="2715766"/>
            <a:ext cx="3197225" cy="198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528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789552"/>
            <a:ext cx="9144000" cy="39424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/>
              <a:t>Forms-ADF Hybrid Solutions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0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Forms-ADF Hybrid Application?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Simple Definition: </a:t>
            </a:r>
            <a:r>
              <a:rPr lang="en-US" dirty="0">
                <a:solidFill>
                  <a:schemeClr val="tx1"/>
                </a:solidFill>
              </a:rPr>
              <a:t>Running Oracle Forms and ADF Applications </a:t>
            </a:r>
            <a:r>
              <a:rPr lang="en-US" dirty="0" smtClean="0">
                <a:solidFill>
                  <a:schemeClr val="tx1"/>
                </a:solidFill>
              </a:rPr>
              <a:t>together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/>
              <a:t>Run Forms within ADF Applications</a:t>
            </a:r>
          </a:p>
          <a:p>
            <a:pPr lvl="1"/>
            <a:r>
              <a:rPr lang="en-US" dirty="0"/>
              <a:t>Launch Forms and ADF applications from a Portal</a:t>
            </a:r>
          </a:p>
          <a:p>
            <a:pPr lvl="1"/>
            <a:r>
              <a:rPr lang="en-US" dirty="0"/>
              <a:t>Enable Deep Integration by passing data between ADF and Forms sessions</a:t>
            </a:r>
          </a:p>
          <a:p>
            <a:pPr lvl="1"/>
            <a:r>
              <a:rPr lang="en-US" dirty="0"/>
              <a:t>Open Forms applications from ADF</a:t>
            </a:r>
          </a:p>
          <a:p>
            <a:pPr lvl="1"/>
            <a:r>
              <a:rPr lang="en-US" dirty="0"/>
              <a:t>Open ADF applications from Forms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/>
              <a:t>What should my hybrid solution accomplish?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/>
              <a:t>How do I want to </a:t>
            </a:r>
            <a:r>
              <a:rPr lang="en-US" b="1" dirty="0" smtClean="0"/>
              <a:t>access </a:t>
            </a:r>
            <a:r>
              <a:rPr lang="en-US" b="1" dirty="0" smtClean="0"/>
              <a:t>my </a:t>
            </a:r>
            <a:r>
              <a:rPr lang="en-US" b="1" dirty="0"/>
              <a:t>applications?</a:t>
            </a:r>
          </a:p>
          <a:p>
            <a:pPr lvl="2"/>
            <a:r>
              <a:rPr lang="en-US" dirty="0"/>
              <a:t>Open both applications from a Portal?</a:t>
            </a:r>
          </a:p>
          <a:p>
            <a:pPr lvl="2"/>
            <a:r>
              <a:rPr lang="en-US" dirty="0"/>
              <a:t>Run Forms within ADF Application(s)?</a:t>
            </a:r>
          </a:p>
          <a:p>
            <a:pPr lvl="2"/>
            <a:r>
              <a:rPr lang="en-US" dirty="0"/>
              <a:t>Do I need to open ADF from Forms? Or visa versa?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Do I need to pass data between Forms and ADF?</a:t>
            </a:r>
          </a:p>
          <a:p>
            <a:pPr lvl="2"/>
            <a:r>
              <a:rPr lang="en-US" dirty="0"/>
              <a:t>Forms calling ADF?</a:t>
            </a:r>
          </a:p>
          <a:p>
            <a:pPr lvl="2"/>
            <a:r>
              <a:rPr lang="en-US" dirty="0"/>
              <a:t>ADF calling Forms?</a:t>
            </a:r>
          </a:p>
        </p:txBody>
      </p:sp>
    </p:spTree>
    <p:extLst>
      <p:ext uri="{BB962C8B-B14F-4D97-AF65-F5344CB8AC3E}">
        <p14:creationId xmlns:p14="http://schemas.microsoft.com/office/powerpoint/2010/main" val="2872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rgbClr val="FF8400"/>
                </a:solidFill>
              </a:rPr>
              <a:t>What does this mean for application security?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b="1" dirty="0"/>
              <a:t>Do I need Single Sign-On functionality between applications?</a:t>
            </a:r>
          </a:p>
          <a:p>
            <a:pPr lvl="1"/>
            <a:r>
              <a:rPr lang="en-US" b="1" dirty="0"/>
              <a:t>Make sure integration is encrypted/secure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0930" y="2982913"/>
            <a:ext cx="3109913" cy="1138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0068" y="2982913"/>
            <a:ext cx="2376487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1255" y="3225800"/>
            <a:ext cx="1765300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31318" y="3429000"/>
            <a:ext cx="1265237" cy="27305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58355" y="3644900"/>
            <a:ext cx="838200" cy="27305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1113630" y="4135438"/>
            <a:ext cx="3443288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25"/>
          <p:cNvSpPr txBox="1">
            <a:spLocks noChangeArrowheads="1"/>
          </p:cNvSpPr>
          <p:nvPr/>
        </p:nvSpPr>
        <p:spPr bwMode="auto">
          <a:xfrm>
            <a:off x="2982118" y="3170238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ADF, SOA</a:t>
            </a:r>
          </a:p>
        </p:txBody>
      </p:sp>
      <p:sp>
        <p:nvSpPr>
          <p:cNvPr id="11" name="TextBox 25"/>
          <p:cNvSpPr txBox="1">
            <a:spLocks noChangeArrowheads="1"/>
          </p:cNvSpPr>
          <p:nvPr/>
        </p:nvSpPr>
        <p:spPr bwMode="auto">
          <a:xfrm>
            <a:off x="1243805" y="3652838"/>
            <a:ext cx="776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Forms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67930" y="3846513"/>
            <a:ext cx="428625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3777455" y="4152900"/>
            <a:ext cx="7794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900" b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100930" y="2695575"/>
            <a:ext cx="0" cy="14398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29"/>
          <p:cNvSpPr txBox="1">
            <a:spLocks noChangeArrowheads="1"/>
          </p:cNvSpPr>
          <p:nvPr/>
        </p:nvSpPr>
        <p:spPr bwMode="auto">
          <a:xfrm>
            <a:off x="154780" y="2701925"/>
            <a:ext cx="101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900" b="1">
                <a:solidFill>
                  <a:srgbClr val="000000"/>
                </a:solidFill>
              </a:rPr>
              <a:t>Forms : ADF Ratio</a:t>
            </a:r>
          </a:p>
        </p:txBody>
      </p:sp>
      <p:sp>
        <p:nvSpPr>
          <p:cNvPr id="16" name="Chevron 15"/>
          <p:cNvSpPr>
            <a:spLocks noChangeArrowheads="1"/>
          </p:cNvSpPr>
          <p:nvPr/>
        </p:nvSpPr>
        <p:spPr bwMode="auto">
          <a:xfrm>
            <a:off x="4933155" y="3154363"/>
            <a:ext cx="534988" cy="727075"/>
          </a:xfrm>
          <a:prstGeom prst="chevron">
            <a:avLst>
              <a:gd name="adj" fmla="val 50000"/>
            </a:avLst>
          </a:prstGeom>
          <a:solidFill>
            <a:srgbClr val="206F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rgbClr val="FFFFFF"/>
              </a:solidFill>
              <a:sym typeface="Gill Sans"/>
            </a:endParaRPr>
          </a:p>
        </p:txBody>
      </p:sp>
      <p:sp>
        <p:nvSpPr>
          <p:cNvPr id="17" name="Chevron 16"/>
          <p:cNvSpPr>
            <a:spLocks noChangeArrowheads="1"/>
          </p:cNvSpPr>
          <p:nvPr/>
        </p:nvSpPr>
        <p:spPr bwMode="auto">
          <a:xfrm>
            <a:off x="5282405" y="3152775"/>
            <a:ext cx="534988" cy="725488"/>
          </a:xfrm>
          <a:prstGeom prst="chevron">
            <a:avLst>
              <a:gd name="adj" fmla="val 50000"/>
            </a:avLst>
          </a:prstGeom>
          <a:solidFill>
            <a:srgbClr val="206F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rgbClr val="FFFFFF"/>
              </a:solidFill>
              <a:sym typeface="Gill Sans"/>
            </a:endParaRPr>
          </a:p>
        </p:txBody>
      </p:sp>
      <p:sp>
        <p:nvSpPr>
          <p:cNvPr id="18" name="TextBox 33"/>
          <p:cNvSpPr txBox="1">
            <a:spLocks noChangeArrowheads="1"/>
          </p:cNvSpPr>
          <p:nvPr/>
        </p:nvSpPr>
        <p:spPr bwMode="auto">
          <a:xfrm>
            <a:off x="6112668" y="4156075"/>
            <a:ext cx="27892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600" b="1">
                <a:solidFill>
                  <a:srgbClr val="206FA0"/>
                </a:solidFill>
                <a:sym typeface="Gill Sans"/>
              </a:rPr>
              <a:t>Integration needs to be secure!</a:t>
            </a:r>
          </a:p>
        </p:txBody>
      </p:sp>
      <p:pic>
        <p:nvPicPr>
          <p:cNvPr id="19" name="Picture 18" descr="C:\Users\Gavin\AppData\Local\Microsoft\Windows\Temporary Internet Files\Content.IE5\ITNU88QJ\MC900431578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980" y="2251075"/>
            <a:ext cx="1905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What does this mean for my end-users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endParaRPr lang="en-US" sz="2400" dirty="0" smtClean="0"/>
          </a:p>
          <a:p>
            <a:pPr lvl="1"/>
            <a:r>
              <a:rPr lang="en-US" b="1" dirty="0"/>
              <a:t>What can I do to ensure the best user experience?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Do my users need to be trained?</a:t>
            </a:r>
          </a:p>
        </p:txBody>
      </p:sp>
      <p:pic>
        <p:nvPicPr>
          <p:cNvPr id="4" name="Content Placeholder 5" descr="9513036_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43" r="-52243"/>
          <a:stretch>
            <a:fillRect/>
          </a:stretch>
        </p:blipFill>
        <p:spPr bwMode="auto">
          <a:xfrm>
            <a:off x="-108520" y="1203598"/>
            <a:ext cx="18319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Introduction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Forms-to-ADF Migration Strategies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Forms-ADF Hybrid Solutions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Case Study: DTE Energy</a:t>
            </a:r>
          </a:p>
          <a:p>
            <a:pPr marL="0" indent="0">
              <a:buNone/>
            </a:pPr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Agenda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286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your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Is my </a:t>
            </a:r>
            <a:r>
              <a:rPr lang="en-US" sz="2400" dirty="0" smtClean="0"/>
              <a:t>application infrastructure ready </a:t>
            </a:r>
            <a:r>
              <a:rPr lang="en-US" sz="2400" dirty="0"/>
              <a:t>for Forms-ADF Integration?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TextBox 13"/>
          <p:cNvSpPr txBox="1">
            <a:spLocks noChangeArrowheads="1"/>
          </p:cNvSpPr>
          <p:nvPr/>
        </p:nvSpPr>
        <p:spPr bwMode="auto">
          <a:xfrm>
            <a:off x="7344568" y="3888507"/>
            <a:ext cx="1282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206FA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Forms</a:t>
            </a:r>
          </a:p>
        </p:txBody>
      </p:sp>
      <p:pic>
        <p:nvPicPr>
          <p:cNvPr id="5" name="Picture 4" descr="8773871_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868" y="1637432"/>
            <a:ext cx="6254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5"/>
          <p:cNvSpPr txBox="1">
            <a:spLocks noChangeArrowheads="1"/>
          </p:cNvSpPr>
          <p:nvPr/>
        </p:nvSpPr>
        <p:spPr bwMode="auto">
          <a:xfrm>
            <a:off x="7523956" y="1897782"/>
            <a:ext cx="92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 b="1">
                <a:solidFill>
                  <a:srgbClr val="206FA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ADF</a:t>
            </a:r>
          </a:p>
        </p:txBody>
      </p:sp>
      <p:sp>
        <p:nvSpPr>
          <p:cNvPr id="7" name="Up-Down Arrow 6"/>
          <p:cNvSpPr/>
          <p:nvPr/>
        </p:nvSpPr>
        <p:spPr bwMode="auto">
          <a:xfrm>
            <a:off x="6860381" y="2712170"/>
            <a:ext cx="44450" cy="914400"/>
          </a:xfrm>
          <a:prstGeom prst="upDown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rgbClr val="FF6600"/>
              </a:solidFill>
              <a:sym typeface="Gill Sans" charset="0"/>
            </a:endParaRPr>
          </a:p>
        </p:txBody>
      </p:sp>
      <p:sp>
        <p:nvSpPr>
          <p:cNvPr id="8" name="TextBox 17"/>
          <p:cNvSpPr txBox="1">
            <a:spLocks noChangeArrowheads="1"/>
          </p:cNvSpPr>
          <p:nvPr/>
        </p:nvSpPr>
        <p:spPr bwMode="auto">
          <a:xfrm>
            <a:off x="6992143" y="2969345"/>
            <a:ext cx="1395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>
                <a:solidFill>
                  <a:srgbClr val="FF6600"/>
                </a:solidFill>
                <a:latin typeface="Gill Sans"/>
                <a:ea typeface="ヒラギノ角ゴ ProN W3"/>
                <a:cs typeface="ヒラギノ角ゴ ProN W3"/>
                <a:sym typeface="Gill Sans"/>
              </a:rPr>
              <a:t>Integration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350793" y="1059582"/>
            <a:ext cx="2471738" cy="3862388"/>
          </a:xfrm>
          <a:prstGeom prst="rect">
            <a:avLst/>
          </a:prstGeom>
          <a:noFill/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2000" b="1" dirty="0">
                <a:solidFill>
                  <a:srgbClr val="206FA0"/>
                </a:solidFill>
                <a:sym typeface="Gill Sans" charset="0"/>
              </a:rPr>
              <a:t>WebLogic</a:t>
            </a:r>
          </a:p>
        </p:txBody>
      </p:sp>
      <p:pic>
        <p:nvPicPr>
          <p:cNvPr id="10" name="Picture 9" descr="8773871_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681" y="3724995"/>
            <a:ext cx="6238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267618" y="2477220"/>
            <a:ext cx="3109913" cy="1138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986756" y="2477220"/>
            <a:ext cx="2376487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97943" y="2720107"/>
            <a:ext cx="1765300" cy="274638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098006" y="2923307"/>
            <a:ext cx="1265237" cy="27305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25043" y="3139207"/>
            <a:ext cx="838200" cy="273050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280318" y="3629745"/>
            <a:ext cx="3443288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148806" y="2664545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ADF, SOA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410493" y="3147145"/>
            <a:ext cx="776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000000"/>
                </a:solidFill>
              </a:rPr>
              <a:t>Forms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34618" y="3340820"/>
            <a:ext cx="428625" cy="27463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/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944143" y="3647207"/>
            <a:ext cx="7794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eaLnBrk="1" hangingPunct="1"/>
            <a:r>
              <a:rPr lang="en-US" altLang="en-US" sz="900" b="1">
                <a:solidFill>
                  <a:srgbClr val="000000"/>
                </a:solidFill>
              </a:rPr>
              <a:t>Time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1267618" y="2189882"/>
            <a:ext cx="0" cy="143986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321468" y="2196232"/>
            <a:ext cx="1012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/>
            <a:r>
              <a:rPr lang="en-US" altLang="en-US" sz="900" b="1">
                <a:solidFill>
                  <a:srgbClr val="000000"/>
                </a:solidFill>
              </a:rPr>
              <a:t>Forms : ADF Ratio</a:t>
            </a:r>
          </a:p>
        </p:txBody>
      </p:sp>
      <p:sp>
        <p:nvSpPr>
          <p:cNvPr id="23" name="Chevron 22"/>
          <p:cNvSpPr>
            <a:spLocks noChangeArrowheads="1"/>
          </p:cNvSpPr>
          <p:nvPr/>
        </p:nvSpPr>
        <p:spPr bwMode="auto">
          <a:xfrm>
            <a:off x="5099843" y="2648670"/>
            <a:ext cx="534988" cy="727075"/>
          </a:xfrm>
          <a:prstGeom prst="chevron">
            <a:avLst>
              <a:gd name="adj" fmla="val 50000"/>
            </a:avLst>
          </a:prstGeom>
          <a:solidFill>
            <a:srgbClr val="206F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rgbClr val="FFFFFF"/>
              </a:solidFill>
              <a:sym typeface="Gill Sans"/>
            </a:endParaRPr>
          </a:p>
        </p:txBody>
      </p:sp>
      <p:sp>
        <p:nvSpPr>
          <p:cNvPr id="24" name="Chevron 23"/>
          <p:cNvSpPr>
            <a:spLocks noChangeArrowheads="1"/>
          </p:cNvSpPr>
          <p:nvPr/>
        </p:nvSpPr>
        <p:spPr bwMode="auto">
          <a:xfrm>
            <a:off x="5449093" y="2647082"/>
            <a:ext cx="534988" cy="725488"/>
          </a:xfrm>
          <a:prstGeom prst="chevron">
            <a:avLst>
              <a:gd name="adj" fmla="val 50000"/>
            </a:avLst>
          </a:prstGeom>
          <a:solidFill>
            <a:srgbClr val="206F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rgbClr val="FFFFFF"/>
              </a:solidFill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722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Hybrid: Opening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Run Forms within ADF Applications</a:t>
            </a:r>
          </a:p>
          <a:p>
            <a:pPr lvl="1"/>
            <a:r>
              <a:rPr lang="en-US" dirty="0"/>
              <a:t>Tools: ADF Faces Component: Inline Frame runs Forms Applet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Portal to open both ADF and Forms</a:t>
            </a:r>
          </a:p>
          <a:p>
            <a:pPr lvl="1"/>
            <a:r>
              <a:rPr lang="en-US" dirty="0"/>
              <a:t>Software: ADF, </a:t>
            </a:r>
            <a:r>
              <a:rPr lang="en-US" dirty="0" err="1"/>
              <a:t>WebCenter</a:t>
            </a:r>
            <a:r>
              <a:rPr lang="en-US" dirty="0"/>
              <a:t> Portal, Oracle Access Manager (OAM) to open applications via single sign-on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Open “child” ADF screens from Forms</a:t>
            </a:r>
          </a:p>
          <a:p>
            <a:pPr lvl="1"/>
            <a:r>
              <a:rPr lang="en-US" dirty="0"/>
              <a:t>Tools: Forms 11g JavaScript-Integration Built-Ins open ADF application via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Hybrid: Security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Use Oracle Access Manager (OAM)!</a:t>
            </a:r>
          </a:p>
          <a:p>
            <a:pPr lvl="1"/>
            <a:r>
              <a:rPr lang="en-US" dirty="0"/>
              <a:t>OAM can provide Single Sign-On for Forms and ADF Applications</a:t>
            </a:r>
          </a:p>
          <a:p>
            <a:pPr lvl="1"/>
            <a:r>
              <a:rPr lang="en-US" dirty="0"/>
              <a:t>Most secure method for Single Sign-On functionality</a:t>
            </a:r>
          </a:p>
          <a:p>
            <a:pPr lvl="1"/>
            <a:r>
              <a:rPr lang="en-US" dirty="0"/>
              <a:t>It’s easy to implement OAM in ADF applications</a:t>
            </a:r>
          </a:p>
          <a:p>
            <a:pPr lvl="1"/>
            <a:r>
              <a:rPr lang="en-US" dirty="0"/>
              <a:t>Most 11g Forms customers have OAM licenses!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Don’t have OAM? No problem!</a:t>
            </a:r>
          </a:p>
          <a:p>
            <a:pPr lvl="1"/>
            <a:r>
              <a:rPr lang="en-US" dirty="0"/>
              <a:t>If you don’t have licenses or budget for OAM, develop your own solution or contact PITSS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Hybrid: Pass Data Between Forms-ADF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Forms invokes ADF Logic w/ JavaScript</a:t>
            </a:r>
          </a:p>
          <a:p>
            <a:pPr lvl="1"/>
            <a:r>
              <a:rPr lang="en-US" dirty="0"/>
              <a:t>Tools: ADF Client Listener, Forms 11g JavaScript Built-ins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ADF invokes Forms w/ JavaScript</a:t>
            </a:r>
          </a:p>
          <a:p>
            <a:pPr lvl="1"/>
            <a:r>
              <a:rPr lang="en-US" dirty="0"/>
              <a:t>Tools: ADF runs JavaScript to invoke Forms-Level PL/SQL Trigger to run events asynchronously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ADF invokes Forms w/ Advanced Queuing (</a:t>
            </a:r>
            <a:r>
              <a:rPr lang="en-US" dirty="0" smtClean="0"/>
              <a:t>AQ)</a:t>
            </a:r>
          </a:p>
          <a:p>
            <a:pPr lvl="1"/>
            <a:r>
              <a:rPr lang="en-US" dirty="0" smtClean="0"/>
              <a:t>Tools</a:t>
            </a:r>
            <a:r>
              <a:rPr lang="en-US" dirty="0"/>
              <a:t>: ADF inserts database queue record to enable asynchronous events to run in Forms</a:t>
            </a:r>
          </a:p>
        </p:txBody>
      </p:sp>
    </p:spTree>
    <p:extLst>
      <p:ext uri="{BB962C8B-B14F-4D97-AF65-F5344CB8AC3E}">
        <p14:creationId xmlns:p14="http://schemas.microsoft.com/office/powerpoint/2010/main" val="350591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789552"/>
            <a:ext cx="9144000" cy="39424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/>
              <a:t>Case Study: DTE Energy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42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203994" y="3378200"/>
            <a:ext cx="6654800" cy="169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 descr="9513036_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43" r="-52243"/>
          <a:stretch>
            <a:fillRect/>
          </a:stretch>
        </p:blipFill>
        <p:spPr bwMode="auto">
          <a:xfrm>
            <a:off x="6655594" y="4029075"/>
            <a:ext cx="18319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2703894_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19" y="52388"/>
            <a:ext cx="1960562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3801804_m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731" y="52388"/>
            <a:ext cx="4740275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4" y="1346200"/>
            <a:ext cx="260985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294" y="1346200"/>
            <a:ext cx="2878137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Placeholder 1"/>
          <p:cNvSpPr txBox="1">
            <a:spLocks/>
          </p:cNvSpPr>
          <p:nvPr/>
        </p:nvSpPr>
        <p:spPr>
          <a:xfrm>
            <a:off x="592931" y="1019175"/>
            <a:ext cx="1784350" cy="40005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355600" lvl="1" indent="0">
              <a:buFont typeface="Webdings" pitchFamily="18" charset="2"/>
              <a:buNone/>
              <a:defRPr/>
            </a:pPr>
            <a:r>
              <a:rPr lang="en-US" dirty="0" smtClean="0"/>
              <a:t>Train Coordinator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053431" y="901700"/>
            <a:ext cx="461963" cy="723900"/>
          </a:xfrm>
          <a:custGeom>
            <a:avLst/>
            <a:gdLst>
              <a:gd name="T0" fmla="*/ 0 w 461819"/>
              <a:gd name="T1" fmla="*/ 2897 h 485495"/>
              <a:gd name="T2" fmla="*/ 385209 w 461819"/>
              <a:gd name="T3" fmla="*/ 383450 h 485495"/>
              <a:gd name="T4" fmla="*/ 462251 w 461819"/>
              <a:gd name="T5" fmla="*/ 2400383 h 48549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61819" h="485495">
                <a:moveTo>
                  <a:pt x="0" y="586"/>
                </a:moveTo>
                <a:cubicBezTo>
                  <a:pt x="153939" y="-1338"/>
                  <a:pt x="307879" y="-3262"/>
                  <a:pt x="384849" y="77556"/>
                </a:cubicBezTo>
                <a:cubicBezTo>
                  <a:pt x="461819" y="158374"/>
                  <a:pt x="461819" y="321934"/>
                  <a:pt x="461819" y="485495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4013994" y="1514475"/>
            <a:ext cx="677862" cy="671513"/>
          </a:xfrm>
          <a:custGeom>
            <a:avLst/>
            <a:gdLst>
              <a:gd name="T0" fmla="*/ 0 w 677334"/>
              <a:gd name="T1" fmla="*/ 0 h 450736"/>
              <a:gd name="T2" fmla="*/ 115725 w 677334"/>
              <a:gd name="T3" fmla="*/ 2033966 h 450736"/>
              <a:gd name="T4" fmla="*/ 678919 w 677334"/>
              <a:gd name="T5" fmla="*/ 2111535 h 4507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7334" h="450736">
                <a:moveTo>
                  <a:pt x="0" y="0"/>
                </a:moveTo>
                <a:cubicBezTo>
                  <a:pt x="-1" y="44522"/>
                  <a:pt x="2566" y="341057"/>
                  <a:pt x="115455" y="412414"/>
                </a:cubicBezTo>
                <a:cubicBezTo>
                  <a:pt x="228344" y="483771"/>
                  <a:pt x="500303" y="434884"/>
                  <a:pt x="677334" y="428142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2790031" y="2466975"/>
            <a:ext cx="2616200" cy="719138"/>
          </a:xfrm>
          <a:custGeom>
            <a:avLst/>
            <a:gdLst>
              <a:gd name="T0" fmla="*/ 2614662 w 2616969"/>
              <a:gd name="T1" fmla="*/ 2016060 h 482349"/>
              <a:gd name="T2" fmla="*/ 1253500 w 2616969"/>
              <a:gd name="T3" fmla="*/ 2243466 h 482349"/>
              <a:gd name="T4" fmla="*/ 0 w 2616969"/>
              <a:gd name="T5" fmla="*/ 0 h 482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16969" h="482349">
                <a:moveTo>
                  <a:pt x="2616969" y="407885"/>
                </a:moveTo>
                <a:cubicBezTo>
                  <a:pt x="2616968" y="452407"/>
                  <a:pt x="1690767" y="521874"/>
                  <a:pt x="1254606" y="453893"/>
                </a:cubicBezTo>
                <a:cubicBezTo>
                  <a:pt x="818445" y="385912"/>
                  <a:pt x="177030" y="48027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3" name="Text Placeholder 1"/>
          <p:cNvSpPr txBox="1">
            <a:spLocks/>
          </p:cNvSpPr>
          <p:nvPr/>
        </p:nvSpPr>
        <p:spPr bwMode="auto">
          <a:xfrm>
            <a:off x="223044" y="3381375"/>
            <a:ext cx="6181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1400" b="1" dirty="0">
                <a:solidFill>
                  <a:srgbClr val="404040"/>
                </a:solidFill>
                <a:latin typeface="Calibri" pitchFamily="34" charset="0"/>
              </a:rPr>
              <a:t>Train Coordinators schedule Trains with Forms 11g application 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2497931" y="781050"/>
            <a:ext cx="341313" cy="34131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666331" y="1698625"/>
            <a:ext cx="341313" cy="341313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3877469" y="2759075"/>
            <a:ext cx="341312" cy="3429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7428706" y="3554413"/>
            <a:ext cx="342900" cy="341312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000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229394" y="3743325"/>
            <a:ext cx="639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1400" b="1" dirty="0">
                <a:solidFill>
                  <a:srgbClr val="404040"/>
                </a:solidFill>
                <a:latin typeface="Calibri" pitchFamily="34" charset="0"/>
              </a:rPr>
              <a:t>ADF Calendar </a:t>
            </a:r>
            <a:r>
              <a:rPr lang="en-US" altLang="en-US" sz="1400" b="1" dirty="0" smtClean="0">
                <a:solidFill>
                  <a:srgbClr val="404040"/>
                </a:solidFill>
                <a:latin typeface="Calibri" pitchFamily="34" charset="0"/>
              </a:rPr>
              <a:t>can </a:t>
            </a:r>
            <a:r>
              <a:rPr lang="en-US" altLang="en-US" sz="1400" b="1" dirty="0">
                <a:solidFill>
                  <a:srgbClr val="404040"/>
                </a:solidFill>
                <a:latin typeface="Calibri" pitchFamily="34" charset="0"/>
              </a:rPr>
              <a:t>be </a:t>
            </a:r>
            <a:r>
              <a:rPr lang="en-US" altLang="en-US" sz="1400" b="1" dirty="0" smtClean="0">
                <a:solidFill>
                  <a:srgbClr val="404040"/>
                </a:solidFill>
                <a:latin typeface="Calibri" pitchFamily="34" charset="0"/>
              </a:rPr>
              <a:t>opened direct from the Forms menu, authenticating the user into the ADF app,  and displaying the Calendar Scheduling Screen</a:t>
            </a:r>
            <a:endParaRPr lang="en-US" altLang="en-US" sz="1400" b="1" dirty="0">
              <a:solidFill>
                <a:srgbClr val="404040"/>
              </a:solidFill>
              <a:latin typeface="Calibri" pitchFamily="34" charset="0"/>
            </a:endParaRPr>
          </a:p>
        </p:txBody>
      </p: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203994" y="3424238"/>
            <a:ext cx="249237" cy="234950"/>
            <a:chOff x="498230" y="5070230"/>
            <a:chExt cx="248786" cy="234462"/>
          </a:xfrm>
        </p:grpSpPr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900" b="1">
                <a:solidFill>
                  <a:srgbClr val="FFFFFF"/>
                </a:solidFill>
              </a:endParaRPr>
            </a:p>
          </p:txBody>
        </p:sp>
        <p:sp>
          <p:nvSpPr>
            <p:cNvPr id="34" name="TextBox 75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487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203994" y="3865563"/>
            <a:ext cx="249237" cy="234950"/>
            <a:chOff x="498230" y="5070230"/>
            <a:chExt cx="248786" cy="234462"/>
          </a:xfrm>
        </p:grpSpPr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900" b="1">
                <a:solidFill>
                  <a:srgbClr val="FFFFFF"/>
                </a:solidFill>
              </a:endParaRPr>
            </a:p>
          </p:txBody>
        </p:sp>
        <p:sp>
          <p:nvSpPr>
            <p:cNvPr id="32" name="TextBox 78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487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03994" y="4279900"/>
            <a:ext cx="249237" cy="234950"/>
            <a:chOff x="498230" y="5070230"/>
            <a:chExt cx="248786" cy="234462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900" b="1">
                <a:solidFill>
                  <a:srgbClr val="FFFFFF"/>
                </a:solidFill>
              </a:endParaRPr>
            </a:p>
          </p:txBody>
        </p:sp>
        <p:sp>
          <p:nvSpPr>
            <p:cNvPr id="30" name="TextBox 81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487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rgbClr val="FFFFFF"/>
                  </a:solidFill>
                </a:rPr>
                <a:t>3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203994" y="4724400"/>
            <a:ext cx="249237" cy="234950"/>
            <a:chOff x="498230" y="5070230"/>
            <a:chExt cx="248786" cy="234462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900" b="1">
                <a:solidFill>
                  <a:srgbClr val="FFFFFF"/>
                </a:solidFill>
              </a:endParaRPr>
            </a:p>
          </p:txBody>
        </p:sp>
        <p:sp>
          <p:nvSpPr>
            <p:cNvPr id="28" name="TextBox 84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4878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900" b="1">
                  <a:solidFill>
                    <a:srgbClr val="FFFFFF"/>
                  </a:solidFill>
                </a:rPr>
                <a:t>4</a:t>
              </a:r>
            </a:p>
          </p:txBody>
        </p:sp>
      </p:grpSp>
      <p:sp>
        <p:nvSpPr>
          <p:cNvPr id="23" name="Text Placeholder 1"/>
          <p:cNvSpPr txBox="1">
            <a:spLocks/>
          </p:cNvSpPr>
          <p:nvPr/>
        </p:nvSpPr>
        <p:spPr bwMode="auto">
          <a:xfrm>
            <a:off x="224631" y="4205288"/>
            <a:ext cx="6634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1400" b="1">
                <a:solidFill>
                  <a:srgbClr val="404040"/>
                </a:solidFill>
                <a:latin typeface="Calibri" pitchFamily="34" charset="0"/>
              </a:rPr>
              <a:t>ADF Calendar enables drag &amp; drop, update of key-data and allows to open any Forms-Module to display more details by automatic querying of selected record</a:t>
            </a:r>
          </a:p>
        </p:txBody>
      </p:sp>
      <p:sp>
        <p:nvSpPr>
          <p:cNvPr id="24" name="Text Placeholder 1"/>
          <p:cNvSpPr txBox="1">
            <a:spLocks/>
          </p:cNvSpPr>
          <p:nvPr/>
        </p:nvSpPr>
        <p:spPr bwMode="auto">
          <a:xfrm>
            <a:off x="221456" y="4676775"/>
            <a:ext cx="5815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1400" b="1" dirty="0">
                <a:solidFill>
                  <a:srgbClr val="404040"/>
                </a:solidFill>
                <a:latin typeface="Calibri" pitchFamily="34" charset="0"/>
              </a:rPr>
              <a:t>ADF Calendar also accessible on Mobile Devices </a:t>
            </a:r>
          </a:p>
        </p:txBody>
      </p:sp>
      <p:pic>
        <p:nvPicPr>
          <p:cNvPr id="25" name="Picture 24" descr="photo 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669" y="1795463"/>
            <a:ext cx="2109787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reeform 25"/>
          <p:cNvSpPr>
            <a:spLocks/>
          </p:cNvSpPr>
          <p:nvPr/>
        </p:nvSpPr>
        <p:spPr bwMode="auto">
          <a:xfrm>
            <a:off x="7235031" y="2952750"/>
            <a:ext cx="263525" cy="1517650"/>
          </a:xfrm>
          <a:custGeom>
            <a:avLst/>
            <a:gdLst>
              <a:gd name="T0" fmla="*/ 264832 w 262874"/>
              <a:gd name="T1" fmla="*/ 0 h 543733"/>
              <a:gd name="T2" fmla="*/ 16994 w 262874"/>
              <a:gd name="T3" fmla="*/ 23524478 h 543733"/>
              <a:gd name="T4" fmla="*/ 22063 w 262874"/>
              <a:gd name="T5" fmla="*/ 32975517 h 5437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62874" h="543733">
                <a:moveTo>
                  <a:pt x="262874" y="0"/>
                </a:moveTo>
                <a:cubicBezTo>
                  <a:pt x="262873" y="44522"/>
                  <a:pt x="57030" y="297273"/>
                  <a:pt x="16868" y="387895"/>
                </a:cubicBezTo>
                <a:cubicBezTo>
                  <a:pt x="-23294" y="478517"/>
                  <a:pt x="20716" y="508442"/>
                  <a:pt x="21900" y="54373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5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789552"/>
            <a:ext cx="9144000" cy="3942438"/>
          </a:xfrm>
        </p:spPr>
        <p:txBody>
          <a:bodyPr anchor="t"/>
          <a:lstStyle/>
          <a:p>
            <a:pPr marL="0" indent="0" algn="ctr">
              <a:buNone/>
            </a:pPr>
            <a:r>
              <a:rPr lang="en-US" sz="2800" dirty="0" smtClean="0"/>
              <a:t>DTE Case Study: Example</a:t>
            </a:r>
          </a:p>
          <a:p>
            <a:pPr marL="0" indent="0" algn="ctr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4" name="Picture 3" descr="C:\Users\Gavin\AppData\Local\Microsoft\Windows\Temporary Internet Files\Content.IE5\MADPMS0U\MC900431621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35255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967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 Case Study: 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End-users can quickly and confidently schedule  coal trains </a:t>
            </a:r>
          </a:p>
          <a:p>
            <a:r>
              <a:rPr lang="en-US" sz="2000" dirty="0"/>
              <a:t>Business-leaders love the </a:t>
            </a:r>
            <a:r>
              <a:rPr lang="en-US" sz="2000" dirty="0" smtClean="0"/>
              <a:t>new interactive way of scheduling trains</a:t>
            </a:r>
            <a:endParaRPr lang="en-US" sz="2000" dirty="0"/>
          </a:p>
          <a:p>
            <a:r>
              <a:rPr lang="en-US" sz="2000" dirty="0"/>
              <a:t>The ADF Calendar opened the door for more ADF Development</a:t>
            </a:r>
          </a:p>
          <a:p>
            <a:endParaRPr lang="en-US" sz="2400" dirty="0" smtClean="0"/>
          </a:p>
        </p:txBody>
      </p:sp>
      <p:sp>
        <p:nvSpPr>
          <p:cNvPr id="4" name="TextBox 1"/>
          <p:cNvSpPr txBox="1"/>
          <p:nvPr/>
        </p:nvSpPr>
        <p:spPr>
          <a:xfrm>
            <a:off x="1280864" y="2067694"/>
            <a:ext cx="7467600" cy="2432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spcBef>
                <a:spcPct val="20000"/>
              </a:spcBef>
              <a:buClr>
                <a:srgbClr val="FF6600"/>
              </a:buClr>
              <a:buSzPct val="110000"/>
              <a:defRPr/>
            </a:pPr>
            <a:r>
              <a:rPr lang="ja-JP" altLang="en-US" sz="2000" dirty="0">
                <a:solidFill>
                  <a:srgbClr val="262626"/>
                </a:solidFill>
                <a:latin typeface="Calibri" pitchFamily="34" charset="0"/>
              </a:rPr>
              <a:t>“</a:t>
            </a:r>
            <a:r>
              <a:rPr lang="en-US" altLang="ja-JP" sz="2000" dirty="0">
                <a:solidFill>
                  <a:srgbClr val="262626"/>
                </a:solidFill>
                <a:latin typeface="Calibri" pitchFamily="34" charset="0"/>
              </a:rPr>
              <a:t>Having upgraded to the latest Oracle Forms release, running on WebLogic Technology, enabled the advantage by embedding new ADF technology to significantly improve </a:t>
            </a:r>
            <a:r>
              <a:rPr lang="en-US" altLang="ja-JP" sz="2000" b="1" dirty="0">
                <a:solidFill>
                  <a:srgbClr val="262626"/>
                </a:solidFill>
                <a:latin typeface="Calibri" pitchFamily="34" charset="0"/>
              </a:rPr>
              <a:t>and optimized the User-Interface experience for our end-users</a:t>
            </a:r>
            <a:r>
              <a:rPr lang="ja-JP" altLang="en-US" sz="2000" dirty="0">
                <a:solidFill>
                  <a:srgbClr val="262626"/>
                </a:solidFill>
                <a:latin typeface="Calibri" pitchFamily="34" charset="0"/>
              </a:rPr>
              <a:t>”</a:t>
            </a:r>
            <a:r>
              <a:rPr lang="en-US" altLang="ja-JP" sz="2000" dirty="0">
                <a:solidFill>
                  <a:srgbClr val="262626"/>
                </a:solidFill>
                <a:latin typeface="Calibri" pitchFamily="34" charset="0"/>
              </a:rPr>
              <a:t>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defRPr/>
            </a:pPr>
            <a:r>
              <a:rPr lang="en-US" sz="2000" dirty="0" err="1">
                <a:solidFill>
                  <a:srgbClr val="262626"/>
                </a:solidFill>
                <a:latin typeface="Calibri" pitchFamily="34" charset="0"/>
              </a:rPr>
              <a:t>Kutumba</a:t>
            </a:r>
            <a:r>
              <a:rPr lang="en-US" sz="2000" dirty="0">
                <a:solidFill>
                  <a:srgbClr val="262626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Calibri" pitchFamily="34" charset="0"/>
              </a:rPr>
              <a:t>Rao</a:t>
            </a:r>
            <a:r>
              <a:rPr lang="en-US" sz="2000" dirty="0">
                <a:solidFill>
                  <a:srgbClr val="262626"/>
                </a:solidFill>
                <a:latin typeface="Calibri" pitchFamily="34" charset="0"/>
              </a:rPr>
              <a:t> </a:t>
            </a:r>
            <a:r>
              <a:rPr lang="en-US" sz="2000" dirty="0" err="1">
                <a:solidFill>
                  <a:srgbClr val="262626"/>
                </a:solidFill>
                <a:latin typeface="Calibri" pitchFamily="34" charset="0"/>
              </a:rPr>
              <a:t>Hanumalou</a:t>
            </a:r>
            <a:r>
              <a:rPr lang="en-US" sz="2000" dirty="0">
                <a:solidFill>
                  <a:srgbClr val="262626"/>
                </a:solidFill>
                <a:latin typeface="Calibri" pitchFamily="34" charset="0"/>
              </a:rPr>
              <a:t>, MS, PMP – Principal Supervisor – ITS </a:t>
            </a:r>
            <a:br>
              <a:rPr lang="en-US" sz="2000" dirty="0">
                <a:solidFill>
                  <a:srgbClr val="262626"/>
                </a:solidFill>
                <a:latin typeface="Calibri" pitchFamily="34" charset="0"/>
              </a:rPr>
            </a:br>
            <a:r>
              <a:rPr lang="en-US" sz="2000" dirty="0">
                <a:solidFill>
                  <a:srgbClr val="262626"/>
                </a:solidFill>
                <a:latin typeface="Calibri" pitchFamily="34" charset="0"/>
              </a:rPr>
              <a:t>DTE Energy</a:t>
            </a:r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2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Forms-ADF Integration: Challenges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dirty="0"/>
          </a:p>
        </p:txBody>
      </p:sp>
      <p:pic>
        <p:nvPicPr>
          <p:cNvPr id="4" name="Picture 3" descr="8773871_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774" y="1322987"/>
            <a:ext cx="625475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10085159_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89" y="1061145"/>
            <a:ext cx="22336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12703894_l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87" y="826100"/>
            <a:ext cx="141605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3549" y="795937"/>
            <a:ext cx="1474788" cy="1425575"/>
          </a:xfrm>
          <a:prstGeom prst="rect">
            <a:avLst/>
          </a:prstGeom>
          <a:solidFill>
            <a:srgbClr val="FFFA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13074" y="2358037"/>
            <a:ext cx="1374775" cy="2241550"/>
          </a:xfrm>
          <a:prstGeom prst="rect">
            <a:avLst/>
          </a:prstGeom>
          <a:solidFill>
            <a:srgbClr val="206FA0">
              <a:alpha val="4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1813074" y="1981800"/>
            <a:ext cx="1465263" cy="37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en-US" sz="1100" b="1">
                <a:solidFill>
                  <a:srgbClr val="000000"/>
                </a:solidFill>
              </a:rPr>
              <a:t>Forms Session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1797199" y="4310662"/>
            <a:ext cx="14890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en-US" altLang="en-US" sz="1200" b="1">
                <a:solidFill>
                  <a:srgbClr val="000000"/>
                </a:solidFill>
              </a:rPr>
              <a:t>ADF Session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749" y="999137"/>
            <a:ext cx="128111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274" y="2456462"/>
            <a:ext cx="1222375" cy="87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photo 1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62" y="3404200"/>
            <a:ext cx="12303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Connector 13"/>
          <p:cNvCxnSpPr>
            <a:cxnSpLocks noChangeShapeType="1"/>
            <a:endCxn id="11" idx="1"/>
          </p:cNvCxnSpPr>
          <p:nvPr/>
        </p:nvCxnSpPr>
        <p:spPr bwMode="auto">
          <a:xfrm>
            <a:off x="1490812" y="1470625"/>
            <a:ext cx="388937" cy="7937"/>
          </a:xfrm>
          <a:prstGeom prst="lin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4"/>
          <p:cNvCxnSpPr>
            <a:cxnSpLocks noChangeShapeType="1"/>
            <a:endCxn id="12" idx="1"/>
          </p:cNvCxnSpPr>
          <p:nvPr/>
        </p:nvCxnSpPr>
        <p:spPr bwMode="auto">
          <a:xfrm>
            <a:off x="1495574" y="1554762"/>
            <a:ext cx="393700" cy="1341438"/>
          </a:xfrm>
          <a:prstGeom prst="lin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>
            <a:off x="1001862" y="3354987"/>
            <a:ext cx="882650" cy="561975"/>
          </a:xfrm>
          <a:prstGeom prst="line">
            <a:avLst/>
          </a:prstGeom>
          <a:noFill/>
          <a:ln w="38100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Freeform 16"/>
          <p:cNvSpPr>
            <a:spLocks/>
          </p:cNvSpPr>
          <p:nvPr/>
        </p:nvSpPr>
        <p:spPr bwMode="auto">
          <a:xfrm>
            <a:off x="3110062" y="1811937"/>
            <a:ext cx="392112" cy="1044575"/>
          </a:xfrm>
          <a:custGeom>
            <a:avLst/>
            <a:gdLst>
              <a:gd name="T0" fmla="*/ 20547 w 503936"/>
              <a:gd name="T1" fmla="*/ 3900 h 468669"/>
              <a:gd name="T2" fmla="*/ 161878 w 503936"/>
              <a:gd name="T3" fmla="*/ 1904624 h 468669"/>
              <a:gd name="T4" fmla="*/ 169380 w 503936"/>
              <a:gd name="T5" fmla="*/ 9467727 h 468669"/>
              <a:gd name="T6" fmla="*/ 0 w 503936"/>
              <a:gd name="T7" fmla="*/ 11573495 h 468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" h="468669">
                <a:moveTo>
                  <a:pt x="55950" y="158"/>
                </a:moveTo>
                <a:cubicBezTo>
                  <a:pt x="209889" y="-1766"/>
                  <a:pt x="373253" y="13255"/>
                  <a:pt x="440799" y="77128"/>
                </a:cubicBezTo>
                <a:cubicBezTo>
                  <a:pt x="508345" y="141001"/>
                  <a:pt x="531436" y="312673"/>
                  <a:pt x="461226" y="383396"/>
                </a:cubicBezTo>
                <a:cubicBezTo>
                  <a:pt x="391016" y="454119"/>
                  <a:pt x="133858" y="454457"/>
                  <a:pt x="0" y="468669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990181" y="761806"/>
            <a:ext cx="14446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 algn="ctr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800" b="1" dirty="0">
                <a:solidFill>
                  <a:srgbClr val="006AB2"/>
                </a:solidFill>
              </a:rPr>
              <a:t>WebLogic Application</a:t>
            </a:r>
            <a:br>
              <a:rPr lang="en-US" altLang="en-US" sz="800" b="1" dirty="0">
                <a:solidFill>
                  <a:srgbClr val="006AB2"/>
                </a:solidFill>
              </a:rPr>
            </a:br>
            <a:r>
              <a:rPr lang="en-US" altLang="en-US" sz="800" b="1" dirty="0">
                <a:solidFill>
                  <a:srgbClr val="006AB2"/>
                </a:solidFill>
              </a:rPr>
              <a:t>Server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6926064" y="2493070"/>
            <a:ext cx="1446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800" b="1">
                <a:solidFill>
                  <a:srgbClr val="006AB2"/>
                </a:solidFill>
              </a:rPr>
              <a:t>Database</a:t>
            </a:r>
          </a:p>
        </p:txBody>
      </p:sp>
      <p:sp>
        <p:nvSpPr>
          <p:cNvPr id="20" name="Text Placeholder 1"/>
          <p:cNvSpPr txBox="1">
            <a:spLocks/>
          </p:cNvSpPr>
          <p:nvPr/>
        </p:nvSpPr>
        <p:spPr bwMode="auto">
          <a:xfrm>
            <a:off x="4040311" y="2614389"/>
            <a:ext cx="30702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1400" b="1">
                <a:solidFill>
                  <a:srgbClr val="006AB2"/>
                </a:solidFill>
              </a:rPr>
              <a:t>Forms </a:t>
            </a:r>
            <a:r>
              <a:rPr lang="en-US" altLang="en-US" sz="1400" b="1">
                <a:solidFill>
                  <a:srgbClr val="006AB2"/>
                </a:solidFill>
                <a:sym typeface="Wingdings" pitchFamily="2" charset="2"/>
              </a:rPr>
              <a:t></a:t>
            </a:r>
            <a:r>
              <a:rPr lang="en-US" altLang="en-US" sz="1400" b="1">
                <a:solidFill>
                  <a:srgbClr val="006AB2"/>
                </a:solidFill>
              </a:rPr>
              <a:t> ADF</a:t>
            </a:r>
          </a:p>
        </p:txBody>
      </p:sp>
      <p:sp>
        <p:nvSpPr>
          <p:cNvPr id="21" name="Text Placeholder 1"/>
          <p:cNvSpPr txBox="1">
            <a:spLocks/>
          </p:cNvSpPr>
          <p:nvPr/>
        </p:nvSpPr>
        <p:spPr bwMode="auto">
          <a:xfrm>
            <a:off x="4040311" y="3678014"/>
            <a:ext cx="32797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None/>
            </a:pPr>
            <a:r>
              <a:rPr lang="en-US" altLang="en-US" sz="1400" b="1">
                <a:solidFill>
                  <a:srgbClr val="006AB2"/>
                </a:solidFill>
              </a:rPr>
              <a:t>ADF </a:t>
            </a:r>
            <a:r>
              <a:rPr lang="en-US" altLang="en-US" sz="1400" b="1">
                <a:solidFill>
                  <a:srgbClr val="006AB2"/>
                </a:solidFill>
                <a:sym typeface="Wingdings" pitchFamily="2" charset="2"/>
              </a:rPr>
              <a:t></a:t>
            </a:r>
            <a:r>
              <a:rPr lang="en-US" altLang="en-US" sz="1400" b="1">
                <a:solidFill>
                  <a:srgbClr val="006AB2"/>
                </a:solidFill>
              </a:rPr>
              <a:t> Forms</a:t>
            </a: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 flipV="1">
            <a:off x="3095774" y="1254725"/>
            <a:ext cx="641350" cy="1843087"/>
          </a:xfrm>
          <a:custGeom>
            <a:avLst/>
            <a:gdLst>
              <a:gd name="T0" fmla="*/ 146698 w 503936"/>
              <a:gd name="T1" fmla="*/ 37765 h 468669"/>
              <a:gd name="T2" fmla="*/ 1155763 w 503936"/>
              <a:gd name="T3" fmla="*/ 18441091 h 468669"/>
              <a:gd name="T4" fmla="*/ 1209322 w 503936"/>
              <a:gd name="T5" fmla="*/ 91668922 h 468669"/>
              <a:gd name="T6" fmla="*/ 0 w 503936"/>
              <a:gd name="T7" fmla="*/ 112057428 h 4686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03936" h="468669">
                <a:moveTo>
                  <a:pt x="55950" y="158"/>
                </a:moveTo>
                <a:cubicBezTo>
                  <a:pt x="209889" y="-1766"/>
                  <a:pt x="373253" y="13255"/>
                  <a:pt x="440799" y="77128"/>
                </a:cubicBezTo>
                <a:cubicBezTo>
                  <a:pt x="508345" y="141001"/>
                  <a:pt x="531436" y="312673"/>
                  <a:pt x="461226" y="383396"/>
                </a:cubicBezTo>
                <a:cubicBezTo>
                  <a:pt x="391016" y="454119"/>
                  <a:pt x="133858" y="454457"/>
                  <a:pt x="0" y="468669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endParaRPr lang="en-US"/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181499" y="2418362"/>
            <a:ext cx="263525" cy="260350"/>
            <a:chOff x="498230" y="5070230"/>
            <a:chExt cx="263214" cy="261610"/>
          </a:xfrm>
        </p:grpSpPr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42" name="TextBox 24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298974" y="1399187"/>
            <a:ext cx="263525" cy="261938"/>
            <a:chOff x="498230" y="5070230"/>
            <a:chExt cx="263214" cy="261610"/>
          </a:xfrm>
        </p:grpSpPr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40" name="TextBox 27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4178426" y="2655664"/>
            <a:ext cx="261938" cy="260350"/>
            <a:chOff x="498230" y="5070230"/>
            <a:chExt cx="263214" cy="261610"/>
          </a:xfrm>
        </p:grpSpPr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800" b="1">
                <a:solidFill>
                  <a:schemeClr val="bg1"/>
                </a:solidFill>
              </a:endParaRPr>
            </a:p>
          </p:txBody>
        </p:sp>
        <p:sp>
          <p:nvSpPr>
            <p:cNvPr id="38" name="TextBox 30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4178426" y="3719309"/>
            <a:ext cx="261938" cy="261938"/>
            <a:chOff x="498230" y="5070230"/>
            <a:chExt cx="263214" cy="261610"/>
          </a:xfrm>
        </p:grpSpPr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04091" y="5085863"/>
              <a:ext cx="238371" cy="218829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en-US" altLang="en-US" sz="1100" b="1">
                <a:solidFill>
                  <a:schemeClr val="bg1"/>
                </a:solidFill>
              </a:endParaRPr>
            </a:p>
          </p:txBody>
        </p:sp>
        <p:sp>
          <p:nvSpPr>
            <p:cNvPr id="36" name="TextBox 33"/>
            <p:cNvSpPr txBox="1">
              <a:spLocks noChangeArrowheads="1"/>
            </p:cNvSpPr>
            <p:nvPr/>
          </p:nvSpPr>
          <p:spPr bwMode="auto">
            <a:xfrm>
              <a:off x="498230" y="5070230"/>
              <a:ext cx="2632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+mn-ea"/>
                  <a:cs typeface="Arial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>
                  <a:solidFill>
                    <a:schemeClr val="bg1"/>
                  </a:solidFill>
                </a:rPr>
                <a:t>2</a:t>
              </a:r>
            </a:p>
          </p:txBody>
        </p:sp>
      </p:grp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>
            <a:off x="3219599" y="922937"/>
            <a:ext cx="1441450" cy="4349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Straight Connector 27"/>
          <p:cNvCxnSpPr>
            <a:cxnSpLocks noChangeShapeType="1"/>
          </p:cNvCxnSpPr>
          <p:nvPr/>
        </p:nvCxnSpPr>
        <p:spPr bwMode="auto">
          <a:xfrm flipV="1">
            <a:off x="3351213" y="1889919"/>
            <a:ext cx="1277937" cy="8366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5148064" y="1648520"/>
            <a:ext cx="1287463" cy="79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4878537" y="1742087"/>
            <a:ext cx="200025" cy="169863"/>
          </a:xfrm>
          <a:prstGeom prst="rect">
            <a:avLst/>
          </a:prstGeom>
          <a:solidFill>
            <a:srgbClr val="FFFA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869012" y="1996087"/>
            <a:ext cx="219075" cy="188913"/>
          </a:xfrm>
          <a:prstGeom prst="rect">
            <a:avLst/>
          </a:prstGeom>
          <a:solidFill>
            <a:srgbClr val="206FA0">
              <a:alpha val="4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altLang="en-US" sz="2000" b="1">
              <a:solidFill>
                <a:schemeClr val="bg1"/>
              </a:solidFill>
            </a:endParaRPr>
          </a:p>
        </p:txBody>
      </p:sp>
      <p:sp>
        <p:nvSpPr>
          <p:cNvPr id="32" name="Text Placeholder 1"/>
          <p:cNvSpPr txBox="1">
            <a:spLocks/>
          </p:cNvSpPr>
          <p:nvPr/>
        </p:nvSpPr>
        <p:spPr bwMode="auto">
          <a:xfrm>
            <a:off x="4040311" y="2903314"/>
            <a:ext cx="5356225" cy="102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200" b="1">
                <a:solidFill>
                  <a:srgbClr val="006AB2"/>
                </a:solidFill>
              </a:rPr>
              <a:t>Start new ADF Application Session in separate window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200" b="1">
                <a:solidFill>
                  <a:srgbClr val="006AB2"/>
                </a:solidFill>
              </a:rPr>
              <a:t>Log in to ADF Application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200" b="1">
                <a:solidFill>
                  <a:srgbClr val="006AB2"/>
                </a:solidFill>
              </a:rPr>
              <a:t>Interacting and sending data to ADF Application</a:t>
            </a:r>
          </a:p>
        </p:txBody>
      </p:sp>
      <p:sp>
        <p:nvSpPr>
          <p:cNvPr id="33" name="Text Placeholder 1"/>
          <p:cNvSpPr txBox="1">
            <a:spLocks/>
          </p:cNvSpPr>
          <p:nvPr/>
        </p:nvSpPr>
        <p:spPr bwMode="auto">
          <a:xfrm>
            <a:off x="4040311" y="3995514"/>
            <a:ext cx="535622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200" b="1" dirty="0">
                <a:solidFill>
                  <a:srgbClr val="006AB2"/>
                </a:solidFill>
              </a:rPr>
              <a:t>Interacting and send data  to existing Forms session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200" b="1" dirty="0">
                <a:solidFill>
                  <a:srgbClr val="006AB2"/>
                </a:solidFill>
              </a:rPr>
              <a:t>Updating Forms to process data received from ADF session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200" b="1" dirty="0">
                <a:solidFill>
                  <a:srgbClr val="006AB2"/>
                </a:solidFill>
              </a:rPr>
              <a:t>Update application </a:t>
            </a:r>
            <a:r>
              <a:rPr lang="en-US" altLang="en-US" sz="1200" b="1" dirty="0" smtClean="0">
                <a:solidFill>
                  <a:srgbClr val="006AB2"/>
                </a:solidFill>
              </a:rPr>
              <a:t>infrastructure required </a:t>
            </a:r>
            <a:r>
              <a:rPr lang="en-US" altLang="en-US" sz="1200" b="1" dirty="0">
                <a:solidFill>
                  <a:srgbClr val="006AB2"/>
                </a:solidFill>
              </a:rPr>
              <a:t>for ADF-Forms Integration</a:t>
            </a:r>
          </a:p>
        </p:txBody>
      </p:sp>
      <p:pic>
        <p:nvPicPr>
          <p:cNvPr id="34" name="Content Placeholder 5" descr="9513036_l.jpg"/>
          <p:cNvPicPr>
            <a:picLocks noGrp="1"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243" r="-52243"/>
          <a:stretch>
            <a:fillRect/>
          </a:stretch>
        </p:blipFill>
        <p:spPr bwMode="auto">
          <a:xfrm>
            <a:off x="-72876" y="2472337"/>
            <a:ext cx="15954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21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App: Application Glue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434975"/>
            <a:ext cx="7797800" cy="427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28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8638"/>
            <a:ext cx="910431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14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App: Architecture Glue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963613" y="555526"/>
            <a:ext cx="7791450" cy="189865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0" indent="-63500">
              <a:defRPr/>
            </a:pPr>
            <a:r>
              <a:rPr lang="en-US" b="0" dirty="0" smtClean="0">
                <a:solidFill>
                  <a:srgbClr val="FF8400"/>
                </a:solidFill>
              </a:rPr>
              <a:t>JavaScript Security Rules: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404040"/>
                </a:solidFill>
              </a:rPr>
              <a:t>Both web applications must be accessed on same port</a:t>
            </a:r>
          </a:p>
          <a:p>
            <a:pPr lvl="1">
              <a:defRPr/>
            </a:pPr>
            <a:r>
              <a:rPr lang="en-US" sz="1800" dirty="0">
                <a:solidFill>
                  <a:srgbClr val="404040"/>
                </a:solidFill>
              </a:rPr>
              <a:t>Both web applications must be accessed on same h</a:t>
            </a:r>
            <a:r>
              <a:rPr lang="en-US" sz="1800" dirty="0" smtClean="0">
                <a:solidFill>
                  <a:srgbClr val="404040"/>
                </a:solidFill>
              </a:rPr>
              <a:t>ost name</a:t>
            </a:r>
          </a:p>
          <a:p>
            <a:pPr lvl="1">
              <a:defRPr/>
            </a:pPr>
            <a:r>
              <a:rPr lang="en-US" sz="1800" dirty="0" smtClean="0">
                <a:solidFill>
                  <a:srgbClr val="404040"/>
                </a:solidFill>
              </a:rPr>
              <a:t>Both web applications must be accessed on same HTTP protocol</a:t>
            </a:r>
            <a:endParaRPr lang="en-US" sz="1800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1851670"/>
            <a:ext cx="7870825" cy="2846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96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" y="3043139"/>
            <a:ext cx="2097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PL/SQL + JavaScript: Open Child Browser Window </a:t>
            </a:r>
          </a:p>
        </p:txBody>
      </p:sp>
      <p:sp>
        <p:nvSpPr>
          <p:cNvPr id="7" name="Right Arrow 6"/>
          <p:cNvSpPr/>
          <p:nvPr/>
        </p:nvSpPr>
        <p:spPr bwMode="auto">
          <a:xfrm>
            <a:off x="2485231" y="1436589"/>
            <a:ext cx="4167187" cy="585787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PL/SQL + JavaScript : Send ADF Login Credentials</a:t>
            </a: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746918" y="692051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485231" y="2139851"/>
            <a:ext cx="4167187" cy="585788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  PL/SQL + JavaScript: Send any data to ADF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3" y="3043139"/>
            <a:ext cx="21415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7554118" y="695226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#5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 HTTP Servlet</a:t>
            </a:r>
          </a:p>
        </p:txBody>
      </p:sp>
      <p:sp>
        <p:nvSpPr>
          <p:cNvPr id="14" name="Striped Right Arrow 13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PL/SQL Built-in</a:t>
            </a:r>
          </a:p>
        </p:txBody>
      </p:sp>
      <p:sp>
        <p:nvSpPr>
          <p:cNvPr id="16" name="Striped Right Arrow 15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6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" y="3043139"/>
            <a:ext cx="2097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PL/SQL + JavaScript: Open Child Browser Window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485231" y="1436589"/>
            <a:ext cx="4167187" cy="585787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PL/SQL + JavaScript : Send ADF Login Credentials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46918" y="692051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485231" y="2139851"/>
            <a:ext cx="4167187" cy="585788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  PL/SQL + JavaScript: Send any data to ADF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3" y="3043139"/>
            <a:ext cx="21415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554118" y="695226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#5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 HTTP Servlet</a:t>
            </a:r>
          </a:p>
        </p:txBody>
      </p:sp>
      <p:sp>
        <p:nvSpPr>
          <p:cNvPr id="13" name="Striped Right Arrow 12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PL/SQL Built-in</a:t>
            </a:r>
          </a:p>
        </p:txBody>
      </p:sp>
      <p:sp>
        <p:nvSpPr>
          <p:cNvPr id="15" name="Striped Right Arrow 14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2032793" y="2782094"/>
            <a:ext cx="4779963" cy="19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New 11g Forms PL/SQL Built-ins to run JavaScript:</a:t>
            </a:r>
          </a:p>
          <a:p>
            <a:pPr lvl="2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90000"/>
              <a:buFont typeface="Wingdings" pitchFamily="2" charset="2"/>
              <a:buChar char="n"/>
            </a:pPr>
            <a:r>
              <a:rPr lang="en-US" altLang="en-US" sz="1200" b="1" dirty="0" err="1">
                <a:solidFill>
                  <a:srgbClr val="000000"/>
                </a:solidFill>
              </a:rPr>
              <a:t>web.javascript_eval_expr</a:t>
            </a:r>
            <a:endParaRPr lang="en-US" altLang="en-US" sz="1200" b="1" dirty="0">
              <a:solidFill>
                <a:srgbClr val="000000"/>
              </a:solidFill>
            </a:endParaRPr>
          </a:p>
          <a:p>
            <a:pPr lvl="2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90000"/>
              <a:buFont typeface="Wingdings" pitchFamily="2" charset="2"/>
              <a:buChar char="n"/>
            </a:pPr>
            <a:r>
              <a:rPr lang="en-US" altLang="en-US" sz="1200" b="1" dirty="0" err="1" smtClean="0">
                <a:solidFill>
                  <a:srgbClr val="000000"/>
                </a:solidFill>
              </a:rPr>
              <a:t>web.javascript_eval_function</a:t>
            </a:r>
            <a:endParaRPr lang="en-US" altLang="en-US" sz="12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Allows Forms to utilize </a:t>
            </a:r>
            <a:r>
              <a:rPr lang="en-US" altLang="en-US" sz="1400" b="1" dirty="0" smtClean="0">
                <a:solidFill>
                  <a:srgbClr val="000000"/>
                </a:solidFill>
              </a:rPr>
              <a:t>JavaScript</a:t>
            </a:r>
            <a:endParaRPr lang="en-US" altLang="en-US" sz="1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Allows Forms to send data and invoke any method within an ADF application</a:t>
            </a:r>
          </a:p>
        </p:txBody>
      </p:sp>
    </p:spTree>
    <p:extLst>
      <p:ext uri="{BB962C8B-B14F-4D97-AF65-F5344CB8AC3E}">
        <p14:creationId xmlns:p14="http://schemas.microsoft.com/office/powerpoint/2010/main" val="406717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" y="3043139"/>
            <a:ext cx="2097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solidFill>
            <a:srgbClr val="FFFF00"/>
          </a:solidFill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PL/SQL + JavaScript: Open Child Browser Window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485231" y="1436589"/>
            <a:ext cx="4167187" cy="585787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PL/SQL + JavaScript : Send ADF Login Credentials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46918" y="692051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485231" y="2139851"/>
            <a:ext cx="4167187" cy="585788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  PL/SQL + JavaScript: Send any data to ADF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3" y="3043139"/>
            <a:ext cx="21415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554118" y="695226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#5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 HTTP Servlet</a:t>
            </a:r>
          </a:p>
        </p:txBody>
      </p:sp>
      <p:sp>
        <p:nvSpPr>
          <p:cNvPr id="13" name="Striped Right Arrow 12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PL/SQL Built-in</a:t>
            </a:r>
          </a:p>
        </p:txBody>
      </p:sp>
      <p:sp>
        <p:nvSpPr>
          <p:cNvPr id="15" name="Striped Right Arrow 14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2032793" y="2782094"/>
            <a:ext cx="4779963" cy="19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JavaScript needed for opening child browser window session from parent browser window so there is an established link between Forms and ADF Browser Windows</a:t>
            </a:r>
            <a:br>
              <a:rPr lang="en-US" altLang="en-US" sz="1400" b="1" dirty="0">
                <a:solidFill>
                  <a:srgbClr val="000000"/>
                </a:solidFill>
              </a:rPr>
            </a:br>
            <a:endParaRPr lang="en-US" altLang="en-US" sz="1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Established link allows JavaScript to invoke both Forms and ADF</a:t>
            </a:r>
          </a:p>
        </p:txBody>
      </p:sp>
    </p:spTree>
    <p:extLst>
      <p:ext uri="{BB962C8B-B14F-4D97-AF65-F5344CB8AC3E}">
        <p14:creationId xmlns:p14="http://schemas.microsoft.com/office/powerpoint/2010/main" val="416190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" y="3043139"/>
            <a:ext cx="2097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noFill/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PL/SQL + JavaScript: Open Child Browser Window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485231" y="1436589"/>
            <a:ext cx="4167187" cy="585787"/>
          </a:xfrm>
          <a:prstGeom prst="rightArrow">
            <a:avLst/>
          </a:prstGeom>
          <a:solidFill>
            <a:srgbClr val="FFFF00"/>
          </a:solidFill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PL/SQL + JavaScript : Send ADF Login Credentials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46918" y="692051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485231" y="2139851"/>
            <a:ext cx="4167187" cy="585788"/>
          </a:xfrm>
          <a:prstGeom prst="rightArrow">
            <a:avLst/>
          </a:prstGeom>
          <a:solidFill>
            <a:srgbClr val="FFFF00"/>
          </a:solidFill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  PL/SQL + JavaScript: Send any data to ADF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3" y="3043139"/>
            <a:ext cx="21415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554118" y="695226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#5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 HTTP Servlet</a:t>
            </a:r>
          </a:p>
        </p:txBody>
      </p:sp>
      <p:sp>
        <p:nvSpPr>
          <p:cNvPr id="13" name="Striped Right Arrow 12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PL/SQL Built-in</a:t>
            </a:r>
          </a:p>
        </p:txBody>
      </p:sp>
      <p:sp>
        <p:nvSpPr>
          <p:cNvPr id="15" name="Striped Right Arrow 14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2032793" y="2782094"/>
            <a:ext cx="4779963" cy="19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After child browser window is opened, </a:t>
            </a:r>
            <a:r>
              <a:rPr lang="en-US" altLang="en-US" sz="1400" b="1" dirty="0" err="1">
                <a:solidFill>
                  <a:srgbClr val="000000"/>
                </a:solidFill>
              </a:rPr>
              <a:t>JavasCript</a:t>
            </a:r>
            <a:r>
              <a:rPr lang="en-US" altLang="en-US" sz="1400" b="1" dirty="0">
                <a:solidFill>
                  <a:srgbClr val="000000"/>
                </a:solidFill>
              </a:rPr>
              <a:t> can send data via encrypted cookie or HTTP POST/GET method to ADF</a:t>
            </a:r>
            <a:br>
              <a:rPr lang="en-US" altLang="en-US" sz="1400" b="1" dirty="0">
                <a:solidFill>
                  <a:srgbClr val="000000"/>
                </a:solidFill>
              </a:rPr>
            </a:br>
            <a:endParaRPr lang="en-US" altLang="en-US" sz="1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Crucial for sending ADF App Login credentials</a:t>
            </a:r>
          </a:p>
        </p:txBody>
      </p:sp>
    </p:spTree>
    <p:extLst>
      <p:ext uri="{BB962C8B-B14F-4D97-AF65-F5344CB8AC3E}">
        <p14:creationId xmlns:p14="http://schemas.microsoft.com/office/powerpoint/2010/main" val="279830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" y="3043139"/>
            <a:ext cx="2097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4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noFill/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PL/SQL + JavaScript: Open Child Browser Window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2485231" y="1436589"/>
            <a:ext cx="4167187" cy="585787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PL/SQL + JavaScript : Send ADF Login Credentials</a:t>
            </a: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46918" y="692051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2485231" y="2139851"/>
            <a:ext cx="4167187" cy="585788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  PL/SQL + JavaScript: Send any data to ADF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3" y="3043139"/>
            <a:ext cx="21415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554118" y="695226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#5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 HTTP Servlet</a:t>
            </a:r>
          </a:p>
        </p:txBody>
      </p:sp>
      <p:sp>
        <p:nvSpPr>
          <p:cNvPr id="13" name="Striped Right Arrow 12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PL/SQL Built-in</a:t>
            </a:r>
          </a:p>
        </p:txBody>
      </p:sp>
      <p:sp>
        <p:nvSpPr>
          <p:cNvPr id="15" name="Striped Right Arrow 14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2032793" y="2782094"/>
            <a:ext cx="4779963" cy="19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ADF HTTP Servlet authenticates Login Credentials </a:t>
            </a:r>
            <a:br>
              <a:rPr lang="en-US" altLang="en-US" sz="1400" b="1" dirty="0">
                <a:solidFill>
                  <a:srgbClr val="000000"/>
                </a:solidFill>
              </a:rPr>
            </a:br>
            <a:endParaRPr lang="en-US" altLang="en-US" sz="1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ADF HTTP Servlet processes and stores data sent from Forms/JavaScript into ADF Application Module.</a:t>
            </a:r>
          </a:p>
        </p:txBody>
      </p:sp>
    </p:spTree>
    <p:extLst>
      <p:ext uri="{BB962C8B-B14F-4D97-AF65-F5344CB8AC3E}">
        <p14:creationId xmlns:p14="http://schemas.microsoft.com/office/powerpoint/2010/main" val="53413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" y="3043139"/>
            <a:ext cx="2097087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 bwMode="auto">
          <a:xfrm>
            <a:off x="2485231" y="1436589"/>
            <a:ext cx="4167187" cy="585787"/>
          </a:xfrm>
          <a:prstGeom prst="rightArrow">
            <a:avLst/>
          </a:prstGeom>
          <a:solidFill>
            <a:srgbClr val="FFFF00"/>
          </a:solidFill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Forms to ADF Integration Complete!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TextBox 8"/>
          <p:cNvSpPr txBox="1">
            <a:spLocks noChangeArrowheads="1"/>
          </p:cNvSpPr>
          <p:nvPr/>
        </p:nvSpPr>
        <p:spPr bwMode="auto">
          <a:xfrm>
            <a:off x="746918" y="692051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43" y="3043139"/>
            <a:ext cx="214153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7554118" y="695226"/>
            <a:ext cx="712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Java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Striped Right Arrow 12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 smtClean="0">
                <a:solidFill>
                  <a:schemeClr val="tx1"/>
                </a:solidFill>
              </a:rPr>
              <a:t>PL/SQL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Striped Right Arrow 14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noFill/>
          <a:ln>
            <a:solidFill>
              <a:srgbClr val="FF6600"/>
            </a:solidFill>
            <a:headEnd type="none" w="med" len="med"/>
            <a:tailEnd type="none" w="med" len="me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6" name="Text Placeholder 1"/>
          <p:cNvSpPr txBox="1">
            <a:spLocks/>
          </p:cNvSpPr>
          <p:nvPr/>
        </p:nvSpPr>
        <p:spPr bwMode="auto">
          <a:xfrm>
            <a:off x="2032793" y="2782094"/>
            <a:ext cx="4779963" cy="19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Invoke any additional ADF Client-JavaScript Listener!</a:t>
            </a:r>
            <a:br>
              <a:rPr lang="en-US" altLang="en-US" sz="1400" b="1" dirty="0">
                <a:solidFill>
                  <a:srgbClr val="000000"/>
                </a:solidFill>
              </a:rPr>
            </a:br>
            <a:endParaRPr lang="en-US" altLang="en-US" sz="1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Call ADF Web Services via AJAX!</a:t>
            </a:r>
            <a:br>
              <a:rPr lang="en-US" altLang="en-US" sz="1400" b="1" dirty="0">
                <a:solidFill>
                  <a:srgbClr val="000000"/>
                </a:solidFill>
              </a:rPr>
            </a:br>
            <a:endParaRPr lang="en-US" altLang="en-US" sz="1400" b="1" dirty="0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400" b="1" dirty="0">
                <a:solidFill>
                  <a:srgbClr val="000000"/>
                </a:solidFill>
              </a:rPr>
              <a:t>Integrate with any ADF process!</a:t>
            </a:r>
          </a:p>
        </p:txBody>
      </p:sp>
    </p:spTree>
    <p:extLst>
      <p:ext uri="{BB962C8B-B14F-4D97-AF65-F5344CB8AC3E}">
        <p14:creationId xmlns:p14="http://schemas.microsoft.com/office/powerpoint/2010/main" val="947624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JavaScript: Send PL/SQL command and data</a:t>
            </a: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875506" y="706339"/>
            <a:ext cx="7127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3055839"/>
            <a:ext cx="214153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7438231" y="692051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Java Script  Trigger</a:t>
            </a: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ADF Listener</a:t>
            </a:r>
          </a:p>
        </p:txBody>
      </p:sp>
      <p:sp>
        <p:nvSpPr>
          <p:cNvPr id="12" name="Striped Right Arrow 11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3043139"/>
            <a:ext cx="209708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2493168" y="1435001"/>
            <a:ext cx="4167188" cy="582613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JavaScript: Switch Window Focus to Forms Window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2182019" y="2139702"/>
            <a:ext cx="4779962" cy="2701925"/>
          </a:xfrm>
          <a:prstGeom prst="rect">
            <a:avLst/>
          </a:prstGeom>
        </p:spPr>
        <p:txBody>
          <a:bodyPr>
            <a:normAutofit lnSpcReduction="10000"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marL="355600" lvl="1" indent="0">
              <a:buFont typeface="Webdings" pitchFamily="18" charset="2"/>
              <a:buNone/>
              <a:defRPr/>
            </a:pPr>
            <a:r>
              <a:rPr lang="en-US" dirty="0" smtClean="0">
                <a:solidFill>
                  <a:srgbClr val="FF6600"/>
                </a:solidFill>
              </a:rPr>
              <a:t>ADF</a:t>
            </a:r>
            <a:r>
              <a:rPr lang="en-US" dirty="0" smtClean="0">
                <a:solidFill>
                  <a:srgbClr val="206FA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</a:rPr>
              <a:t>Utilizes ADF Framework to lookup data and send it to Forms via JavaScript</a:t>
            </a:r>
          </a:p>
          <a:p>
            <a:pPr marL="355600" lvl="1" indent="0">
              <a:buFont typeface="Webdings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  <a:p>
            <a:pPr marL="355600" lvl="1" indent="0">
              <a:buFont typeface="Webdings" pitchFamily="18" charset="2"/>
              <a:buNone/>
              <a:defRPr/>
            </a:pPr>
            <a:r>
              <a:rPr lang="en-US" dirty="0" smtClean="0">
                <a:solidFill>
                  <a:srgbClr val="FF6600"/>
                </a:solidFill>
              </a:rPr>
              <a:t>Forms</a:t>
            </a:r>
            <a:r>
              <a:rPr lang="en-US" dirty="0" smtClean="0">
                <a:solidFill>
                  <a:srgbClr val="206FA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</a:rPr>
              <a:t>11g Forms JavaScript Trigger listens and processes any JavaScript event invoked within the Forms JavaScript API</a:t>
            </a:r>
          </a:p>
          <a:p>
            <a:pPr marL="355600" lvl="1" indent="0">
              <a:buFont typeface="Webdings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9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JavaScript: Send PL/SQL command and data</a:t>
            </a: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875506" y="706339"/>
            <a:ext cx="7127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3055839"/>
            <a:ext cx="214153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7438231" y="692051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Java Script  Trigger</a:t>
            </a: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ADF Listener</a:t>
            </a:r>
          </a:p>
        </p:txBody>
      </p:sp>
      <p:sp>
        <p:nvSpPr>
          <p:cNvPr id="12" name="Striped Right Arrow 11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3043139"/>
            <a:ext cx="209708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2493168" y="1435001"/>
            <a:ext cx="4167188" cy="582613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JavaScript: Switch Window Focus to Forms Window</a:t>
            </a:r>
          </a:p>
        </p:txBody>
      </p:sp>
      <p:sp>
        <p:nvSpPr>
          <p:cNvPr id="16" name="Text Placeholder 1"/>
          <p:cNvSpPr txBox="1">
            <a:spLocks/>
          </p:cNvSpPr>
          <p:nvPr/>
        </p:nvSpPr>
        <p:spPr>
          <a:xfrm>
            <a:off x="2182019" y="2174081"/>
            <a:ext cx="4779962" cy="27019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ADF Listener constructs data to be sent to Forms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ADF Listener generates JavaScript command to invoke Oracle Forms JavaScript Trigger</a:t>
            </a:r>
          </a:p>
          <a:p>
            <a:pPr marL="355600" lvl="1" indent="0">
              <a:buFont typeface="Webdings" pitchFamily="18" charset="2"/>
              <a:buNone/>
              <a:defRPr/>
            </a:pP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63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solidFill>
            <a:srgbClr val="FFFF00"/>
          </a:solidFill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JavaScript: Send PL/SQL command and data</a:t>
            </a: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875506" y="706339"/>
            <a:ext cx="7127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3055839"/>
            <a:ext cx="214153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7438231" y="692051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Java Script  Trigger</a:t>
            </a: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ADF Listener</a:t>
            </a:r>
          </a:p>
        </p:txBody>
      </p:sp>
      <p:sp>
        <p:nvSpPr>
          <p:cNvPr id="12" name="Striped Right Arrow 11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3043139"/>
            <a:ext cx="209708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2493168" y="1435001"/>
            <a:ext cx="4167188" cy="582613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JavaScript: Switch Window Focus to Forms Window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2182019" y="2174081"/>
            <a:ext cx="4779962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600" b="1">
                <a:solidFill>
                  <a:srgbClr val="000000"/>
                </a:solidFill>
              </a:rPr>
              <a:t>11g Oracle Forms enables JavaScript access via Oracle Forms JavaScript API/DOM(Document Object Model)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600" b="1">
                <a:solidFill>
                  <a:srgbClr val="000000"/>
                </a:solidFill>
              </a:rPr>
              <a:t>11g Forms Applet contains a method called “raiseEvent” that invokes a Forms Trigger.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600" b="1">
                <a:solidFill>
                  <a:srgbClr val="000000"/>
                </a:solidFill>
              </a:rPr>
              <a:t>Allows ADF to send commands and invoke queries in Forms</a:t>
            </a:r>
          </a:p>
        </p:txBody>
      </p:sp>
    </p:spTree>
    <p:extLst>
      <p:ext uri="{BB962C8B-B14F-4D97-AF65-F5344CB8AC3E}">
        <p14:creationId xmlns:p14="http://schemas.microsoft.com/office/powerpoint/2010/main" val="186802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14288"/>
            <a:ext cx="9132887" cy="511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60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JavaScript: Send PL/SQL command and data</a:t>
            </a: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875506" y="706339"/>
            <a:ext cx="7127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3055839"/>
            <a:ext cx="214153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7438231" y="692051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Java Script  Trigger</a:t>
            </a: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ADF Listener</a:t>
            </a:r>
          </a:p>
        </p:txBody>
      </p:sp>
      <p:sp>
        <p:nvSpPr>
          <p:cNvPr id="12" name="Striped Right Arrow 11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3043139"/>
            <a:ext cx="209708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2493168" y="1435001"/>
            <a:ext cx="4167188" cy="582613"/>
          </a:xfrm>
          <a:prstGeom prst="rightArrow">
            <a:avLst/>
          </a:prstGeom>
          <a:solidFill>
            <a:srgbClr val="FFFF00"/>
          </a:solidFill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JavaScript: Switch Window Focus to Forms Window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2182019" y="2211710"/>
            <a:ext cx="4779962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600" b="1">
                <a:solidFill>
                  <a:srgbClr val="000000"/>
                </a:solidFill>
              </a:rPr>
              <a:t>When a new ADF Browser session is opened, it becomes the window of focus</a:t>
            </a:r>
            <a:br>
              <a:rPr lang="en-US" altLang="en-US" sz="1600" b="1">
                <a:solidFill>
                  <a:srgbClr val="000000"/>
                </a:solidFill>
              </a:rPr>
            </a:br>
            <a:endParaRPr lang="en-US" altLang="en-US" sz="1600" b="1">
              <a:solidFill>
                <a:srgbClr val="000000"/>
              </a:solidFill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Webdings" pitchFamily="18" charset="2"/>
              <a:buChar char="&lt;"/>
            </a:pPr>
            <a:r>
              <a:rPr lang="en-US" altLang="en-US" sz="1600" b="1">
                <a:solidFill>
                  <a:srgbClr val="000000"/>
                </a:solidFill>
              </a:rPr>
              <a:t>JavaScript is ran to set window focus back to the Forms Applet, to provide a seamless transition from ADF to Forms</a:t>
            </a:r>
          </a:p>
        </p:txBody>
      </p:sp>
    </p:spTree>
    <p:extLst>
      <p:ext uri="{BB962C8B-B14F-4D97-AF65-F5344CB8AC3E}">
        <p14:creationId xmlns:p14="http://schemas.microsoft.com/office/powerpoint/2010/main" val="1995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to ADF Integration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84931" y="563464"/>
            <a:ext cx="2300287" cy="4341812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2485231" y="706339"/>
            <a:ext cx="4167187" cy="584200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#2 JavaScript: Send PL/SQL command and data</a:t>
            </a:r>
          </a:p>
        </p:txBody>
      </p:sp>
      <p:sp>
        <p:nvSpPr>
          <p:cNvPr id="5" name="TextBox 21"/>
          <p:cNvSpPr txBox="1">
            <a:spLocks noChangeArrowheads="1"/>
          </p:cNvSpPr>
          <p:nvPr/>
        </p:nvSpPr>
        <p:spPr bwMode="auto">
          <a:xfrm>
            <a:off x="875506" y="706339"/>
            <a:ext cx="712787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ADF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6760368" y="555526"/>
            <a:ext cx="2298700" cy="4340225"/>
          </a:xfrm>
          <a:prstGeom prst="rect">
            <a:avLst/>
          </a:prstGeom>
          <a:ln>
            <a:solidFill>
              <a:srgbClr val="206FA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" y="3055839"/>
            <a:ext cx="2141537" cy="177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4"/>
          <p:cNvSpPr txBox="1">
            <a:spLocks noChangeArrowheads="1"/>
          </p:cNvSpPr>
          <p:nvPr/>
        </p:nvSpPr>
        <p:spPr bwMode="auto">
          <a:xfrm>
            <a:off x="7438231" y="692051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solidFill>
                  <a:srgbClr val="206FA0"/>
                </a:solidFill>
              </a:rPr>
              <a:t>Forms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7396956" y="1203226"/>
            <a:ext cx="1052512" cy="1052513"/>
          </a:xfrm>
          <a:prstGeom prst="ellipse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#4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Java Script  Trigger</a:t>
            </a:r>
          </a:p>
        </p:txBody>
      </p:sp>
      <p:sp>
        <p:nvSpPr>
          <p:cNvPr id="10" name="Striped Right Arrow 9"/>
          <p:cNvSpPr/>
          <p:nvPr/>
        </p:nvSpPr>
        <p:spPr bwMode="auto">
          <a:xfrm rot="5400000">
            <a:off x="7612062" y="2350195"/>
            <a:ext cx="622300" cy="585788"/>
          </a:xfrm>
          <a:prstGeom prst="stripedRightArrow">
            <a:avLst/>
          </a:prstGeom>
          <a:solidFill>
            <a:srgbClr val="FFFF00"/>
          </a:solidFill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bg1"/>
                </a:solidFill>
              </a:rPr>
              <a:t>4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05643" y="1200051"/>
            <a:ext cx="1052513" cy="1054100"/>
          </a:xfrm>
          <a:prstGeom prst="ellipse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#1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ADF Listener</a:t>
            </a:r>
          </a:p>
        </p:txBody>
      </p:sp>
      <p:sp>
        <p:nvSpPr>
          <p:cNvPr id="12" name="Striped Right Arrow 11"/>
          <p:cNvSpPr/>
          <p:nvPr/>
        </p:nvSpPr>
        <p:spPr bwMode="auto">
          <a:xfrm rot="16200000">
            <a:off x="919956" y="2354164"/>
            <a:ext cx="623887" cy="585787"/>
          </a:xfrm>
          <a:prstGeom prst="stripedRightArrow">
            <a:avLst/>
          </a:prstGeom>
          <a:ln>
            <a:solidFill>
              <a:srgbClr val="FF66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8" y="3043139"/>
            <a:ext cx="2097088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ight Arrow 13"/>
          <p:cNvSpPr/>
          <p:nvPr/>
        </p:nvSpPr>
        <p:spPr bwMode="auto">
          <a:xfrm>
            <a:off x="2493168" y="1435001"/>
            <a:ext cx="4167188" cy="582613"/>
          </a:xfrm>
          <a:prstGeom prst="rightArrow">
            <a:avLst/>
          </a:prstGeom>
          <a:ln>
            <a:solidFill>
              <a:srgbClr val="F1600F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100" b="1" dirty="0">
                <a:solidFill>
                  <a:schemeClr val="tx1"/>
                </a:solidFill>
              </a:rPr>
              <a:t>#3 JavaScript: Switch Window Focus to Forms Window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>
          <a:xfrm>
            <a:off x="2182019" y="2174081"/>
            <a:ext cx="4779962" cy="2701925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11g Forms provides “WHEN-CUSTOM-JAVASCRIPT-EVENT”, to serve as a listener for any Forms Applet methods invoked from </a:t>
            </a:r>
            <a:r>
              <a:rPr lang="en-US" dirty="0" smtClean="0">
                <a:solidFill>
                  <a:srgbClr val="000000"/>
                </a:solidFill>
              </a:rPr>
              <a:t>JavaScript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dirty="0">
                <a:solidFill>
                  <a:srgbClr val="000000"/>
                </a:solidFill>
              </a:rPr>
              <a:t>Forms Trigger receives query or command request from ADF and runs PL/SQL logic specified by the developer</a:t>
            </a:r>
          </a:p>
        </p:txBody>
      </p:sp>
    </p:spTree>
    <p:extLst>
      <p:ext uri="{BB962C8B-B14F-4D97-AF65-F5344CB8AC3E}">
        <p14:creationId xmlns:p14="http://schemas.microsoft.com/office/powerpoint/2010/main" val="1995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Forms-ADF Integration: Takeaways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Staged Forms to ADF Migrations are the best option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Identify your integration requirements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Forms and ADF can work together</a:t>
            </a:r>
          </a:p>
          <a:p>
            <a:pPr lvl="1"/>
            <a:r>
              <a:rPr lang="en-US" dirty="0" smtClean="0"/>
              <a:t>Java, JavaScript, </a:t>
            </a:r>
            <a:r>
              <a:rPr lang="en-US" dirty="0"/>
              <a:t>and PL/SQL can be the application glue</a:t>
            </a:r>
          </a:p>
          <a:p>
            <a:pPr lvl="1"/>
            <a:r>
              <a:rPr lang="en-US" dirty="0"/>
              <a:t>FMW is the architecture glue</a:t>
            </a:r>
            <a:br>
              <a:rPr lang="en-US" dirty="0"/>
            </a:br>
            <a:endParaRPr lang="en-US" dirty="0"/>
          </a:p>
          <a:p>
            <a:r>
              <a:rPr lang="en-US" dirty="0" smtClean="0"/>
              <a:t>Consider OAM </a:t>
            </a:r>
            <a:r>
              <a:rPr lang="en-US" dirty="0"/>
              <a:t>for </a:t>
            </a:r>
            <a:r>
              <a:rPr lang="en-US" dirty="0" smtClean="0"/>
              <a:t>security (Leverage your WebLogic Suite licenses!)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1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789552"/>
            <a:ext cx="9144000" cy="39424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/>
              <a:t>Thank you!</a:t>
            </a:r>
          </a:p>
          <a:p>
            <a:pPr marL="0" indent="0" algn="ctr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-Gavin Woods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23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PITSS Professional Service Offerings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Oracle Fusion Middleware Infrastructure Consulting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WebLogic Server Installation &amp; Configuration 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Oracle Forms and Reports Installation &amp; Configuration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Oracle WebLogic Infrastructure Planning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Single Sign-On for Enterprise applications via Oracle Access Manager (OAM) and Oracle Internet Directory (OID) Installation &amp; Configuration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Oracle HTTP Server Load Balancer Installation &amp; Configuration</a:t>
            </a:r>
            <a:br>
              <a:rPr lang="en-US" sz="1400" dirty="0" smtClean="0"/>
            </a:b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/>
              <a:t>Oracle Forms / ADF / MAF Consulting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Modernization – 11g Upgrade, Migration to ADF, etc.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Forms - ADF Integration</a:t>
            </a:r>
            <a:endParaRPr lang="en-US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Mobile Application Development via Oracle Mobile Application Framework (MAF)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Forms, ADF, MAF Performance Optimization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Training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Oracle ADF Development (Beginner – Advanced)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WebLogic, Forms, Reports Server Installation and Configuration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Oracle Access Manager Installation and Configuration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1400" dirty="0" smtClean="0"/>
              <a:t>Oracle Directory Services Manager (ODSM)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5953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6" descr="man on ques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1071572"/>
            <a:ext cx="2917825" cy="3228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491880" y="555535"/>
            <a:ext cx="4968552" cy="2908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800" indent="-304800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sz="2400" kern="0" dirty="0" smtClean="0"/>
              <a:t>PITSS - Americas</a:t>
            </a:r>
            <a:endParaRPr lang="en-US" sz="2400" kern="0" dirty="0"/>
          </a:p>
          <a:p>
            <a:pPr marL="304800" indent="-40640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SzPct val="110000"/>
              <a:defRPr/>
            </a:pPr>
            <a:r>
              <a:rPr lang="en-US" sz="1800" b="0" kern="0" dirty="0">
                <a:solidFill>
                  <a:srgbClr val="006AB2"/>
                </a:solidFill>
              </a:rPr>
              <a:t>	Sales </a:t>
            </a:r>
            <a:r>
              <a:rPr lang="en-US" sz="1800" b="0" kern="0" dirty="0" smtClean="0">
                <a:solidFill>
                  <a:srgbClr val="006AB2"/>
                </a:solidFill>
              </a:rPr>
              <a:t>Contact</a:t>
            </a:r>
            <a:r>
              <a:rPr lang="en-US" sz="1800" b="0" kern="0" dirty="0">
                <a:solidFill>
                  <a:srgbClr val="006AB2"/>
                </a:solidFill>
              </a:rPr>
              <a:t>: </a:t>
            </a:r>
            <a:r>
              <a:rPr lang="en-US" sz="1800" b="0" kern="0" dirty="0" smtClean="0">
                <a:solidFill>
                  <a:srgbClr val="006AB2"/>
                </a:solidFill>
              </a:rPr>
              <a:t>Joel Bell</a:t>
            </a:r>
            <a:r>
              <a:rPr lang="en-US" sz="1800" b="0" kern="0" dirty="0">
                <a:solidFill>
                  <a:srgbClr val="006AB2"/>
                </a:solidFill>
              </a:rPr>
              <a:t/>
            </a:r>
            <a:br>
              <a:rPr lang="en-US" sz="1800" b="0" kern="0" dirty="0">
                <a:solidFill>
                  <a:srgbClr val="006AB2"/>
                </a:solidFill>
              </a:rPr>
            </a:br>
            <a:r>
              <a:rPr lang="en-US" kern="0" dirty="0" smtClean="0">
                <a:solidFill>
                  <a:srgbClr val="006AB2"/>
                </a:solidFill>
              </a:rPr>
              <a:t>Technical Contact: Gavin Woods</a:t>
            </a:r>
            <a:br>
              <a:rPr lang="en-US" kern="0" dirty="0" smtClean="0">
                <a:solidFill>
                  <a:srgbClr val="006AB2"/>
                </a:solidFill>
              </a:rPr>
            </a:br>
            <a:endParaRPr lang="en-US" kern="0" dirty="0">
              <a:solidFill>
                <a:srgbClr val="006AB2"/>
              </a:solidFill>
            </a:endParaRPr>
          </a:p>
          <a:p>
            <a:pPr marL="762000" lvl="1" indent="-40640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SzPct val="110000"/>
              <a:defRPr/>
            </a:pPr>
            <a:r>
              <a:rPr lang="en-US" sz="1800" b="0" kern="0" dirty="0" smtClean="0">
                <a:solidFill>
                  <a:srgbClr val="006AB2"/>
                </a:solidFill>
              </a:rPr>
              <a:t>Website:	www.pitss.com</a:t>
            </a:r>
          </a:p>
          <a:p>
            <a:pPr marL="762000" lvl="1" indent="-40640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SzPct val="110000"/>
              <a:defRPr/>
            </a:pPr>
            <a:r>
              <a:rPr lang="en-US" sz="1800" b="0" kern="0" dirty="0" smtClean="0">
                <a:solidFill>
                  <a:srgbClr val="006AB2"/>
                </a:solidFill>
              </a:rPr>
              <a:t>Email</a:t>
            </a:r>
            <a:r>
              <a:rPr lang="en-US" sz="1800" b="0" kern="0" dirty="0">
                <a:solidFill>
                  <a:srgbClr val="006AB2"/>
                </a:solidFill>
              </a:rPr>
              <a:t>:	info@pitssamerica.com</a:t>
            </a:r>
          </a:p>
          <a:p>
            <a:pPr marL="762000" lvl="1" indent="-40640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SzPct val="110000"/>
              <a:defRPr/>
            </a:pPr>
            <a:r>
              <a:rPr lang="en-US" sz="1800" b="0" kern="0" dirty="0">
                <a:solidFill>
                  <a:srgbClr val="006AB2"/>
                </a:solidFill>
              </a:rPr>
              <a:t>Phone: 	</a:t>
            </a:r>
            <a:r>
              <a:rPr lang="en-US" sz="1800" kern="0" dirty="0">
                <a:solidFill>
                  <a:srgbClr val="006AB2"/>
                </a:solidFill>
              </a:rPr>
              <a:t>248.740.0935 #11</a:t>
            </a:r>
          </a:p>
          <a:p>
            <a:pPr marL="1219200" lvl="2" indent="-406400">
              <a:lnSpc>
                <a:spcPct val="110000"/>
              </a:lnSpc>
              <a:spcBef>
                <a:spcPct val="20000"/>
              </a:spcBef>
              <a:buClr>
                <a:srgbClr val="FF6600"/>
              </a:buClr>
              <a:buSzPct val="110000"/>
              <a:defRPr/>
            </a:pPr>
            <a:endParaRPr lang="en-US" sz="1800" b="0" kern="0" dirty="0">
              <a:solidFill>
                <a:srgbClr val="006AB2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291830"/>
            <a:ext cx="2898682" cy="151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3528" y="141482"/>
            <a:ext cx="7722144" cy="414045"/>
          </a:xfrm>
          <a:prstGeom prst="rect">
            <a:avLst/>
          </a:prstGeom>
        </p:spPr>
        <p:txBody>
          <a:bodyPr vert="horz" lIns="0" tIns="36000" rIns="0" bIns="3600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de-DE" sz="2100" b="1" kern="1200" cap="all" normalizeH="0" baseline="0" dirty="0">
                <a:solidFill>
                  <a:srgbClr val="0070C0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</a:lstStyle>
          <a:p>
            <a:r>
              <a:rPr lang="en-US" dirty="0" smtClean="0">
                <a:latin typeface="+mj-lt"/>
              </a:rPr>
              <a:t>PITSS Contact Information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0587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9050"/>
            <a:ext cx="9123363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748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0" y="789552"/>
            <a:ext cx="9144000" cy="39424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dirty="0" smtClean="0"/>
              <a:t>Gavin Woods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Technical Manager, PITSS America LLC</a:t>
            </a:r>
          </a:p>
        </p:txBody>
      </p:sp>
    </p:spTree>
    <p:extLst>
      <p:ext uri="{BB962C8B-B14F-4D97-AF65-F5344CB8AC3E}">
        <p14:creationId xmlns:p14="http://schemas.microsoft.com/office/powerpoint/2010/main" val="327329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5" y="627534"/>
            <a:ext cx="6267450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555526"/>
            <a:ext cx="4546400" cy="31775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7265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4"/>
            <a:ext cx="6723498" cy="419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784" y="459532"/>
            <a:ext cx="8259192" cy="491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81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14170" cy="489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53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ITSS 2014 Content">
  <a:themeElements>
    <a:clrScheme name="PITSS2014">
      <a:dk1>
        <a:sysClr val="windowText" lastClr="000000"/>
      </a:dk1>
      <a:lt1>
        <a:sysClr val="window" lastClr="FFFFFF"/>
      </a:lt1>
      <a:dk2>
        <a:srgbClr val="000000"/>
      </a:dk2>
      <a:lt2>
        <a:srgbClr val="0070C0"/>
      </a:lt2>
      <a:accent1>
        <a:srgbClr val="EE7700"/>
      </a:accent1>
      <a:accent2>
        <a:srgbClr val="EE7700"/>
      </a:accent2>
      <a:accent3>
        <a:srgbClr val="EE7700"/>
      </a:accent3>
      <a:accent4>
        <a:srgbClr val="EE7700"/>
      </a:accent4>
      <a:accent5>
        <a:srgbClr val="EE7700"/>
      </a:accent5>
      <a:accent6>
        <a:srgbClr val="EE7700"/>
      </a:accent6>
      <a:hlink>
        <a:srgbClr val="EE7700"/>
      </a:hlink>
      <a:folHlink>
        <a:srgbClr val="EE7700"/>
      </a:folHlink>
    </a:clrScheme>
    <a:fontScheme name="PITS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square" lIns="0" tIns="0" bIns="0" rtlCol="0">
        <a:spAutoFit/>
      </a:bodyPr>
      <a:lstStyle>
        <a:defPPr>
          <a:lnSpc>
            <a:spcPts val="2000"/>
          </a:lnSpc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30948</TotalTime>
  <Words>1302</Words>
  <Application>Microsoft Office PowerPoint</Application>
  <PresentationFormat>On-screen Show (16:9)</PresentationFormat>
  <Paragraphs>305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1_PITSS 2014 Content</vt:lpstr>
      <vt:lpstr>Building Hybrid Oracle Forms and ADF Applications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makes a successful migration?</vt:lpstr>
      <vt:lpstr>What makes a successful migration?</vt:lpstr>
      <vt:lpstr>What makes a successful migration?</vt:lpstr>
      <vt:lpstr>ADF Migration Strategy Comparison</vt:lpstr>
      <vt:lpstr>PowerPoint Presentation</vt:lpstr>
      <vt:lpstr>What is a Forms-ADF Hybrid Application?</vt:lpstr>
      <vt:lpstr>Identify your requirements</vt:lpstr>
      <vt:lpstr>Identify your requirements</vt:lpstr>
      <vt:lpstr>Identify your requirements</vt:lpstr>
      <vt:lpstr>Identify your requirements</vt:lpstr>
      <vt:lpstr>Hybrid: Opening Applications</vt:lpstr>
      <vt:lpstr>Hybrid: Security</vt:lpstr>
      <vt:lpstr>Hybrid: Pass Data Between Forms-ADF</vt:lpstr>
      <vt:lpstr>PowerPoint Presentation</vt:lpstr>
      <vt:lpstr>PowerPoint Presentation</vt:lpstr>
      <vt:lpstr>PowerPoint Presentation</vt:lpstr>
      <vt:lpstr>DTE Case Study: results</vt:lpstr>
      <vt:lpstr>Forms-ADF Integration: Challenges</vt:lpstr>
      <vt:lpstr>Hybrid App: Application Glue</vt:lpstr>
      <vt:lpstr>Hybrid App: Architecture Glue</vt:lpstr>
      <vt:lpstr>Forms to ADF Integration </vt:lpstr>
      <vt:lpstr>Forms to ADF Integration</vt:lpstr>
      <vt:lpstr>Forms to ADF Integration</vt:lpstr>
      <vt:lpstr>Forms to ADF Integration</vt:lpstr>
      <vt:lpstr>Forms to ADF Integration</vt:lpstr>
      <vt:lpstr>Forms to ADF Integration</vt:lpstr>
      <vt:lpstr>Forms to ADF Integration</vt:lpstr>
      <vt:lpstr>Forms to ADF Integration</vt:lpstr>
      <vt:lpstr>Forms to ADF Integration</vt:lpstr>
      <vt:lpstr>Forms to ADF Integration</vt:lpstr>
      <vt:lpstr>Forms to ADF Integration</vt:lpstr>
      <vt:lpstr>Forms-ADF Integration: Takeaways</vt:lpstr>
      <vt:lpstr>PowerPoint Presentation</vt:lpstr>
      <vt:lpstr>PITSS Professional Service Offerings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atelier kolar</dc:creator>
  <cp:lastModifiedBy>Gavin</cp:lastModifiedBy>
  <cp:revision>1135</cp:revision>
  <cp:lastPrinted>2012-11-05T21:05:53Z</cp:lastPrinted>
  <dcterms:created xsi:type="dcterms:W3CDTF">2012-07-20T12:17:28Z</dcterms:created>
  <dcterms:modified xsi:type="dcterms:W3CDTF">2015-09-23T14:33:06Z</dcterms:modified>
</cp:coreProperties>
</file>