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2" r:id="rId3"/>
    <p:sldId id="274" r:id="rId4"/>
    <p:sldId id="282" r:id="rId5"/>
    <p:sldId id="291" r:id="rId6"/>
    <p:sldId id="275" r:id="rId7"/>
    <p:sldId id="273" r:id="rId8"/>
    <p:sldId id="276" r:id="rId9"/>
    <p:sldId id="272" r:id="rId10"/>
    <p:sldId id="293" r:id="rId11"/>
    <p:sldId id="294" r:id="rId12"/>
    <p:sldId id="258" r:id="rId13"/>
    <p:sldId id="259" r:id="rId14"/>
    <p:sldId id="260" r:id="rId15"/>
    <p:sldId id="261" r:id="rId16"/>
    <p:sldId id="263" r:id="rId17"/>
    <p:sldId id="262" r:id="rId18"/>
    <p:sldId id="264" r:id="rId19"/>
    <p:sldId id="265" r:id="rId20"/>
    <p:sldId id="266" r:id="rId21"/>
    <p:sldId id="271" r:id="rId22"/>
    <p:sldId id="267" r:id="rId23"/>
    <p:sldId id="268" r:id="rId24"/>
    <p:sldId id="269" r:id="rId25"/>
    <p:sldId id="295" r:id="rId26"/>
    <p:sldId id="296" r:id="rId27"/>
    <p:sldId id="297" r:id="rId28"/>
    <p:sldId id="301" r:id="rId29"/>
    <p:sldId id="302" r:id="rId30"/>
    <p:sldId id="303" r:id="rId31"/>
    <p:sldId id="304" r:id="rId32"/>
    <p:sldId id="305" r:id="rId33"/>
    <p:sldId id="27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6" autoAdjust="0"/>
    <p:restoredTop sz="94660"/>
  </p:normalViewPr>
  <p:slideViewPr>
    <p:cSldViewPr>
      <p:cViewPr varScale="1">
        <p:scale>
          <a:sx n="71" d="100"/>
          <a:sy n="71" d="100"/>
        </p:scale>
        <p:origin x="1482" y="60"/>
      </p:cViewPr>
      <p:guideLst>
        <p:guide orient="horz" pos="2160"/>
        <p:guide pos="2880"/>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B0D4A-1163-45CE-B012-E3398CA55A34}" type="datetimeFigureOut">
              <a:rPr lang="en-US" smtClean="0"/>
              <a:t>4/9/2015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6A8D8-3FBD-4DB3-9F96-9A6A4BFACE00}" type="slidenum">
              <a:rPr lang="en-US" smtClean="0"/>
              <a:t>‹#›</a:t>
            </a:fld>
            <a:endParaRPr lang="en-US"/>
          </a:p>
        </p:txBody>
      </p:sp>
    </p:spTree>
    <p:extLst>
      <p:ext uri="{BB962C8B-B14F-4D97-AF65-F5344CB8AC3E}">
        <p14:creationId xmlns:p14="http://schemas.microsoft.com/office/powerpoint/2010/main" val="209429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16A8D8-3FBD-4DB3-9F96-9A6A4BFACE00}" type="slidenum">
              <a:rPr lang="en-US" smtClean="0"/>
              <a:t>14</a:t>
            </a:fld>
            <a:endParaRPr lang="en-US"/>
          </a:p>
        </p:txBody>
      </p:sp>
    </p:spTree>
    <p:extLst>
      <p:ext uri="{BB962C8B-B14F-4D97-AF65-F5344CB8AC3E}">
        <p14:creationId xmlns:p14="http://schemas.microsoft.com/office/powerpoint/2010/main" val="91401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837988-305A-48D9-B3D6-7F476F49AB32}" type="datetime1">
              <a:rPr lang="en-US" smtClean="0"/>
              <a:t>4/9/2015</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
        <p:nvSpPr>
          <p:cNvPr id="6" name="Slide Number Placeholder 5"/>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81721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9957F-25D6-468F-8C25-32246918C698}" type="datetime1">
              <a:rPr lang="en-US" smtClean="0"/>
              <a:t>4/9/2015</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
        <p:nvSpPr>
          <p:cNvPr id="6" name="Slide Number Placeholder 5"/>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5680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A8BB7C-6C6D-43F9-AA05-A3C0440AFE73}" type="datetime1">
              <a:rPr lang="en-US" smtClean="0"/>
              <a:t>4/9/2015</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
        <p:nvSpPr>
          <p:cNvPr id="6" name="Slide Number Placeholder 5"/>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116999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6A80E-27FE-4FFE-B68A-782F5E2D2063}" type="datetime1">
              <a:rPr lang="en-US" smtClean="0"/>
              <a:t>4/9/2015</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
        <p:nvSpPr>
          <p:cNvPr id="6" name="Slide Number Placeholder 5"/>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355302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55BAE-6645-40FB-95B8-25F02F17924F}" type="datetime1">
              <a:rPr lang="en-US" smtClean="0"/>
              <a:t>4/9/2015</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
        <p:nvSpPr>
          <p:cNvPr id="6" name="Slide Number Placeholder 5"/>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7714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E848A2-4C61-4E9C-A912-D851619EB6BE}" type="datetime1">
              <a:rPr lang="en-US" smtClean="0"/>
              <a:t>4/9/2015</a:t>
            </a:fld>
            <a:endParaRPr lang="en-US"/>
          </a:p>
        </p:txBody>
      </p:sp>
      <p:sp>
        <p:nvSpPr>
          <p:cNvPr id="6" name="Footer Placeholder 5"/>
          <p:cNvSpPr>
            <a:spLocks noGrp="1"/>
          </p:cNvSpPr>
          <p:nvPr>
            <p:ph type="ftr" sz="quarter" idx="11"/>
          </p:nvPr>
        </p:nvSpPr>
        <p:spPr/>
        <p:txBody>
          <a:bodyPr/>
          <a:lstStyle/>
          <a:p>
            <a:r>
              <a:rPr lang="en-US" smtClean="0"/>
              <a:t>Ofinno Confidential</a:t>
            </a:r>
            <a:endParaRPr lang="en-US"/>
          </a:p>
        </p:txBody>
      </p:sp>
      <p:sp>
        <p:nvSpPr>
          <p:cNvPr id="7" name="Slide Number Placeholder 6"/>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242079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E967F-DCE2-40CE-9060-CE59DE19478F}" type="datetime1">
              <a:rPr lang="en-US" smtClean="0"/>
              <a:t>4/9/2015</a:t>
            </a:fld>
            <a:endParaRPr lang="en-US"/>
          </a:p>
        </p:txBody>
      </p:sp>
      <p:sp>
        <p:nvSpPr>
          <p:cNvPr id="8" name="Footer Placeholder 7"/>
          <p:cNvSpPr>
            <a:spLocks noGrp="1"/>
          </p:cNvSpPr>
          <p:nvPr>
            <p:ph type="ftr" sz="quarter" idx="11"/>
          </p:nvPr>
        </p:nvSpPr>
        <p:spPr/>
        <p:txBody>
          <a:bodyPr/>
          <a:lstStyle/>
          <a:p>
            <a:r>
              <a:rPr lang="en-US" smtClean="0"/>
              <a:t>Ofinno Confidential</a:t>
            </a:r>
            <a:endParaRPr lang="en-US"/>
          </a:p>
        </p:txBody>
      </p:sp>
      <p:sp>
        <p:nvSpPr>
          <p:cNvPr id="9" name="Slide Number Placeholder 8"/>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279173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52A46-F1ED-414E-98FC-E2B3E9A2BD2C}" type="datetime1">
              <a:rPr lang="en-US" smtClean="0"/>
              <a:t>4/9/2015</a:t>
            </a:fld>
            <a:endParaRPr lang="en-US"/>
          </a:p>
        </p:txBody>
      </p:sp>
      <p:sp>
        <p:nvSpPr>
          <p:cNvPr id="4" name="Footer Placeholder 3"/>
          <p:cNvSpPr>
            <a:spLocks noGrp="1"/>
          </p:cNvSpPr>
          <p:nvPr>
            <p:ph type="ftr" sz="quarter" idx="11"/>
          </p:nvPr>
        </p:nvSpPr>
        <p:spPr/>
        <p:txBody>
          <a:bodyPr/>
          <a:lstStyle/>
          <a:p>
            <a:r>
              <a:rPr lang="en-US" smtClean="0"/>
              <a:t>Ofinno Confidential</a:t>
            </a:r>
            <a:endParaRPr lang="en-US"/>
          </a:p>
        </p:txBody>
      </p:sp>
      <p:sp>
        <p:nvSpPr>
          <p:cNvPr id="5" name="Slide Number Placeholder 4"/>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118716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A96BB-6C8A-4067-BB50-F90DE8C17F36}" type="datetime1">
              <a:rPr lang="en-US" smtClean="0"/>
              <a:t>4/9/2015</a:t>
            </a:fld>
            <a:endParaRPr lang="en-US"/>
          </a:p>
        </p:txBody>
      </p:sp>
      <p:sp>
        <p:nvSpPr>
          <p:cNvPr id="3" name="Footer Placeholder 2"/>
          <p:cNvSpPr>
            <a:spLocks noGrp="1"/>
          </p:cNvSpPr>
          <p:nvPr>
            <p:ph type="ftr" sz="quarter" idx="11"/>
          </p:nvPr>
        </p:nvSpPr>
        <p:spPr/>
        <p:txBody>
          <a:bodyPr/>
          <a:lstStyle/>
          <a:p>
            <a:r>
              <a:rPr lang="en-US" smtClean="0"/>
              <a:t>Ofinno Confidential</a:t>
            </a:r>
            <a:endParaRPr lang="en-US"/>
          </a:p>
        </p:txBody>
      </p:sp>
      <p:sp>
        <p:nvSpPr>
          <p:cNvPr id="4" name="Slide Number Placeholder 3"/>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36924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54479-003A-4D41-BEE0-12CFDE83240E}" type="datetime1">
              <a:rPr lang="en-US" smtClean="0"/>
              <a:t>4/9/2015</a:t>
            </a:fld>
            <a:endParaRPr lang="en-US"/>
          </a:p>
        </p:txBody>
      </p:sp>
      <p:sp>
        <p:nvSpPr>
          <p:cNvPr id="6" name="Footer Placeholder 5"/>
          <p:cNvSpPr>
            <a:spLocks noGrp="1"/>
          </p:cNvSpPr>
          <p:nvPr>
            <p:ph type="ftr" sz="quarter" idx="11"/>
          </p:nvPr>
        </p:nvSpPr>
        <p:spPr/>
        <p:txBody>
          <a:bodyPr/>
          <a:lstStyle/>
          <a:p>
            <a:r>
              <a:rPr lang="en-US" smtClean="0"/>
              <a:t>Ofinno Confidential</a:t>
            </a:r>
            <a:endParaRPr lang="en-US"/>
          </a:p>
        </p:txBody>
      </p:sp>
      <p:sp>
        <p:nvSpPr>
          <p:cNvPr id="7" name="Slide Number Placeholder 6"/>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203643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98C5CB-8B77-4659-9752-EA3A77C8EEB1}" type="datetime1">
              <a:rPr lang="en-US" smtClean="0"/>
              <a:t>4/9/2015</a:t>
            </a:fld>
            <a:endParaRPr lang="en-US"/>
          </a:p>
        </p:txBody>
      </p:sp>
      <p:sp>
        <p:nvSpPr>
          <p:cNvPr id="6" name="Footer Placeholder 5"/>
          <p:cNvSpPr>
            <a:spLocks noGrp="1"/>
          </p:cNvSpPr>
          <p:nvPr>
            <p:ph type="ftr" sz="quarter" idx="11"/>
          </p:nvPr>
        </p:nvSpPr>
        <p:spPr/>
        <p:txBody>
          <a:bodyPr/>
          <a:lstStyle/>
          <a:p>
            <a:r>
              <a:rPr lang="en-US" smtClean="0"/>
              <a:t>Ofinno Confidential</a:t>
            </a:r>
            <a:endParaRPr lang="en-US"/>
          </a:p>
        </p:txBody>
      </p:sp>
      <p:sp>
        <p:nvSpPr>
          <p:cNvPr id="7" name="Slide Number Placeholder 6"/>
          <p:cNvSpPr>
            <a:spLocks noGrp="1"/>
          </p:cNvSpPr>
          <p:nvPr>
            <p:ph type="sldNum" sz="quarter" idx="12"/>
          </p:nvPr>
        </p:nvSpPr>
        <p:spPr/>
        <p:txBody>
          <a:bodyPr/>
          <a:lstStyle/>
          <a:p>
            <a:fld id="{461C7EF2-DFD8-47DF-B4F9-7067480917F2}" type="slidenum">
              <a:rPr lang="en-US" smtClean="0"/>
              <a:t>‹#›</a:t>
            </a:fld>
            <a:endParaRPr lang="en-US"/>
          </a:p>
        </p:txBody>
      </p:sp>
    </p:spTree>
    <p:extLst>
      <p:ext uri="{BB962C8B-B14F-4D97-AF65-F5344CB8AC3E}">
        <p14:creationId xmlns:p14="http://schemas.microsoft.com/office/powerpoint/2010/main" val="175398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1ACC9-7CC7-4FA0-91DB-A1032BCD76FF}" type="datetime1">
              <a:rPr lang="en-US" smtClean="0"/>
              <a:t>4/9/2015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Ofinno Confidential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C7EF2-DFD8-47DF-B4F9-7067480917F2}" type="slidenum">
              <a:rPr lang="en-US" smtClean="0"/>
              <a:t>‹#›</a:t>
            </a:fld>
            <a:endParaRPr lang="en-US"/>
          </a:p>
        </p:txBody>
      </p:sp>
    </p:spTree>
    <p:extLst>
      <p:ext uri="{BB962C8B-B14F-4D97-AF65-F5344CB8AC3E}">
        <p14:creationId xmlns:p14="http://schemas.microsoft.com/office/powerpoint/2010/main" val="320600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3gpp.org/ftp/tsg_ran/TSG_RAN/TSGR_58/Docs/RP-121956.Z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4876800"/>
          </a:xfrm>
        </p:spPr>
        <p:txBody>
          <a:bodyPr>
            <a:normAutofit/>
          </a:bodyPr>
          <a:lstStyle/>
          <a:p>
            <a:r>
              <a:rPr lang="en-US" sz="2800" dirty="0" smtClean="0"/>
              <a:t/>
            </a:r>
            <a:br>
              <a:rPr lang="en-US" sz="2800" dirty="0" smtClean="0"/>
            </a:br>
            <a:r>
              <a:rPr lang="en-US" sz="2800" dirty="0" smtClean="0"/>
              <a:t>Detailed Analysis of Ofinno patents related to:</a:t>
            </a:r>
            <a:br>
              <a:rPr lang="en-US" sz="2800" dirty="0" smtClean="0"/>
            </a:br>
            <a:r>
              <a:rPr lang="en-US" sz="2800" dirty="0" smtClean="0"/>
              <a:t/>
            </a:r>
            <a:br>
              <a:rPr lang="en-US" sz="2800" dirty="0" smtClean="0"/>
            </a:br>
            <a:r>
              <a:rPr lang="en-US" sz="2800" dirty="0" smtClean="0"/>
              <a:t>ePDCCH/PDSCH RRC Radio Resource Configuration</a:t>
            </a:r>
            <a:br>
              <a:rPr lang="en-US" sz="2800" dirty="0" smtClean="0"/>
            </a:br>
            <a:r>
              <a:rPr lang="en-US" sz="2800" dirty="0" smtClean="0"/>
              <a:t/>
            </a:r>
            <a:br>
              <a:rPr lang="en-US" sz="2800" dirty="0" smtClean="0"/>
            </a:br>
            <a:r>
              <a:rPr lang="en-US" sz="2800" dirty="0" smtClean="0"/>
              <a:t>vs. LTE-Advanced Standards and Other Prior Arts</a:t>
            </a:r>
            <a:endParaRPr lang="en-US" sz="3600" dirty="0"/>
          </a:p>
        </p:txBody>
      </p:sp>
      <p:sp>
        <p:nvSpPr>
          <p:cNvPr id="4" name="Slide Number Placeholder 3"/>
          <p:cNvSpPr>
            <a:spLocks noGrp="1"/>
          </p:cNvSpPr>
          <p:nvPr>
            <p:ph type="sldNum" sz="quarter" idx="12"/>
          </p:nvPr>
        </p:nvSpPr>
        <p:spPr/>
        <p:txBody>
          <a:bodyPr/>
          <a:lstStyle/>
          <a:p>
            <a:fld id="{461C7EF2-DFD8-47DF-B4F9-7067480917F2}" type="slidenum">
              <a:rPr lang="en-US" smtClean="0"/>
              <a:t>1</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96850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Autofit/>
          </a:bodyPr>
          <a:lstStyle/>
          <a:p>
            <a:pPr marL="514350" indent="-514350"/>
            <a:r>
              <a:rPr lang="en-US" sz="3000" dirty="0" smtClean="0"/>
              <a:t>Example </a:t>
            </a:r>
            <a:r>
              <a:rPr lang="en-US" sz="3000" dirty="0"/>
              <a:t>Claim </a:t>
            </a:r>
            <a:r>
              <a:rPr lang="en-US" sz="3000" dirty="0" smtClean="0"/>
              <a:t>of Patent </a:t>
            </a:r>
            <a:r>
              <a:rPr lang="en-US" sz="3200" dirty="0"/>
              <a:t>US8,811,333</a:t>
            </a:r>
          </a:p>
        </p:txBody>
      </p:sp>
      <p:sp>
        <p:nvSpPr>
          <p:cNvPr id="4" name="Slide Number Placeholder 3"/>
          <p:cNvSpPr>
            <a:spLocks noGrp="1"/>
          </p:cNvSpPr>
          <p:nvPr>
            <p:ph type="sldNum" sz="quarter" idx="12"/>
          </p:nvPr>
        </p:nvSpPr>
        <p:spPr/>
        <p:txBody>
          <a:bodyPr/>
          <a:lstStyle/>
          <a:p>
            <a:fld id="{461C7EF2-DFD8-47DF-B4F9-7067480917F2}" type="slidenum">
              <a:rPr lang="en-US" smtClean="0"/>
              <a:t>10</a:t>
            </a:fld>
            <a:endParaRPr lang="en-US"/>
          </a:p>
        </p:txBody>
      </p:sp>
      <p:sp>
        <p:nvSpPr>
          <p:cNvPr id="8" name="Content Placeholder 2"/>
          <p:cNvSpPr>
            <a:spLocks noGrp="1"/>
          </p:cNvSpPr>
          <p:nvPr>
            <p:ph idx="1"/>
          </p:nvPr>
        </p:nvSpPr>
        <p:spPr>
          <a:xfrm>
            <a:off x="457200" y="762000"/>
            <a:ext cx="8229600" cy="5650468"/>
          </a:xfrm>
        </p:spPr>
        <p:txBody>
          <a:bodyPr>
            <a:normAutofit lnSpcReduction="10000"/>
          </a:bodyPr>
          <a:lstStyle/>
          <a:p>
            <a:pPr marL="0" indent="0">
              <a:buNone/>
            </a:pPr>
            <a:r>
              <a:rPr lang="en-US" sz="1800" dirty="0"/>
              <a:t>Claim 1: A method for use in a base station, the method </a:t>
            </a:r>
            <a:r>
              <a:rPr lang="en-US" sz="1800" dirty="0" smtClean="0"/>
              <a:t>comprising:</a:t>
            </a:r>
          </a:p>
          <a:p>
            <a:pPr marL="0" indent="0">
              <a:buNone/>
            </a:pPr>
            <a:r>
              <a:rPr lang="en-US" sz="1800" dirty="0" smtClean="0"/>
              <a:t>a) </a:t>
            </a:r>
            <a:r>
              <a:rPr lang="en-US" sz="1800" dirty="0" smtClean="0">
                <a:solidFill>
                  <a:srgbClr val="00B0F0"/>
                </a:solidFill>
              </a:rPr>
              <a:t>transmitting </a:t>
            </a:r>
            <a:r>
              <a:rPr lang="en-US" sz="1800" dirty="0">
                <a:solidFill>
                  <a:srgbClr val="00B0F0"/>
                </a:solidFill>
              </a:rPr>
              <a:t>on a first control channel, to a wireless device, first scheduling information for a control message, first radio resources of said first control channel in a subframe in a plurality of subframes starting from the first OFDM symbol of said </a:t>
            </a:r>
            <a:r>
              <a:rPr lang="en-US" sz="1800" dirty="0" smtClean="0">
                <a:solidFill>
                  <a:srgbClr val="00B0F0"/>
                </a:solidFill>
              </a:rPr>
              <a:t>subframe</a:t>
            </a:r>
            <a:r>
              <a:rPr lang="en-US" sz="1800" dirty="0" smtClean="0"/>
              <a:t>;</a:t>
            </a:r>
          </a:p>
          <a:p>
            <a:pPr marL="0" indent="0">
              <a:buNone/>
            </a:pPr>
            <a:endParaRPr lang="en-US" sz="1800" dirty="0" smtClean="0"/>
          </a:p>
          <a:p>
            <a:pPr marL="0" indent="0">
              <a:buNone/>
            </a:pPr>
            <a:r>
              <a:rPr lang="en-US" sz="1800" dirty="0" smtClean="0"/>
              <a:t>b) transmitting</a:t>
            </a:r>
            <a:r>
              <a:rPr lang="en-US" sz="1800" dirty="0"/>
              <a:t>, to said wireless device, said control message comprising configuration parameters of second radio resources of a second control channel, </a:t>
            </a:r>
            <a:r>
              <a:rPr lang="en-US" sz="1800" dirty="0">
                <a:solidFill>
                  <a:srgbClr val="FF0000"/>
                </a:solidFill>
              </a:rPr>
              <a:t>said second radio resources comprising multiple sets of resource blocks in a subset of subframes in said plurality of subframes, said control message indicating: </a:t>
            </a:r>
            <a:endParaRPr lang="en-US" sz="1800" dirty="0" smtClean="0">
              <a:solidFill>
                <a:srgbClr val="FF0000"/>
              </a:solidFill>
            </a:endParaRPr>
          </a:p>
          <a:p>
            <a:pPr marL="0" indent="0">
              <a:buNone/>
            </a:pPr>
            <a:r>
              <a:rPr lang="en-US" sz="1800" dirty="0">
                <a:solidFill>
                  <a:srgbClr val="FF0000"/>
                </a:solidFill>
              </a:rPr>
              <a:t>	</a:t>
            </a:r>
            <a:r>
              <a:rPr lang="en-US" sz="1800" dirty="0" err="1" smtClean="0">
                <a:solidFill>
                  <a:srgbClr val="FF0000"/>
                </a:solidFill>
              </a:rPr>
              <a:t>i</a:t>
            </a:r>
            <a:r>
              <a:rPr lang="en-US" sz="1800" dirty="0" smtClean="0">
                <a:solidFill>
                  <a:srgbClr val="FF0000"/>
                </a:solidFill>
              </a:rPr>
              <a:t>) said </a:t>
            </a:r>
            <a:r>
              <a:rPr lang="en-US" sz="1800" dirty="0">
                <a:solidFill>
                  <a:srgbClr val="FF0000"/>
                </a:solidFill>
              </a:rPr>
              <a:t>subset of subframes; and </a:t>
            </a:r>
          </a:p>
          <a:p>
            <a:pPr marL="914400" lvl="2" indent="0">
              <a:buNone/>
            </a:pPr>
            <a:r>
              <a:rPr lang="en-US" sz="1800" dirty="0" smtClean="0">
                <a:solidFill>
                  <a:srgbClr val="FF0000"/>
                </a:solidFill>
              </a:rPr>
              <a:t>ii) a </a:t>
            </a:r>
            <a:r>
              <a:rPr lang="en-US" sz="1800" dirty="0">
                <a:solidFill>
                  <a:srgbClr val="FF0000"/>
                </a:solidFill>
              </a:rPr>
              <a:t>first starting OFDM symbol of both said second control channel and a data channel in said subset of subframes;</a:t>
            </a:r>
            <a:r>
              <a:rPr lang="en-US" sz="1800" dirty="0"/>
              <a:t> </a:t>
            </a:r>
            <a:r>
              <a:rPr lang="en-US" sz="1800" dirty="0" smtClean="0"/>
              <a:t>and</a:t>
            </a:r>
          </a:p>
          <a:p>
            <a:pPr marL="114300" indent="0">
              <a:buNone/>
            </a:pPr>
            <a:endParaRPr lang="en-US" sz="1800" dirty="0" smtClean="0"/>
          </a:p>
          <a:p>
            <a:pPr marL="114300" indent="0">
              <a:buNone/>
            </a:pPr>
            <a:r>
              <a:rPr lang="en-US" sz="1800" dirty="0" smtClean="0"/>
              <a:t>c</a:t>
            </a:r>
            <a:r>
              <a:rPr lang="en-US" sz="1800" dirty="0"/>
              <a:t>) transmitting, to said wireless device, second scheduling information on said second control channel for a packet transmitted on said data channel; </a:t>
            </a:r>
            <a:r>
              <a:rPr lang="en-US" sz="1800" dirty="0" smtClean="0"/>
              <a:t>and</a:t>
            </a:r>
          </a:p>
          <a:p>
            <a:pPr marL="114300" indent="0">
              <a:buNone/>
            </a:pPr>
            <a:r>
              <a:rPr lang="en-US" sz="1800" dirty="0" smtClean="0"/>
              <a:t>wherein </a:t>
            </a:r>
            <a:r>
              <a:rPr lang="en-US" sz="1800" dirty="0">
                <a:solidFill>
                  <a:srgbClr val="00B0F0"/>
                </a:solidFill>
              </a:rPr>
              <a:t>said configuration parameters comprise an array of parameters, each element in said array comprising frequency resource parameters for a set of resource blocks in said multiple sets of resource blocks</a:t>
            </a:r>
            <a:r>
              <a:rPr lang="en-US" sz="1800" dirty="0"/>
              <a:t>.</a:t>
            </a:r>
          </a:p>
        </p:txBody>
      </p:sp>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83669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Autofit/>
          </a:bodyPr>
          <a:lstStyle/>
          <a:p>
            <a:pPr marL="514350" indent="-514350"/>
            <a:r>
              <a:rPr lang="en-US" sz="3000" dirty="0" smtClean="0"/>
              <a:t>Example </a:t>
            </a:r>
            <a:r>
              <a:rPr lang="en-US" sz="3000" dirty="0"/>
              <a:t>Claim </a:t>
            </a:r>
            <a:r>
              <a:rPr lang="en-US" sz="3000" dirty="0" smtClean="0"/>
              <a:t>of Patent </a:t>
            </a:r>
            <a:r>
              <a:rPr lang="en-US" sz="3200" dirty="0"/>
              <a:t>US8,908,633</a:t>
            </a:r>
          </a:p>
        </p:txBody>
      </p:sp>
      <p:sp>
        <p:nvSpPr>
          <p:cNvPr id="4" name="Slide Number Placeholder 3"/>
          <p:cNvSpPr>
            <a:spLocks noGrp="1"/>
          </p:cNvSpPr>
          <p:nvPr>
            <p:ph type="sldNum" sz="quarter" idx="12"/>
          </p:nvPr>
        </p:nvSpPr>
        <p:spPr/>
        <p:txBody>
          <a:bodyPr/>
          <a:lstStyle/>
          <a:p>
            <a:fld id="{461C7EF2-DFD8-47DF-B4F9-7067480917F2}" type="slidenum">
              <a:rPr lang="en-US" smtClean="0"/>
              <a:t>11</a:t>
            </a:fld>
            <a:endParaRPr lang="en-US"/>
          </a:p>
        </p:txBody>
      </p:sp>
      <p:sp>
        <p:nvSpPr>
          <p:cNvPr id="7" name="Content Placeholder 2"/>
          <p:cNvSpPr>
            <a:spLocks noGrp="1"/>
          </p:cNvSpPr>
          <p:nvPr>
            <p:ph idx="1"/>
          </p:nvPr>
        </p:nvSpPr>
        <p:spPr>
          <a:xfrm>
            <a:off x="457200" y="762000"/>
            <a:ext cx="8229600" cy="5650468"/>
          </a:xfrm>
        </p:spPr>
        <p:txBody>
          <a:bodyPr>
            <a:normAutofit/>
          </a:bodyPr>
          <a:lstStyle/>
          <a:p>
            <a:pPr marL="0" indent="0">
              <a:buNone/>
            </a:pPr>
            <a:r>
              <a:rPr lang="en-US" sz="1800" dirty="0"/>
              <a:t>Claim 1: A method for use in a base station, the method </a:t>
            </a:r>
            <a:r>
              <a:rPr lang="en-US" sz="1800" dirty="0" smtClean="0"/>
              <a:t>comprising:</a:t>
            </a:r>
          </a:p>
          <a:p>
            <a:pPr marL="0" indent="0">
              <a:buNone/>
            </a:pPr>
            <a:r>
              <a:rPr lang="en-US" sz="1800" dirty="0" smtClean="0"/>
              <a:t>a) </a:t>
            </a:r>
            <a:r>
              <a:rPr lang="en-US" sz="1800" dirty="0" smtClean="0">
                <a:solidFill>
                  <a:srgbClr val="00B0F0"/>
                </a:solidFill>
              </a:rPr>
              <a:t>transmitting </a:t>
            </a:r>
            <a:r>
              <a:rPr lang="en-US" sz="1800" dirty="0">
                <a:solidFill>
                  <a:srgbClr val="00B0F0"/>
                </a:solidFill>
              </a:rPr>
              <a:t>on a first control channel, to a wireless device, first scheduling information for a radio resource control (RRC) message, first radio resources of said first control channel in a subframe in a plurality of subframes starting from the first OFDM symbol of said </a:t>
            </a:r>
            <a:r>
              <a:rPr lang="en-US" sz="1800" dirty="0" smtClean="0">
                <a:solidFill>
                  <a:srgbClr val="00B0F0"/>
                </a:solidFill>
              </a:rPr>
              <a:t>subframe</a:t>
            </a:r>
            <a:r>
              <a:rPr lang="en-US" sz="1800" dirty="0" smtClean="0"/>
              <a:t>;</a:t>
            </a:r>
          </a:p>
          <a:p>
            <a:pPr marL="0" indent="0">
              <a:buNone/>
            </a:pPr>
            <a:endParaRPr lang="en-US" sz="1800" dirty="0" smtClean="0"/>
          </a:p>
          <a:p>
            <a:pPr marL="0" indent="0">
              <a:buNone/>
            </a:pPr>
            <a:r>
              <a:rPr lang="en-US" sz="1800" dirty="0" smtClean="0"/>
              <a:t>b) transmitting</a:t>
            </a:r>
            <a:r>
              <a:rPr lang="en-US" sz="1800" dirty="0"/>
              <a:t>, to said wireless device, said RRC message comprising configuration parameters of second radio resources of a second control channel, </a:t>
            </a:r>
            <a:r>
              <a:rPr lang="en-US" sz="1800" dirty="0">
                <a:solidFill>
                  <a:srgbClr val="FF0000"/>
                </a:solidFill>
              </a:rPr>
              <a:t>said second radio resources comprising one or more sets of resource blocks in a subset of subframes in said plurality of subframes, said RRC message indicating: </a:t>
            </a:r>
            <a:endParaRPr lang="en-US" sz="1800" dirty="0" smtClean="0">
              <a:solidFill>
                <a:srgbClr val="FF0000"/>
              </a:solidFill>
            </a:endParaRPr>
          </a:p>
          <a:p>
            <a:pPr marL="400050" lvl="1" indent="0">
              <a:buNone/>
            </a:pPr>
            <a:r>
              <a:rPr lang="en-US" sz="1800" dirty="0" err="1" smtClean="0">
                <a:solidFill>
                  <a:srgbClr val="FF0000"/>
                </a:solidFill>
              </a:rPr>
              <a:t>i</a:t>
            </a:r>
            <a:r>
              <a:rPr lang="en-US" sz="1800" dirty="0" smtClean="0">
                <a:solidFill>
                  <a:srgbClr val="FF0000"/>
                </a:solidFill>
              </a:rPr>
              <a:t>) said </a:t>
            </a:r>
            <a:r>
              <a:rPr lang="en-US" sz="1800" dirty="0">
                <a:solidFill>
                  <a:srgbClr val="FF0000"/>
                </a:solidFill>
              </a:rPr>
              <a:t>subset of subframes in which said second radio resources are configured; and </a:t>
            </a:r>
            <a:endParaRPr lang="en-US" sz="1800" dirty="0" smtClean="0">
              <a:solidFill>
                <a:srgbClr val="FF0000"/>
              </a:solidFill>
            </a:endParaRPr>
          </a:p>
          <a:p>
            <a:pPr marL="400050" lvl="1" indent="0">
              <a:buNone/>
            </a:pPr>
            <a:r>
              <a:rPr lang="en-US" sz="1800" dirty="0" smtClean="0">
                <a:solidFill>
                  <a:srgbClr val="FF0000"/>
                </a:solidFill>
              </a:rPr>
              <a:t>ii) a </a:t>
            </a:r>
            <a:r>
              <a:rPr lang="en-US" sz="1800" dirty="0">
                <a:solidFill>
                  <a:srgbClr val="FF0000"/>
                </a:solidFill>
              </a:rPr>
              <a:t>first starting OFDM symbol of both said second control channel and a data channel in said subset of subframes, said first starting symbol being applicable to each subframe in said subset of subframes indicated in said RRC message</a:t>
            </a:r>
            <a:r>
              <a:rPr lang="en-US" sz="1800" dirty="0"/>
              <a:t>; </a:t>
            </a:r>
            <a:r>
              <a:rPr lang="en-US" sz="1800" dirty="0" smtClean="0"/>
              <a:t>and</a:t>
            </a:r>
          </a:p>
          <a:p>
            <a:pPr marL="0" indent="0">
              <a:buNone/>
            </a:pPr>
            <a:endParaRPr lang="en-US" sz="1800" dirty="0" smtClean="0"/>
          </a:p>
          <a:p>
            <a:pPr marL="0" indent="0">
              <a:buNone/>
            </a:pPr>
            <a:r>
              <a:rPr lang="en-US" sz="1800" dirty="0" smtClean="0"/>
              <a:t>c) transmitting</a:t>
            </a:r>
            <a:r>
              <a:rPr lang="en-US" sz="1800" dirty="0"/>
              <a:t>, to said wireless device, second scheduling information on said second control channel for a packet transmitted on said data channel.</a:t>
            </a:r>
          </a:p>
        </p:txBody>
      </p:sp>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92241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143000"/>
          </a:xfrm>
        </p:spPr>
        <p:txBody>
          <a:bodyPr>
            <a:normAutofit/>
          </a:bodyPr>
          <a:lstStyle/>
          <a:p>
            <a:r>
              <a:rPr lang="en-US" sz="3600" dirty="0" smtClean="0"/>
              <a:t>3GPP TS 36.331 – RRC Specification History</a:t>
            </a:r>
            <a:endParaRPr lang="en-US" sz="3600" dirty="0"/>
          </a:p>
        </p:txBody>
      </p:sp>
      <p:sp>
        <p:nvSpPr>
          <p:cNvPr id="3" name="Content Placeholder 2"/>
          <p:cNvSpPr>
            <a:spLocks noGrp="1"/>
          </p:cNvSpPr>
          <p:nvPr>
            <p:ph idx="1"/>
          </p:nvPr>
        </p:nvSpPr>
        <p:spPr>
          <a:xfrm>
            <a:off x="457200" y="1219200"/>
            <a:ext cx="8229600" cy="3124200"/>
          </a:xfrm>
        </p:spPr>
        <p:txBody>
          <a:bodyPr/>
          <a:lstStyle/>
          <a:p>
            <a:pPr marL="342900" lvl="1" indent="-342900">
              <a:buFont typeface="Arial" panose="020B0604020202020204" pitchFamily="34" charset="0"/>
              <a:buChar char="•"/>
            </a:pPr>
            <a:r>
              <a:rPr lang="en-US" dirty="0" smtClean="0"/>
              <a:t>3GPP TS 36.331 v11.0</a:t>
            </a:r>
            <a:r>
              <a:rPr lang="en-US" dirty="0"/>
              <a:t> – June </a:t>
            </a:r>
            <a:r>
              <a:rPr lang="en-US" dirty="0" smtClean="0"/>
              <a:t>2012</a:t>
            </a:r>
          </a:p>
          <a:p>
            <a:pPr marL="742950" lvl="2" indent="-342900"/>
            <a:r>
              <a:rPr lang="en-US" dirty="0" smtClean="0"/>
              <a:t>Did not include any spec on ePDCCH configuration</a:t>
            </a:r>
            <a:endParaRPr lang="en-US" dirty="0"/>
          </a:p>
          <a:p>
            <a:pPr marL="342900" lvl="1" indent="-342900">
              <a:buFont typeface="Arial" panose="020B0604020202020204" pitchFamily="34" charset="0"/>
              <a:buChar char="•"/>
            </a:pPr>
            <a:r>
              <a:rPr lang="en-US" dirty="0"/>
              <a:t>3GPP TS 36.331 </a:t>
            </a:r>
            <a:r>
              <a:rPr lang="en-US" dirty="0" smtClean="0"/>
              <a:t>v11.1 </a:t>
            </a:r>
            <a:r>
              <a:rPr lang="en-US" dirty="0"/>
              <a:t>– </a:t>
            </a:r>
            <a:r>
              <a:rPr lang="en-US" dirty="0" smtClean="0"/>
              <a:t>September 2012</a:t>
            </a:r>
          </a:p>
          <a:p>
            <a:pPr marL="742950" lvl="2" indent="-342900"/>
            <a:r>
              <a:rPr lang="en-US" dirty="0"/>
              <a:t>Did not include any </a:t>
            </a:r>
            <a:r>
              <a:rPr lang="en-US" dirty="0" smtClean="0"/>
              <a:t>spec on </a:t>
            </a:r>
            <a:r>
              <a:rPr lang="en-US" dirty="0"/>
              <a:t>ePDCCH configuration</a:t>
            </a:r>
          </a:p>
          <a:p>
            <a:pPr marL="342900" lvl="1" indent="-342900">
              <a:buFont typeface="Arial" panose="020B0604020202020204" pitchFamily="34" charset="0"/>
              <a:buChar char="•"/>
            </a:pPr>
            <a:r>
              <a:rPr lang="en-US" u="sng" dirty="0"/>
              <a:t>3GPP TS 36.331 </a:t>
            </a:r>
            <a:r>
              <a:rPr lang="en-US" u="sng" dirty="0" smtClean="0"/>
              <a:t>v11.2 </a:t>
            </a:r>
            <a:r>
              <a:rPr lang="en-US" u="sng" dirty="0"/>
              <a:t>– </a:t>
            </a:r>
            <a:r>
              <a:rPr lang="en-US" u="sng" dirty="0" smtClean="0"/>
              <a:t>December 2012</a:t>
            </a:r>
            <a:endParaRPr lang="en-US" u="sng" dirty="0"/>
          </a:p>
          <a:p>
            <a:pPr lvl="1"/>
            <a:r>
              <a:rPr lang="en-US" u="sng" dirty="0" smtClean="0"/>
              <a:t>Included ePDCCH configuration parameters</a:t>
            </a:r>
            <a:endParaRPr lang="en-US"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2" y="4648200"/>
            <a:ext cx="69627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6205537"/>
            <a:ext cx="69151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43600"/>
            <a:ext cx="69056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61C7EF2-DFD8-47DF-B4F9-7067480917F2}" type="slidenum">
              <a:rPr lang="en-US" smtClean="0"/>
              <a:t>12</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14829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normAutofit fontScale="90000"/>
          </a:bodyPr>
          <a:lstStyle/>
          <a:p>
            <a:r>
              <a:rPr lang="en-US" dirty="0" smtClean="0"/>
              <a:t>CRs on ePDCCH Agreed in Dec 2012</a:t>
            </a:r>
            <a:br>
              <a:rPr lang="en-US" dirty="0" smtClean="0"/>
            </a:br>
            <a:r>
              <a:rPr lang="en-US" dirty="0" smtClean="0"/>
              <a:t>According to </a:t>
            </a:r>
            <a:r>
              <a:rPr lang="en-US" dirty="0" smtClean="0">
                <a:hlinkClick r:id="rId2"/>
              </a:rPr>
              <a:t>RP-121956.ZIP</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 y="1749725"/>
            <a:ext cx="9124950" cy="4132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61C7EF2-DFD8-47DF-B4F9-7067480917F2}" type="slidenum">
              <a:rPr lang="en-US" smtClean="0"/>
              <a:t>13</a:t>
            </a:fld>
            <a:endParaRPr lang="en-US"/>
          </a:p>
        </p:txBody>
      </p:sp>
      <p:sp>
        <p:nvSpPr>
          <p:cNvPr id="3" name="TextBox 2"/>
          <p:cNvSpPr txBox="1"/>
          <p:nvPr/>
        </p:nvSpPr>
        <p:spPr>
          <a:xfrm>
            <a:off x="457201" y="5894717"/>
            <a:ext cx="7772400" cy="738664"/>
          </a:xfrm>
          <a:prstGeom prst="rect">
            <a:avLst/>
          </a:prstGeom>
          <a:noFill/>
        </p:spPr>
        <p:txBody>
          <a:bodyPr wrap="square" rtlCol="0">
            <a:spAutoFit/>
          </a:bodyPr>
          <a:lstStyle/>
          <a:p>
            <a:r>
              <a:rPr lang="en-US" sz="1400" dirty="0" smtClean="0"/>
              <a:t>The claim is related to ePDCCH parameters in TS 36.331. The other two CRs are not relevant </a:t>
            </a:r>
            <a:r>
              <a:rPr lang="en-US" sz="1400" dirty="0"/>
              <a:t>to the claimed invention.</a:t>
            </a:r>
          </a:p>
          <a:p>
            <a:r>
              <a:rPr lang="en-US" sz="1400" dirty="0"/>
              <a:t>TS 36.302: Evolved Universal Terrestrial Radio Access (E-UTRA); Services provided by the physical layer</a:t>
            </a:r>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2521339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CR on ePDCCH RRC configuration was introduced by Alcatel-Lucent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524000"/>
            <a:ext cx="82486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61C7EF2-DFD8-47DF-B4F9-7067480917F2}" type="slidenum">
              <a:rPr lang="en-US" smtClean="0"/>
              <a:t>14</a:t>
            </a:fld>
            <a:endParaRPr lang="en-US"/>
          </a:p>
        </p:txBody>
      </p:sp>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05386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ePDCCH Configuration – Oct 2012 </a:t>
            </a:r>
            <a:endParaRPr lang="en-US" dirty="0"/>
          </a:p>
        </p:txBody>
      </p:sp>
      <p:sp>
        <p:nvSpPr>
          <p:cNvPr id="3" name="Content Placeholder 2"/>
          <p:cNvSpPr>
            <a:spLocks noGrp="1"/>
          </p:cNvSpPr>
          <p:nvPr>
            <p:ph idx="1"/>
          </p:nvPr>
        </p:nvSpPr>
        <p:spPr>
          <a:xfrm>
            <a:off x="457200" y="1219200"/>
            <a:ext cx="8229600" cy="2438400"/>
          </a:xfrm>
        </p:spPr>
        <p:txBody>
          <a:bodyPr/>
          <a:lstStyle/>
          <a:p>
            <a:r>
              <a:rPr lang="en-US" dirty="0" smtClean="0"/>
              <a:t>ePDCCH/PDSCH RRC configuration discussion started in October 2012</a:t>
            </a:r>
          </a:p>
          <a:p>
            <a:pPr lvl="1"/>
            <a:r>
              <a:rPr lang="en-US" dirty="0" smtClean="0"/>
              <a:t>The two yellow highlighted sections were introduced in RAN1 agenda item in October 2012 to include related contributions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81400"/>
            <a:ext cx="45720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733925"/>
            <a:ext cx="70770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61C7EF2-DFD8-47DF-B4F9-7067480917F2}" type="slidenum">
              <a:rPr lang="en-US" smtClean="0"/>
              <a:t>15</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457752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7724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33500"/>
            <a:ext cx="60579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457200" y="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ePDCCH Configuration – Oct 2012 </a:t>
            </a:r>
          </a:p>
        </p:txBody>
      </p:sp>
      <p:sp>
        <p:nvSpPr>
          <p:cNvPr id="5" name="Slide Number Placeholder 4"/>
          <p:cNvSpPr>
            <a:spLocks noGrp="1"/>
          </p:cNvSpPr>
          <p:nvPr>
            <p:ph type="sldNum" sz="quarter" idx="12"/>
          </p:nvPr>
        </p:nvSpPr>
        <p:spPr/>
        <p:txBody>
          <a:bodyPr/>
          <a:lstStyle/>
          <a:p>
            <a:fld id="{461C7EF2-DFD8-47DF-B4F9-7067480917F2}" type="slidenum">
              <a:rPr lang="en-US" smtClean="0"/>
              <a:t>16</a:t>
            </a:fld>
            <a:endParaRPr lang="en-US"/>
          </a:p>
        </p:txBody>
      </p:sp>
      <p:sp>
        <p:nvSpPr>
          <p:cNvPr id="2" name="Footer Placeholder 1"/>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71889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ePDCCH/PDSCH Configuration – Aug 2012</a:t>
            </a:r>
            <a:endParaRPr lang="en-US" sz="3600" dirty="0"/>
          </a:p>
        </p:txBody>
      </p:sp>
      <p:sp>
        <p:nvSpPr>
          <p:cNvPr id="3" name="Content Placeholder 2"/>
          <p:cNvSpPr>
            <a:spLocks noGrp="1"/>
          </p:cNvSpPr>
          <p:nvPr>
            <p:ph idx="1"/>
          </p:nvPr>
        </p:nvSpPr>
        <p:spPr>
          <a:xfrm>
            <a:off x="457200" y="1219201"/>
            <a:ext cx="8229600" cy="1752599"/>
          </a:xfrm>
        </p:spPr>
        <p:txBody>
          <a:bodyPr>
            <a:normAutofit fontScale="92500" lnSpcReduction="10000"/>
          </a:bodyPr>
          <a:lstStyle/>
          <a:p>
            <a:r>
              <a:rPr lang="en-US" dirty="0" smtClean="0"/>
              <a:t>Agenda items  prior to October 2012 were concerned about PHY layer issues and not ePDCCH RRC radio resource configuration parameters.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4495800"/>
            <a:ext cx="65627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50577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61C7EF2-DFD8-47DF-B4F9-7067480917F2}"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516506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dirty="0" smtClean="0"/>
              <a:t>Further ePDCCH/PDSCH Configuration History</a:t>
            </a:r>
            <a:endParaRPr lang="en-US" sz="3200" dirty="0"/>
          </a:p>
        </p:txBody>
      </p:sp>
      <p:sp>
        <p:nvSpPr>
          <p:cNvPr id="3" name="Content Placeholder 2"/>
          <p:cNvSpPr>
            <a:spLocks noGrp="1"/>
          </p:cNvSpPr>
          <p:nvPr>
            <p:ph idx="1"/>
          </p:nvPr>
        </p:nvSpPr>
        <p:spPr>
          <a:xfrm>
            <a:off x="457200" y="1600201"/>
            <a:ext cx="8229600" cy="1981200"/>
          </a:xfrm>
        </p:spPr>
        <p:txBody>
          <a:bodyPr/>
          <a:lstStyle/>
          <a:p>
            <a:r>
              <a:rPr lang="en-US" dirty="0" smtClean="0"/>
              <a:t>First contribution on some RRC parameters for ePDCCH was introduced in RAN WG1 meeting #70 in August 2012 by Alcatel-Lucent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5410200"/>
            <a:ext cx="689864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49911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61C7EF2-DFD8-47DF-B4F9-7067480917F2}" type="slidenum">
              <a:rPr lang="en-US" smtClean="0"/>
              <a:t>18</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280314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
            <a:ext cx="5546774" cy="6834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323850"/>
            <a:ext cx="2590800" cy="4801314"/>
          </a:xfrm>
          <a:prstGeom prst="rect">
            <a:avLst/>
          </a:prstGeom>
          <a:solidFill>
            <a:srgbClr val="FFFF00"/>
          </a:solidFill>
        </p:spPr>
        <p:txBody>
          <a:bodyPr wrap="square" rtlCol="0">
            <a:spAutoFit/>
          </a:bodyPr>
          <a:lstStyle/>
          <a:p>
            <a:r>
              <a:rPr lang="en-US" dirty="0" smtClean="0"/>
              <a:t>Alcatel-Lucent contribution is shown here.</a:t>
            </a:r>
          </a:p>
          <a:p>
            <a:endParaRPr lang="en-US" dirty="0" smtClean="0"/>
          </a:p>
          <a:p>
            <a:r>
              <a:rPr lang="en-US" dirty="0" smtClean="0"/>
              <a:t>This is the most relevant contribution in RAN WG1 meeting #70 in August 2012.</a:t>
            </a:r>
          </a:p>
          <a:p>
            <a:endParaRPr lang="en-US" dirty="0" smtClean="0"/>
          </a:p>
          <a:p>
            <a:r>
              <a:rPr lang="en-US" dirty="0" smtClean="0"/>
              <a:t>In August 2012, many other ePDCCH/PDSCH RRC configuration parameters, such as the starting symbol of ePDCCH and PDSCH in a subset of subframes was not under discussion yet.</a:t>
            </a:r>
            <a:endParaRPr lang="en-US" dirty="0"/>
          </a:p>
        </p:txBody>
      </p:sp>
      <p:sp>
        <p:nvSpPr>
          <p:cNvPr id="5" name="Slide Number Placeholder 4"/>
          <p:cNvSpPr>
            <a:spLocks noGrp="1"/>
          </p:cNvSpPr>
          <p:nvPr>
            <p:ph type="sldNum" sz="quarter" idx="12"/>
          </p:nvPr>
        </p:nvSpPr>
        <p:spPr/>
        <p:txBody>
          <a:bodyPr/>
          <a:lstStyle/>
          <a:p>
            <a:fld id="{461C7EF2-DFD8-47DF-B4F9-7067480917F2}" type="slidenum">
              <a:rPr lang="en-US" smtClean="0"/>
              <a:t>19</a:t>
            </a:fld>
            <a:endParaRPr lang="en-US"/>
          </a:p>
        </p:txBody>
      </p:sp>
      <p:sp>
        <p:nvSpPr>
          <p:cNvPr id="2" name="Footer Placeholder 1"/>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25060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Outline</a:t>
            </a:r>
            <a:endParaRPr lang="en-US" dirty="0"/>
          </a:p>
        </p:txBody>
      </p:sp>
      <p:sp>
        <p:nvSpPr>
          <p:cNvPr id="3" name="Content Placeholder 2"/>
          <p:cNvSpPr>
            <a:spLocks noGrp="1"/>
          </p:cNvSpPr>
          <p:nvPr>
            <p:ph idx="1"/>
          </p:nvPr>
        </p:nvSpPr>
        <p:spPr>
          <a:xfrm>
            <a:off x="381000" y="1219200"/>
            <a:ext cx="8229600" cy="5105400"/>
          </a:xfrm>
        </p:spPr>
        <p:txBody>
          <a:bodyPr>
            <a:normAutofit fontScale="77500" lnSpcReduction="20000"/>
          </a:bodyPr>
          <a:lstStyle/>
          <a:p>
            <a:r>
              <a:rPr lang="en-US" dirty="0"/>
              <a:t>This prior art analysis applies to the patents and patent applications related to </a:t>
            </a:r>
            <a:r>
              <a:rPr lang="en-US" dirty="0" smtClean="0"/>
              <a:t>ePDCCH/PDSCH configurations </a:t>
            </a:r>
            <a:r>
              <a:rPr lang="en-US" dirty="0"/>
              <a:t>and </a:t>
            </a:r>
            <a:r>
              <a:rPr lang="en-US" dirty="0" smtClean="0"/>
              <a:t>signaling</a:t>
            </a:r>
            <a:endParaRPr lang="en-US" dirty="0"/>
          </a:p>
          <a:p>
            <a:pPr lvl="1"/>
            <a:r>
              <a:rPr lang="en-US" dirty="0" smtClean="0"/>
              <a:t>6 example patents are considered in this analysis</a:t>
            </a:r>
          </a:p>
          <a:p>
            <a:r>
              <a:rPr lang="en-US" sz="2800" dirty="0"/>
              <a:t>Different patents claim a different aspect of </a:t>
            </a:r>
            <a:r>
              <a:rPr lang="en-US" sz="2800" dirty="0" smtClean="0"/>
              <a:t>ePDCCH/PDSCH </a:t>
            </a:r>
            <a:r>
              <a:rPr lang="en-US" sz="2800" dirty="0"/>
              <a:t>configuration and signaling. Each patent has a different set of inventive aspects. In this analysis, we only </a:t>
            </a:r>
            <a:r>
              <a:rPr lang="en-US" sz="2800" dirty="0" smtClean="0"/>
              <a:t>focus </a:t>
            </a:r>
            <a:r>
              <a:rPr lang="en-US" sz="2800" dirty="0"/>
              <a:t>on </a:t>
            </a:r>
            <a:r>
              <a:rPr lang="en-US" sz="2800" dirty="0" smtClean="0"/>
              <a:t>some of the limitations </a:t>
            </a:r>
            <a:r>
              <a:rPr lang="en-US" sz="2800" dirty="0"/>
              <a:t>that </a:t>
            </a:r>
            <a:r>
              <a:rPr lang="en-US" sz="2800" dirty="0" smtClean="0"/>
              <a:t>appear </a:t>
            </a:r>
            <a:r>
              <a:rPr lang="en-US" sz="2800" dirty="0"/>
              <a:t>(in one form or the other) in these </a:t>
            </a:r>
            <a:r>
              <a:rPr lang="en-US" sz="2800" dirty="0" smtClean="0"/>
              <a:t>patents/patent applications:</a:t>
            </a:r>
            <a:endParaRPr lang="en-US" sz="2800" dirty="0"/>
          </a:p>
          <a:p>
            <a:pPr lvl="1"/>
            <a:r>
              <a:rPr lang="en-US" sz="2400" dirty="0"/>
              <a:t>The </a:t>
            </a:r>
            <a:r>
              <a:rPr lang="en-US" sz="2400" dirty="0" smtClean="0"/>
              <a:t>claim limitations highlighted </a:t>
            </a:r>
            <a:r>
              <a:rPr lang="en-US" sz="2400" dirty="0"/>
              <a:t>in red </a:t>
            </a:r>
            <a:r>
              <a:rPr lang="en-US" sz="2400" dirty="0" smtClean="0"/>
              <a:t>are considered in this analysis.</a:t>
            </a:r>
          </a:p>
          <a:p>
            <a:pPr lvl="1"/>
            <a:r>
              <a:rPr lang="en-US" sz="2400" dirty="0" smtClean="0"/>
              <a:t>The claim limitations highlighted in blue also seem to disclose a novel aspect.</a:t>
            </a:r>
            <a:endParaRPr lang="en-US" sz="2400" dirty="0"/>
          </a:p>
          <a:p>
            <a:pPr lvl="1"/>
            <a:r>
              <a:rPr lang="en-US" sz="2400" dirty="0" smtClean="0"/>
              <a:t>There may be other novel aspects in the claim. The objective was to highlight some example novel aspects.</a:t>
            </a:r>
            <a:endParaRPr lang="en-US" sz="2400" dirty="0"/>
          </a:p>
          <a:p>
            <a:r>
              <a:rPr lang="en-US" dirty="0" smtClean="0"/>
              <a:t>The analysis does not include any opinion from the inventor.</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82854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dirty="0" smtClean="0"/>
              <a:t>ePDCCH/PDSCH standardization in May 2012</a:t>
            </a:r>
            <a:endParaRPr lang="en-US" sz="32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953000"/>
            <a:ext cx="8742727" cy="147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00400"/>
            <a:ext cx="5363936"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a:spLocks noGrp="1"/>
          </p:cNvSpPr>
          <p:nvPr>
            <p:ph idx="1"/>
          </p:nvPr>
        </p:nvSpPr>
        <p:spPr>
          <a:xfrm>
            <a:off x="457200" y="990600"/>
            <a:ext cx="8229600" cy="2209800"/>
          </a:xfrm>
        </p:spPr>
        <p:txBody>
          <a:bodyPr>
            <a:normAutofit fontScale="62500" lnSpcReduction="20000"/>
          </a:bodyPr>
          <a:lstStyle/>
          <a:p>
            <a:r>
              <a:rPr lang="en-US" dirty="0" smtClean="0"/>
              <a:t>Contributions submitted to RAN WG1 meeting #69 in May 2012 were reviewed. No contribution related to the claimed RRC radio resource configuration parameters were </a:t>
            </a:r>
            <a:r>
              <a:rPr lang="en-US" dirty="0"/>
              <a:t>found. </a:t>
            </a:r>
            <a:r>
              <a:rPr lang="en-US" dirty="0" smtClean="0"/>
              <a:t>ePDCCH </a:t>
            </a:r>
            <a:r>
              <a:rPr lang="en-US" dirty="0"/>
              <a:t>agenda for 3GPP RAN WG1 meeting #69 in May 2012 is shown </a:t>
            </a:r>
            <a:r>
              <a:rPr lang="en-US" dirty="0" smtClean="0"/>
              <a:t>below. None of the sections addresses the issues related to the claimed invention.</a:t>
            </a:r>
          </a:p>
          <a:p>
            <a:r>
              <a:rPr lang="en-US" dirty="0" smtClean="0"/>
              <a:t>Contributions in meetings prior to May 2012 were also analyzed. The claimed RRC radio resource configuration parameters for ePDCCH/PDSCH were not discussed in 3GPP prior to August 2012. </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20</a:t>
            </a:fld>
            <a:endParaRPr lang="en-US"/>
          </a:p>
        </p:txBody>
      </p:sp>
      <p:cxnSp>
        <p:nvCxnSpPr>
          <p:cNvPr id="5" name="Straight Arrow Connector 4"/>
          <p:cNvCxnSpPr/>
          <p:nvPr/>
        </p:nvCxnSpPr>
        <p:spPr>
          <a:xfrm flipH="1" flipV="1">
            <a:off x="3429000" y="6118813"/>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90800" y="6499813"/>
            <a:ext cx="5867400" cy="369332"/>
          </a:xfrm>
          <a:prstGeom prst="rect">
            <a:avLst/>
          </a:prstGeom>
          <a:solidFill>
            <a:srgbClr val="00B0F0"/>
          </a:solidFill>
        </p:spPr>
        <p:txBody>
          <a:bodyPr wrap="square" rtlCol="0">
            <a:spAutoFit/>
          </a:bodyPr>
          <a:lstStyle/>
          <a:p>
            <a:r>
              <a:rPr lang="en-US" dirty="0" smtClean="0"/>
              <a:t>Contributions in this section is shown in the next slides.</a:t>
            </a:r>
            <a:endParaRPr lang="en-US" dirty="0"/>
          </a:p>
        </p:txBody>
      </p:sp>
      <p:sp>
        <p:nvSpPr>
          <p:cNvPr id="3" name="Rectangle 2"/>
          <p:cNvSpPr/>
          <p:nvPr/>
        </p:nvSpPr>
        <p:spPr>
          <a:xfrm>
            <a:off x="3810000" y="3962400"/>
            <a:ext cx="5237527" cy="938719"/>
          </a:xfrm>
          <a:prstGeom prst="rect">
            <a:avLst/>
          </a:prstGeom>
          <a:solidFill>
            <a:schemeClr val="accent6"/>
          </a:solidFill>
        </p:spPr>
        <p:txBody>
          <a:bodyPr wrap="square">
            <a:spAutoFit/>
          </a:bodyPr>
          <a:lstStyle/>
          <a:p>
            <a:r>
              <a:rPr lang="en-US" sz="1100" dirty="0" smtClean="0"/>
              <a:t>7.6.4.1 Handling </a:t>
            </a:r>
            <a:r>
              <a:rPr lang="en-US" sz="1100" dirty="0"/>
              <a:t>of mapping of ePDCCH in presence of other signals</a:t>
            </a:r>
          </a:p>
          <a:p>
            <a:r>
              <a:rPr lang="en-US" sz="1100" dirty="0" smtClean="0"/>
              <a:t>7.6.4.2  </a:t>
            </a:r>
            <a:r>
              <a:rPr lang="en-US" sz="1100" dirty="0"/>
              <a:t>“(e)REG/(e)CCE” definitions </a:t>
            </a:r>
          </a:p>
          <a:p>
            <a:r>
              <a:rPr lang="en-US" sz="1100" dirty="0" smtClean="0"/>
              <a:t>7.6.4.3 Aggregation </a:t>
            </a:r>
            <a:r>
              <a:rPr lang="en-US" sz="1100" dirty="0"/>
              <a:t>levels and relationship to </a:t>
            </a:r>
            <a:r>
              <a:rPr lang="en-US" sz="1100" dirty="0" err="1"/>
              <a:t>localised</a:t>
            </a:r>
            <a:r>
              <a:rPr lang="en-US" sz="1100" dirty="0"/>
              <a:t> and/or distributed transmission</a:t>
            </a:r>
          </a:p>
          <a:p>
            <a:r>
              <a:rPr lang="en-US" sz="1100" dirty="0" smtClean="0"/>
              <a:t>7.6.4.4 Need </a:t>
            </a:r>
            <a:r>
              <a:rPr lang="en-US" sz="1100" dirty="0"/>
              <a:t>for multiplexing of </a:t>
            </a:r>
            <a:r>
              <a:rPr lang="en-US" sz="1100" dirty="0" err="1"/>
              <a:t>localised</a:t>
            </a:r>
            <a:r>
              <a:rPr lang="en-US" sz="1100" dirty="0"/>
              <a:t> and distributed ePDCCH parts in same PRBs</a:t>
            </a:r>
          </a:p>
          <a:p>
            <a:r>
              <a:rPr lang="en-US" sz="1100" dirty="0" smtClean="0"/>
              <a:t>7.6.4.5 “Fallback</a:t>
            </a:r>
            <a:r>
              <a:rPr lang="en-US" sz="1100" dirty="0"/>
              <a:t>” operation</a:t>
            </a:r>
          </a:p>
        </p:txBody>
      </p:sp>
      <p:cxnSp>
        <p:nvCxnSpPr>
          <p:cNvPr id="9" name="Straight Arrow Connector 8"/>
          <p:cNvCxnSpPr/>
          <p:nvPr/>
        </p:nvCxnSpPr>
        <p:spPr>
          <a:xfrm flipH="1">
            <a:off x="5181600" y="4901119"/>
            <a:ext cx="1371600" cy="1018162"/>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91199" y="3352800"/>
            <a:ext cx="3256327" cy="523220"/>
          </a:xfrm>
          <a:prstGeom prst="rect">
            <a:avLst/>
          </a:prstGeom>
          <a:solidFill>
            <a:schemeClr val="accent6"/>
          </a:solidFill>
        </p:spPr>
        <p:txBody>
          <a:bodyPr wrap="square" rtlCol="0">
            <a:spAutoFit/>
          </a:bodyPr>
          <a:lstStyle/>
          <a:p>
            <a:r>
              <a:rPr lang="en-US" sz="1400" dirty="0" smtClean="0"/>
              <a:t>Contributions in section 7.6.4 are not related to the claimed invention.</a:t>
            </a:r>
            <a:endParaRPr lang="en-US" sz="1400" dirty="0"/>
          </a:p>
        </p:txBody>
      </p:sp>
      <p:sp>
        <p:nvSpPr>
          <p:cNvPr id="8" name="Footer Placeholder 7"/>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59835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1C7EF2-DFD8-47DF-B4F9-7067480917F2}" type="slidenum">
              <a:rPr lang="en-US" smtClean="0"/>
              <a:t>21</a:t>
            </a:fld>
            <a:endParaRPr lang="en-US"/>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727" y="457200"/>
            <a:ext cx="7231273"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eft Brace 4"/>
          <p:cNvSpPr/>
          <p:nvPr/>
        </p:nvSpPr>
        <p:spPr>
          <a:xfrm>
            <a:off x="1600200" y="762000"/>
            <a:ext cx="304800" cy="18288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1600200" y="2590800"/>
            <a:ext cx="304800" cy="16002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a:off x="1600200" y="4191000"/>
            <a:ext cx="304800" cy="21336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 y="1307068"/>
            <a:ext cx="1752600" cy="1169551"/>
          </a:xfrm>
          <a:prstGeom prst="rect">
            <a:avLst/>
          </a:prstGeom>
          <a:noFill/>
        </p:spPr>
        <p:txBody>
          <a:bodyPr wrap="square" rtlCol="0">
            <a:spAutoFit/>
          </a:bodyPr>
          <a:lstStyle/>
          <a:p>
            <a:r>
              <a:rPr lang="en-US" sz="1400" dirty="0" smtClean="0"/>
              <a:t>These contributions are related to PUCCH and PHICH (and not related to the claimed invention).</a:t>
            </a:r>
            <a:endParaRPr lang="en-US" sz="1400" dirty="0"/>
          </a:p>
        </p:txBody>
      </p:sp>
      <p:sp>
        <p:nvSpPr>
          <p:cNvPr id="14" name="TextBox 13"/>
          <p:cNvSpPr txBox="1"/>
          <p:nvPr/>
        </p:nvSpPr>
        <p:spPr>
          <a:xfrm>
            <a:off x="-18553" y="3021568"/>
            <a:ext cx="1752600" cy="1169551"/>
          </a:xfrm>
          <a:prstGeom prst="rect">
            <a:avLst/>
          </a:prstGeom>
          <a:noFill/>
        </p:spPr>
        <p:txBody>
          <a:bodyPr wrap="square" rtlCol="0">
            <a:spAutoFit/>
          </a:bodyPr>
          <a:lstStyle/>
          <a:p>
            <a:r>
              <a:rPr lang="en-US" sz="1400" dirty="0" smtClean="0"/>
              <a:t>These contributions are related </a:t>
            </a:r>
            <a:r>
              <a:rPr lang="en-US" sz="1400" dirty="0" err="1" smtClean="0"/>
              <a:t>TrCh</a:t>
            </a:r>
            <a:r>
              <a:rPr lang="en-US" sz="1400" dirty="0" smtClean="0"/>
              <a:t> TBS restrictions (</a:t>
            </a:r>
            <a:r>
              <a:rPr lang="en-US" sz="1400" dirty="0"/>
              <a:t>and not related to the claimed invention).</a:t>
            </a:r>
          </a:p>
        </p:txBody>
      </p:sp>
      <p:sp>
        <p:nvSpPr>
          <p:cNvPr id="15" name="TextBox 14"/>
          <p:cNvSpPr txBox="1"/>
          <p:nvPr/>
        </p:nvSpPr>
        <p:spPr>
          <a:xfrm>
            <a:off x="-1325" y="4760893"/>
            <a:ext cx="1752600" cy="954107"/>
          </a:xfrm>
          <a:prstGeom prst="rect">
            <a:avLst/>
          </a:prstGeom>
          <a:noFill/>
        </p:spPr>
        <p:txBody>
          <a:bodyPr wrap="square" rtlCol="0">
            <a:spAutoFit/>
          </a:bodyPr>
          <a:lstStyle/>
          <a:p>
            <a:r>
              <a:rPr lang="en-US" sz="1400" dirty="0" smtClean="0"/>
              <a:t>None of these contributions are related to the claimed invention.</a:t>
            </a:r>
            <a:endParaRPr lang="en-US" sz="1400" dirty="0"/>
          </a:p>
        </p:txBody>
      </p:sp>
      <p:sp>
        <p:nvSpPr>
          <p:cNvPr id="7" name="TextBox 6"/>
          <p:cNvSpPr txBox="1"/>
          <p:nvPr/>
        </p:nvSpPr>
        <p:spPr>
          <a:xfrm>
            <a:off x="-1325" y="0"/>
            <a:ext cx="8769837" cy="369332"/>
          </a:xfrm>
          <a:prstGeom prst="rect">
            <a:avLst/>
          </a:prstGeom>
          <a:noFill/>
        </p:spPr>
        <p:txBody>
          <a:bodyPr wrap="none" rtlCol="0">
            <a:spAutoFit/>
          </a:bodyPr>
          <a:lstStyle/>
          <a:p>
            <a:r>
              <a:rPr lang="en-US" dirty="0" smtClean="0"/>
              <a:t>Contributions in section 7.6.5: Other Aspects of ePDCCH (May 2012, RAN WG1 Meeting 69)</a:t>
            </a:r>
            <a:endParaRPr lang="en-US" dirty="0"/>
          </a:p>
        </p:txBody>
      </p:sp>
      <p:sp>
        <p:nvSpPr>
          <p:cNvPr id="2" name="Footer Placeholder 1"/>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544375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0"/>
            <a:ext cx="9115425" cy="1143000"/>
          </a:xfrm>
        </p:spPr>
        <p:txBody>
          <a:bodyPr>
            <a:noAutofit/>
          </a:bodyPr>
          <a:lstStyle/>
          <a:p>
            <a:r>
              <a:rPr lang="en-US" sz="1800" dirty="0" smtClean="0"/>
              <a:t>Alcatel-Lucent, which drafted the initial contributions and the CR on ePDCCH RRC radio resource configuration parameters, did not submit any contribution prior to August 2012 that is related to the claimed ePDCCH/PDSCH RRC radio resource configuration parameters.</a:t>
            </a:r>
            <a:endParaRPr lang="en-US"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7762875" cy="4038600"/>
          </a:xfrm>
          <a:prstGeom prst="rect">
            <a:avLst/>
          </a:prstGeom>
          <a:solidFill>
            <a:srgbClr val="FFFF00"/>
          </a:solidFill>
          <a:ln>
            <a:noFill/>
          </a:ln>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562599"/>
            <a:ext cx="71628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575" y="5723362"/>
            <a:ext cx="1800225" cy="830997"/>
          </a:xfrm>
          <a:prstGeom prst="rect">
            <a:avLst/>
          </a:prstGeom>
          <a:solidFill>
            <a:srgbClr val="FFFF00"/>
          </a:solidFill>
        </p:spPr>
        <p:txBody>
          <a:bodyPr wrap="square" rtlCol="0">
            <a:spAutoFit/>
          </a:bodyPr>
          <a:lstStyle/>
          <a:p>
            <a:r>
              <a:rPr lang="en-US" sz="1600" dirty="0" smtClean="0"/>
              <a:t>R1-122502 is not related to ePDCCH RRC configuration.</a:t>
            </a:r>
            <a:endParaRPr lang="en-US" sz="1600" dirty="0"/>
          </a:p>
        </p:txBody>
      </p:sp>
      <p:sp>
        <p:nvSpPr>
          <p:cNvPr id="5" name="Rectangle 4"/>
          <p:cNvSpPr/>
          <p:nvPr/>
        </p:nvSpPr>
        <p:spPr>
          <a:xfrm>
            <a:off x="2971800" y="4572000"/>
            <a:ext cx="2286000" cy="228600"/>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461C7EF2-DFD8-47DF-B4F9-7067480917F2}" type="slidenum">
              <a:rPr lang="en-US" smtClean="0"/>
              <a:t>22</a:t>
            </a:fld>
            <a:endParaRPr lang="en-US"/>
          </a:p>
        </p:txBody>
      </p:sp>
      <p:sp>
        <p:nvSpPr>
          <p:cNvPr id="7" name="TextBox 6"/>
          <p:cNvSpPr txBox="1"/>
          <p:nvPr/>
        </p:nvSpPr>
        <p:spPr>
          <a:xfrm>
            <a:off x="80682" y="1066800"/>
            <a:ext cx="9075561" cy="369332"/>
          </a:xfrm>
          <a:prstGeom prst="rect">
            <a:avLst/>
          </a:prstGeom>
          <a:solidFill>
            <a:srgbClr val="FFFF00"/>
          </a:solidFill>
        </p:spPr>
        <p:txBody>
          <a:bodyPr wrap="none" rtlCol="0">
            <a:spAutoFit/>
          </a:bodyPr>
          <a:lstStyle/>
          <a:p>
            <a:r>
              <a:rPr lang="en-US" dirty="0" smtClean="0"/>
              <a:t>For Example, Alcatel-Lucent contributions in May 2012 RAN WG1 Meeting #69 is shown below:</a:t>
            </a:r>
            <a:endParaRPr lang="en-US" dirty="0"/>
          </a:p>
        </p:txBody>
      </p:sp>
      <p:cxnSp>
        <p:nvCxnSpPr>
          <p:cNvPr id="8" name="Straight Arrow Connector 7"/>
          <p:cNvCxnSpPr/>
          <p:nvPr/>
        </p:nvCxnSpPr>
        <p:spPr>
          <a:xfrm flipH="1">
            <a:off x="1676400" y="4800600"/>
            <a:ext cx="1524000" cy="922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561533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solidFill>
            <a:srgbClr val="FFFF00"/>
          </a:solidFill>
        </p:spPr>
        <p:txBody>
          <a:bodyPr>
            <a:noAutofit/>
          </a:bodyPr>
          <a:lstStyle/>
          <a:p>
            <a:r>
              <a:rPr lang="en-US" sz="3200" dirty="0" smtClean="0"/>
              <a:t>No Prior art was found by detailed search and analysis of 3GPP Contributions.</a:t>
            </a:r>
            <a:endParaRPr lang="en-US" sz="3200" dirty="0"/>
          </a:p>
        </p:txBody>
      </p:sp>
      <p:sp>
        <p:nvSpPr>
          <p:cNvPr id="3" name="Content Placeholder 2"/>
          <p:cNvSpPr>
            <a:spLocks noGrp="1"/>
          </p:cNvSpPr>
          <p:nvPr>
            <p:ph idx="1"/>
          </p:nvPr>
        </p:nvSpPr>
        <p:spPr>
          <a:xfrm>
            <a:off x="457200" y="1371600"/>
            <a:ext cx="8229600" cy="4876800"/>
          </a:xfrm>
        </p:spPr>
        <p:txBody>
          <a:bodyPr>
            <a:normAutofit fontScale="92500"/>
          </a:bodyPr>
          <a:lstStyle/>
          <a:p>
            <a:r>
              <a:rPr lang="en-US" b="1" dirty="0" smtClean="0"/>
              <a:t>3GPP contributions prior to October 2012 do not address the claimed RRC ePDCCH/PDSCH radio resource configuration parameters.</a:t>
            </a:r>
          </a:p>
          <a:p>
            <a:pPr lvl="1"/>
            <a:r>
              <a:rPr lang="en-US" dirty="0" smtClean="0"/>
              <a:t>3GPP contributions in August 2012 included some ePDCCH RRC radio resource configuration parameters, but did not include the claimed ePDCCH/PDSCH RRC radio resource configuration parameters.</a:t>
            </a:r>
          </a:p>
          <a:p>
            <a:pPr lvl="1"/>
            <a:r>
              <a:rPr lang="en-US" dirty="0" smtClean="0"/>
              <a:t>Some of the discussions prior to August 2012 addressed whether RRC should be used for ePDCCH configuration, but none are related to the claimed invention.</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05329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Search in Patent Databases</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r>
              <a:rPr lang="en-US" dirty="0" smtClean="0"/>
              <a:t>Detailed search in patent and patent applications did not reveal any concerning prior art. Some example arts are listed below:</a:t>
            </a:r>
          </a:p>
          <a:p>
            <a:pPr lvl="1"/>
            <a:r>
              <a:rPr lang="en-US" sz="2000" dirty="0" smtClean="0"/>
              <a:t>US2011/0249633</a:t>
            </a:r>
            <a:r>
              <a:rPr lang="en-US" sz="2000" dirty="0"/>
              <a:t>, Hong et al., published 2011-10-13</a:t>
            </a:r>
          </a:p>
          <a:p>
            <a:pPr lvl="1"/>
            <a:r>
              <a:rPr lang="en-US" sz="2000" dirty="0" smtClean="0"/>
              <a:t>US2011/0044391</a:t>
            </a:r>
            <a:r>
              <a:rPr lang="en-US" sz="2000" dirty="0"/>
              <a:t>, </a:t>
            </a:r>
            <a:r>
              <a:rPr lang="en-US" sz="2000" dirty="0" err="1"/>
              <a:t>Ji</a:t>
            </a:r>
            <a:r>
              <a:rPr lang="en-US" sz="2000" dirty="0"/>
              <a:t> et al., published </a:t>
            </a:r>
            <a:r>
              <a:rPr lang="en-US" sz="2000" dirty="0" smtClean="0"/>
              <a:t>2011-02-24</a:t>
            </a:r>
          </a:p>
          <a:p>
            <a:pPr lvl="1"/>
            <a:r>
              <a:rPr lang="en-US" sz="2000" dirty="0" smtClean="0"/>
              <a:t>US2013/0286997, </a:t>
            </a:r>
            <a:r>
              <a:rPr lang="en-US" sz="2000" dirty="0" err="1" smtClean="0"/>
              <a:t>Davydov</a:t>
            </a:r>
            <a:r>
              <a:rPr lang="en-US" sz="2000" dirty="0" smtClean="0"/>
              <a:t> et al., published 2013-10-31</a:t>
            </a:r>
            <a:endParaRPr lang="en-US" sz="2000" dirty="0"/>
          </a:p>
          <a:p>
            <a:endParaRPr lang="en-US" dirty="0"/>
          </a:p>
          <a:p>
            <a:r>
              <a:rPr lang="en-US" dirty="0" smtClean="0"/>
              <a:t>A more focused prior art search on Alcatel-Lucent patents did not reveal any prior art related to RRC ePDCCH/PDSCH radio resource configuration. </a:t>
            </a:r>
            <a:r>
              <a:rPr lang="en-US" dirty="0"/>
              <a:t>Some example arts are listed below</a:t>
            </a:r>
            <a:r>
              <a:rPr lang="en-US" dirty="0" smtClean="0"/>
              <a:t>:</a:t>
            </a:r>
          </a:p>
          <a:p>
            <a:pPr lvl="1"/>
            <a:r>
              <a:rPr lang="en-US" sz="2000" dirty="0"/>
              <a:t>US </a:t>
            </a:r>
            <a:r>
              <a:rPr lang="en-US" sz="2000" dirty="0" smtClean="0"/>
              <a:t>2013/0195068 </a:t>
            </a:r>
            <a:r>
              <a:rPr lang="en-US" sz="2000" dirty="0"/>
              <a:t>A1, Baker et al, priority </a:t>
            </a:r>
            <a:r>
              <a:rPr lang="en-US" sz="2000" dirty="0" smtClean="0"/>
              <a:t>date: </a:t>
            </a:r>
            <a:r>
              <a:rPr lang="en-US" sz="2000" dirty="0"/>
              <a:t>Jan 30, 2012</a:t>
            </a:r>
          </a:p>
          <a:p>
            <a:pPr lvl="1"/>
            <a:r>
              <a:rPr lang="en-US" sz="2000" dirty="0"/>
              <a:t>US </a:t>
            </a:r>
            <a:r>
              <a:rPr lang="en-US" sz="2000" dirty="0" smtClean="0"/>
              <a:t>2013/0242750 </a:t>
            </a:r>
            <a:r>
              <a:rPr lang="en-US" sz="2000" dirty="0"/>
              <a:t>A1, Baker et al, priority </a:t>
            </a:r>
            <a:r>
              <a:rPr lang="en-US" sz="2000" dirty="0" smtClean="0"/>
              <a:t>date: </a:t>
            </a:r>
            <a:r>
              <a:rPr lang="en-US" sz="2000" dirty="0"/>
              <a:t>March 19, </a:t>
            </a:r>
            <a:r>
              <a:rPr lang="en-US" sz="2000" dirty="0" smtClean="0"/>
              <a:t>2012</a:t>
            </a:r>
          </a:p>
          <a:p>
            <a:pPr lvl="1"/>
            <a:r>
              <a:rPr lang="en-US" sz="2000" dirty="0" smtClean="0"/>
              <a:t>WO2013167967A2, Qi Jiang et al, </a:t>
            </a:r>
            <a:r>
              <a:rPr lang="en-US" sz="2100" dirty="0"/>
              <a:t>priority date: May 9, 2012</a:t>
            </a:r>
          </a:p>
          <a:p>
            <a:pPr lvl="1"/>
            <a:r>
              <a:rPr lang="en-US" sz="2100" dirty="0"/>
              <a:t>WO 2013140241 A1, Liu et al, priority date: Mar 20, 2012</a:t>
            </a:r>
          </a:p>
        </p:txBody>
      </p:sp>
      <p:sp>
        <p:nvSpPr>
          <p:cNvPr id="4" name="Slide Number Placeholder 3"/>
          <p:cNvSpPr>
            <a:spLocks noGrp="1"/>
          </p:cNvSpPr>
          <p:nvPr>
            <p:ph type="sldNum" sz="quarter" idx="12"/>
          </p:nvPr>
        </p:nvSpPr>
        <p:spPr/>
        <p:txBody>
          <a:bodyPr/>
          <a:lstStyle/>
          <a:p>
            <a:fld id="{461C7EF2-DFD8-47DF-B4F9-7067480917F2}" type="slidenum">
              <a:rPr lang="en-US" smtClean="0"/>
              <a:t>24</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49603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3GPP Contributions Submitted in IDS</a:t>
            </a:r>
            <a:br>
              <a:rPr lang="en-US" dirty="0" smtClean="0"/>
            </a:br>
            <a:r>
              <a:rPr lang="en-US" dirty="0" smtClean="0"/>
              <a:t>1/2</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771525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226680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3GPP Contributions Submitted in IDS</a:t>
            </a:r>
            <a:br>
              <a:rPr lang="en-US" dirty="0" smtClean="0"/>
            </a:br>
            <a:r>
              <a:rPr lang="en-US" dirty="0" smtClean="0"/>
              <a:t>2/2</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133600"/>
            <a:ext cx="771525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3838575"/>
            <a:ext cx="77247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2954233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Prior Art Patents in IDS 1/6</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4648200" cy="4046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562377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Prior Art Patents in IDS 2/6</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609600"/>
            <a:ext cx="3943350" cy="618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65011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Prior Art Patents in IDS 3/6</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29</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507" y="647922"/>
            <a:ext cx="3933825" cy="618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92864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Summary</a:t>
            </a:r>
            <a:endParaRPr lang="en-US" dirty="0"/>
          </a:p>
        </p:txBody>
      </p:sp>
      <p:sp>
        <p:nvSpPr>
          <p:cNvPr id="3" name="Content Placeholder 2"/>
          <p:cNvSpPr>
            <a:spLocks noGrp="1"/>
          </p:cNvSpPr>
          <p:nvPr>
            <p:ph idx="1"/>
          </p:nvPr>
        </p:nvSpPr>
        <p:spPr>
          <a:xfrm>
            <a:off x="457200" y="838200"/>
            <a:ext cx="8229600" cy="5638800"/>
          </a:xfrm>
        </p:spPr>
        <p:txBody>
          <a:bodyPr>
            <a:normAutofit/>
          </a:bodyPr>
          <a:lstStyle/>
          <a:p>
            <a:pPr marL="0" indent="0">
              <a:buNone/>
            </a:pPr>
            <a:r>
              <a:rPr lang="en-US" sz="2800" dirty="0" smtClean="0"/>
              <a:t>A prior art analysis is performed to:</a:t>
            </a:r>
          </a:p>
          <a:p>
            <a:pPr lvl="1"/>
            <a:r>
              <a:rPr lang="en-US" sz="2400" dirty="0" smtClean="0"/>
              <a:t>Understand how and when the red highlighted features were proposed to </a:t>
            </a:r>
            <a:r>
              <a:rPr lang="en-US" sz="2400" dirty="0"/>
              <a:t>3GPP </a:t>
            </a:r>
            <a:r>
              <a:rPr lang="en-US" sz="2400" dirty="0" smtClean="0"/>
              <a:t>LTE-Advanced standard. </a:t>
            </a:r>
            <a:r>
              <a:rPr lang="en-US" sz="2400" u="sng" dirty="0" smtClean="0"/>
              <a:t>Result: November  12, 2012  by Alcatel-Lucent</a:t>
            </a:r>
          </a:p>
          <a:p>
            <a:pPr lvl="1"/>
            <a:r>
              <a:rPr lang="en-US" sz="2400" dirty="0" smtClean="0"/>
              <a:t>Check if any 3GPP contribution prior to the priority date addressed these features. </a:t>
            </a:r>
            <a:r>
              <a:rPr lang="en-US" sz="2400" u="sng" dirty="0" smtClean="0"/>
              <a:t>Result: None found</a:t>
            </a:r>
          </a:p>
          <a:p>
            <a:pPr lvl="1"/>
            <a:r>
              <a:rPr lang="en-US" sz="2400" dirty="0" smtClean="0"/>
              <a:t>Check if these features have been discussed in any prior art patent application. </a:t>
            </a:r>
            <a:r>
              <a:rPr lang="en-US" sz="2400" u="sng" dirty="0"/>
              <a:t>Result: None found</a:t>
            </a:r>
            <a:endParaRPr lang="en-US" sz="2400" dirty="0" smtClean="0"/>
          </a:p>
          <a:p>
            <a:pPr marL="0" indent="0">
              <a:buNone/>
            </a:pPr>
            <a:endParaRPr lang="en-US" sz="2800" dirty="0" smtClean="0"/>
          </a:p>
          <a:p>
            <a:pPr marL="0" indent="0">
              <a:buNone/>
            </a:pPr>
            <a:r>
              <a:rPr lang="en-US" sz="2800" dirty="0" smtClean="0"/>
              <a:t>IDSs were submitted to USPTO and the claims were independently allowed by 5 different Examiners in US and EU patent offices.</a:t>
            </a:r>
          </a:p>
        </p:txBody>
      </p:sp>
      <p:sp>
        <p:nvSpPr>
          <p:cNvPr id="4" name="Slide Number Placeholder 3"/>
          <p:cNvSpPr>
            <a:spLocks noGrp="1"/>
          </p:cNvSpPr>
          <p:nvPr>
            <p:ph type="sldNum" sz="quarter" idx="12"/>
          </p:nvPr>
        </p:nvSpPr>
        <p:spPr/>
        <p:txBody>
          <a:bodyPr/>
          <a:lstStyle/>
          <a:p>
            <a:fld id="{461C7EF2-DFD8-47DF-B4F9-7067480917F2}" type="slidenum">
              <a:rPr lang="en-US" smtClean="0"/>
              <a:t>3</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180278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Prior Art Patents in IDS 4/6</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30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659" y="686465"/>
            <a:ext cx="3924300"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61216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Prior Art Patents in IDS 5/6</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31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09600"/>
            <a:ext cx="42100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612162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Prior Art Patents in IDS 6/6</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32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69239"/>
            <a:ext cx="6231926"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508361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No </a:t>
            </a:r>
            <a:r>
              <a:rPr lang="en-US" dirty="0" smtClean="0"/>
              <a:t>prior </a:t>
            </a:r>
            <a:r>
              <a:rPr lang="en-US" dirty="0"/>
              <a:t>art was found by detailed search and analysis of 3GPP </a:t>
            </a:r>
            <a:r>
              <a:rPr lang="en-US" dirty="0" smtClean="0"/>
              <a:t>Contributions.</a:t>
            </a:r>
          </a:p>
          <a:p>
            <a:r>
              <a:rPr lang="en-US" dirty="0" smtClean="0"/>
              <a:t>No patent prior art was found by detailed search in US and international patent databases.</a:t>
            </a:r>
          </a:p>
          <a:p>
            <a:r>
              <a:rPr lang="en-US" dirty="0" smtClean="0"/>
              <a:t>The limitations were considered novel in multiple US and EU patent applications by 5 different US and EP patent office Examiners.</a:t>
            </a:r>
          </a:p>
        </p:txBody>
      </p:sp>
      <p:sp>
        <p:nvSpPr>
          <p:cNvPr id="4" name="Slide Number Placeholder 3"/>
          <p:cNvSpPr>
            <a:spLocks noGrp="1"/>
          </p:cNvSpPr>
          <p:nvPr>
            <p:ph type="sldNum" sz="quarter" idx="12"/>
          </p:nvPr>
        </p:nvSpPr>
        <p:spPr/>
        <p:txBody>
          <a:bodyPr/>
          <a:lstStyle/>
          <a:p>
            <a:fld id="{461C7EF2-DFD8-47DF-B4F9-7067480917F2}" type="slidenum">
              <a:rPr lang="en-US" smtClean="0"/>
              <a:t>33</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12245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r>
              <a:rPr lang="en-US" sz="2400" dirty="0" smtClean="0"/>
              <a:t>ePDCCH/PDSCH Patents and Patent Applications</a:t>
            </a:r>
            <a:endParaRPr lang="en-US" sz="2400" dirty="0"/>
          </a:p>
        </p:txBody>
      </p:sp>
      <p:sp>
        <p:nvSpPr>
          <p:cNvPr id="3" name="Content Placeholder 2"/>
          <p:cNvSpPr>
            <a:spLocks noGrp="1"/>
          </p:cNvSpPr>
          <p:nvPr>
            <p:ph idx="1"/>
          </p:nvPr>
        </p:nvSpPr>
        <p:spPr>
          <a:xfrm>
            <a:off x="457200" y="1143000"/>
            <a:ext cx="8229600" cy="4983163"/>
          </a:xfrm>
        </p:spPr>
        <p:txBody>
          <a:bodyPr>
            <a:normAutofit/>
          </a:bodyPr>
          <a:lstStyle/>
          <a:p>
            <a:pPr marL="514350" indent="-514350">
              <a:buFont typeface="+mj-lt"/>
              <a:buAutoNum type="arabicPeriod"/>
            </a:pPr>
            <a:r>
              <a:rPr lang="en-US" dirty="0" smtClean="0"/>
              <a:t>Patent </a:t>
            </a:r>
            <a:r>
              <a:rPr lang="en-US" dirty="0"/>
              <a:t>US8,576,794</a:t>
            </a:r>
          </a:p>
          <a:p>
            <a:pPr marL="514350" indent="-514350">
              <a:buFont typeface="+mj-lt"/>
              <a:buAutoNum type="arabicPeriod"/>
            </a:pPr>
            <a:r>
              <a:rPr lang="en-US" dirty="0"/>
              <a:t>Patent US8,526,393</a:t>
            </a:r>
          </a:p>
          <a:p>
            <a:pPr marL="514350" indent="-514350">
              <a:buFont typeface="+mj-lt"/>
              <a:buAutoNum type="arabicPeriod"/>
            </a:pPr>
            <a:r>
              <a:rPr lang="en-US" dirty="0"/>
              <a:t>Patent US8,804,772</a:t>
            </a:r>
          </a:p>
          <a:p>
            <a:pPr marL="514350" indent="-514350">
              <a:buFont typeface="+mj-lt"/>
              <a:buAutoNum type="arabicPeriod"/>
            </a:pPr>
            <a:r>
              <a:rPr lang="en-US" dirty="0"/>
              <a:t>Patent </a:t>
            </a:r>
            <a:r>
              <a:rPr lang="en-US" dirty="0" smtClean="0"/>
              <a:t>US8,699,449</a:t>
            </a:r>
          </a:p>
          <a:p>
            <a:pPr marL="514350" indent="-514350">
              <a:buFont typeface="+mj-lt"/>
              <a:buAutoNum type="arabicPeriod"/>
            </a:pPr>
            <a:r>
              <a:rPr lang="en-US" dirty="0"/>
              <a:t>Patent </a:t>
            </a:r>
            <a:r>
              <a:rPr lang="en-US" dirty="0" smtClean="0"/>
              <a:t>US8,811,333</a:t>
            </a:r>
          </a:p>
          <a:p>
            <a:pPr marL="514350" indent="-514350">
              <a:buFont typeface="+mj-lt"/>
              <a:buAutoNum type="arabicPeriod"/>
            </a:pPr>
            <a:r>
              <a:rPr lang="en-US" dirty="0"/>
              <a:t>Patent </a:t>
            </a:r>
            <a:r>
              <a:rPr lang="en-US" dirty="0" smtClean="0"/>
              <a:t>US8,908,633</a:t>
            </a:r>
          </a:p>
        </p:txBody>
      </p:sp>
      <p:sp>
        <p:nvSpPr>
          <p:cNvPr id="4" name="Slide Number Placeholder 3"/>
          <p:cNvSpPr>
            <a:spLocks noGrp="1"/>
          </p:cNvSpPr>
          <p:nvPr>
            <p:ph type="sldNum" sz="quarter" idx="12"/>
          </p:nvPr>
        </p:nvSpPr>
        <p:spPr/>
        <p:txBody>
          <a:bodyPr/>
          <a:lstStyle/>
          <a:p>
            <a:fld id="{461C7EF2-DFD8-47DF-B4F9-7067480917F2}" type="slidenum">
              <a:rPr lang="en-US" smtClean="0"/>
              <a:t>4</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348754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763000" cy="533400"/>
          </a:xfrm>
        </p:spPr>
        <p:txBody>
          <a:bodyPr>
            <a:noAutofit/>
          </a:bodyPr>
          <a:lstStyle/>
          <a:p>
            <a:pPr algn="ctr"/>
            <a:r>
              <a:rPr lang="en-US" sz="3200" dirty="0" smtClean="0"/>
              <a:t>The Disclosed ePDCCH/PDSCH Configuration</a:t>
            </a:r>
            <a:endParaRPr lang="en-US" sz="3200" dirty="0"/>
          </a:p>
        </p:txBody>
      </p:sp>
      <p:sp>
        <p:nvSpPr>
          <p:cNvPr id="4" name="Rectangle 3"/>
          <p:cNvSpPr/>
          <p:nvPr/>
        </p:nvSpPr>
        <p:spPr>
          <a:xfrm>
            <a:off x="3048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Rectangle 4"/>
          <p:cNvSpPr/>
          <p:nvPr/>
        </p:nvSpPr>
        <p:spPr>
          <a:xfrm>
            <a:off x="13716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7"/>
          <p:cNvSpPr/>
          <p:nvPr/>
        </p:nvSpPr>
        <p:spPr>
          <a:xfrm>
            <a:off x="45720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Rectangle 8"/>
          <p:cNvSpPr/>
          <p:nvPr/>
        </p:nvSpPr>
        <p:spPr>
          <a:xfrm>
            <a:off x="56388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10"/>
          <p:cNvSpPr/>
          <p:nvPr/>
        </p:nvSpPr>
        <p:spPr>
          <a:xfrm>
            <a:off x="77724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3" name="Straight Connector 12"/>
          <p:cNvCxnSpPr/>
          <p:nvPr/>
        </p:nvCxnSpPr>
        <p:spPr>
          <a:xfrm>
            <a:off x="609600" y="2029838"/>
            <a:ext cx="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09600" y="2358719"/>
            <a:ext cx="762000" cy="3569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endParaRPr lang="en-US" sz="1100" dirty="0" smtClean="0">
              <a:solidFill>
                <a:schemeClr val="tx1"/>
              </a:solidFill>
            </a:endParaRPr>
          </a:p>
          <a:p>
            <a:pPr algn="ctr"/>
            <a:r>
              <a:rPr lang="en-US" sz="1100" dirty="0" smtClean="0">
                <a:solidFill>
                  <a:schemeClr val="tx1"/>
                </a:solidFill>
              </a:rPr>
              <a:t>Set #1</a:t>
            </a:r>
            <a:endParaRPr lang="en-US" sz="1100" dirty="0">
              <a:solidFill>
                <a:schemeClr val="tx1"/>
              </a:solidFill>
            </a:endParaRPr>
          </a:p>
        </p:txBody>
      </p:sp>
      <p:sp>
        <p:nvSpPr>
          <p:cNvPr id="20" name="Rectangle 19"/>
          <p:cNvSpPr/>
          <p:nvPr/>
        </p:nvSpPr>
        <p:spPr>
          <a:xfrm>
            <a:off x="609600" y="3630038"/>
            <a:ext cx="7620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 2</a:t>
            </a:r>
            <a:endParaRPr lang="en-US" sz="1100" dirty="0">
              <a:solidFill>
                <a:schemeClr val="tx1"/>
              </a:solidFill>
            </a:endParaRPr>
          </a:p>
        </p:txBody>
      </p:sp>
      <p:sp>
        <p:nvSpPr>
          <p:cNvPr id="21" name="Rectangle 20"/>
          <p:cNvSpPr/>
          <p:nvPr/>
        </p:nvSpPr>
        <p:spPr>
          <a:xfrm>
            <a:off x="609600" y="2715638"/>
            <a:ext cx="762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24" name="Rectangle 23"/>
          <p:cNvSpPr/>
          <p:nvPr/>
        </p:nvSpPr>
        <p:spPr>
          <a:xfrm>
            <a:off x="609600" y="4017388"/>
            <a:ext cx="762000" cy="6032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25" name="Rectangle 24"/>
          <p:cNvSpPr/>
          <p:nvPr/>
        </p:nvSpPr>
        <p:spPr>
          <a:xfrm>
            <a:off x="24384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6" name="Straight Connector 25"/>
          <p:cNvCxnSpPr/>
          <p:nvPr/>
        </p:nvCxnSpPr>
        <p:spPr>
          <a:xfrm>
            <a:off x="2743200" y="2029838"/>
            <a:ext cx="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43200" y="3630038"/>
            <a:ext cx="7620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 2</a:t>
            </a:r>
            <a:endParaRPr lang="en-US" sz="1100" dirty="0">
              <a:solidFill>
                <a:schemeClr val="tx1"/>
              </a:solidFill>
            </a:endParaRPr>
          </a:p>
        </p:txBody>
      </p:sp>
      <p:sp>
        <p:nvSpPr>
          <p:cNvPr id="30" name="Rectangle 29"/>
          <p:cNvSpPr/>
          <p:nvPr/>
        </p:nvSpPr>
        <p:spPr>
          <a:xfrm>
            <a:off x="2743200" y="2715638"/>
            <a:ext cx="762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33" name="Rectangle 32"/>
          <p:cNvSpPr/>
          <p:nvPr/>
        </p:nvSpPr>
        <p:spPr>
          <a:xfrm>
            <a:off x="2743200" y="4017388"/>
            <a:ext cx="762000" cy="6032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34" name="Rectangle 33"/>
          <p:cNvSpPr/>
          <p:nvPr/>
        </p:nvSpPr>
        <p:spPr>
          <a:xfrm>
            <a:off x="35052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5" name="Straight Connector 34"/>
          <p:cNvCxnSpPr/>
          <p:nvPr/>
        </p:nvCxnSpPr>
        <p:spPr>
          <a:xfrm>
            <a:off x="3810000" y="2029838"/>
            <a:ext cx="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0" y="3630038"/>
            <a:ext cx="7620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 2</a:t>
            </a:r>
            <a:endParaRPr lang="en-US" sz="1100" dirty="0">
              <a:solidFill>
                <a:schemeClr val="tx1"/>
              </a:solidFill>
            </a:endParaRPr>
          </a:p>
        </p:txBody>
      </p:sp>
      <p:sp>
        <p:nvSpPr>
          <p:cNvPr id="39" name="Rectangle 38"/>
          <p:cNvSpPr/>
          <p:nvPr/>
        </p:nvSpPr>
        <p:spPr>
          <a:xfrm>
            <a:off x="3810000" y="2715638"/>
            <a:ext cx="762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42" name="Rectangle 41"/>
          <p:cNvSpPr/>
          <p:nvPr/>
        </p:nvSpPr>
        <p:spPr>
          <a:xfrm>
            <a:off x="3810000" y="4017388"/>
            <a:ext cx="762000" cy="6032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43" name="Rectangle 42"/>
          <p:cNvSpPr/>
          <p:nvPr/>
        </p:nvSpPr>
        <p:spPr>
          <a:xfrm>
            <a:off x="6705600" y="2029838"/>
            <a:ext cx="10668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4" name="Straight Connector 43"/>
          <p:cNvCxnSpPr/>
          <p:nvPr/>
        </p:nvCxnSpPr>
        <p:spPr>
          <a:xfrm>
            <a:off x="7010400" y="2029838"/>
            <a:ext cx="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010400" y="3630038"/>
            <a:ext cx="7620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 2</a:t>
            </a:r>
            <a:endParaRPr lang="en-US" sz="1100" dirty="0">
              <a:solidFill>
                <a:schemeClr val="tx1"/>
              </a:solidFill>
            </a:endParaRPr>
          </a:p>
        </p:txBody>
      </p:sp>
      <p:sp>
        <p:nvSpPr>
          <p:cNvPr id="48" name="Rectangle 47"/>
          <p:cNvSpPr/>
          <p:nvPr/>
        </p:nvSpPr>
        <p:spPr>
          <a:xfrm>
            <a:off x="7010400" y="2715638"/>
            <a:ext cx="762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51" name="Rectangle 50"/>
          <p:cNvSpPr/>
          <p:nvPr/>
        </p:nvSpPr>
        <p:spPr>
          <a:xfrm>
            <a:off x="7010400" y="4017388"/>
            <a:ext cx="762000" cy="60325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Data channel</a:t>
            </a:r>
            <a:endParaRPr lang="en-US" sz="1100" dirty="0">
              <a:solidFill>
                <a:schemeClr val="tx1"/>
              </a:solidFill>
            </a:endParaRPr>
          </a:p>
        </p:txBody>
      </p:sp>
      <p:sp>
        <p:nvSpPr>
          <p:cNvPr id="52" name="Rectangle 51"/>
          <p:cNvSpPr/>
          <p:nvPr/>
        </p:nvSpPr>
        <p:spPr>
          <a:xfrm>
            <a:off x="3048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p:cNvSpPr/>
          <p:nvPr/>
        </p:nvSpPr>
        <p:spPr>
          <a:xfrm>
            <a:off x="13716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Rectangle 53"/>
          <p:cNvSpPr/>
          <p:nvPr/>
        </p:nvSpPr>
        <p:spPr>
          <a:xfrm>
            <a:off x="24384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Rectangle 54"/>
          <p:cNvSpPr/>
          <p:nvPr/>
        </p:nvSpPr>
        <p:spPr>
          <a:xfrm>
            <a:off x="35052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Rectangle 55"/>
          <p:cNvSpPr/>
          <p:nvPr/>
        </p:nvSpPr>
        <p:spPr>
          <a:xfrm>
            <a:off x="45720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Rectangle 56"/>
          <p:cNvSpPr/>
          <p:nvPr/>
        </p:nvSpPr>
        <p:spPr>
          <a:xfrm>
            <a:off x="56388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8" name="Rectangle 57"/>
          <p:cNvSpPr/>
          <p:nvPr/>
        </p:nvSpPr>
        <p:spPr>
          <a:xfrm>
            <a:off x="67056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Rectangle 58"/>
          <p:cNvSpPr/>
          <p:nvPr/>
        </p:nvSpPr>
        <p:spPr>
          <a:xfrm>
            <a:off x="7772400" y="2029838"/>
            <a:ext cx="152400" cy="2590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TextBox 59"/>
          <p:cNvSpPr txBox="1"/>
          <p:nvPr/>
        </p:nvSpPr>
        <p:spPr>
          <a:xfrm>
            <a:off x="0" y="3096638"/>
            <a:ext cx="389850" cy="338554"/>
          </a:xfrm>
          <a:prstGeom prst="rect">
            <a:avLst/>
          </a:prstGeom>
          <a:noFill/>
        </p:spPr>
        <p:txBody>
          <a:bodyPr wrap="none" rtlCol="0">
            <a:spAutoFit/>
          </a:bodyPr>
          <a:lstStyle/>
          <a:p>
            <a:r>
              <a:rPr lang="en-US" sz="1600" dirty="0" smtClean="0"/>
              <a:t>…</a:t>
            </a:r>
            <a:endParaRPr lang="en-US" sz="1600" dirty="0"/>
          </a:p>
        </p:txBody>
      </p:sp>
      <p:sp>
        <p:nvSpPr>
          <p:cNvPr id="61" name="TextBox 60"/>
          <p:cNvSpPr txBox="1"/>
          <p:nvPr/>
        </p:nvSpPr>
        <p:spPr>
          <a:xfrm>
            <a:off x="8807682" y="3091320"/>
            <a:ext cx="389850" cy="338554"/>
          </a:xfrm>
          <a:prstGeom prst="rect">
            <a:avLst/>
          </a:prstGeom>
          <a:noFill/>
        </p:spPr>
        <p:txBody>
          <a:bodyPr wrap="none" rtlCol="0">
            <a:spAutoFit/>
          </a:bodyPr>
          <a:lstStyle/>
          <a:p>
            <a:r>
              <a:rPr lang="en-US" sz="1600" dirty="0" smtClean="0"/>
              <a:t>…</a:t>
            </a:r>
            <a:endParaRPr lang="en-US" sz="1600" dirty="0"/>
          </a:p>
        </p:txBody>
      </p:sp>
      <p:cxnSp>
        <p:nvCxnSpPr>
          <p:cNvPr id="63" name="Straight Arrow Connector 62"/>
          <p:cNvCxnSpPr/>
          <p:nvPr/>
        </p:nvCxnSpPr>
        <p:spPr>
          <a:xfrm>
            <a:off x="3048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3716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4384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5052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5720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6388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7056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772400" y="4699070"/>
            <a:ext cx="1066800" cy="0"/>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81000" y="4690141"/>
            <a:ext cx="784574" cy="461665"/>
          </a:xfrm>
          <a:prstGeom prst="rect">
            <a:avLst/>
          </a:prstGeom>
          <a:noFill/>
        </p:spPr>
        <p:txBody>
          <a:bodyPr wrap="none" rtlCol="0">
            <a:spAutoFit/>
          </a:bodyPr>
          <a:lstStyle/>
          <a:p>
            <a:pPr algn="ctr"/>
            <a:r>
              <a:rPr lang="en-US" sz="1200" dirty="0" smtClean="0"/>
              <a:t>Subframe</a:t>
            </a:r>
          </a:p>
          <a:p>
            <a:pPr algn="ctr"/>
            <a:r>
              <a:rPr lang="en-US" sz="1200" dirty="0" smtClean="0"/>
              <a:t>#0</a:t>
            </a:r>
            <a:endParaRPr lang="en-US" sz="1200" dirty="0"/>
          </a:p>
        </p:txBody>
      </p:sp>
      <p:sp>
        <p:nvSpPr>
          <p:cNvPr id="73" name="TextBox 72"/>
          <p:cNvSpPr txBox="1"/>
          <p:nvPr/>
        </p:nvSpPr>
        <p:spPr>
          <a:xfrm>
            <a:off x="1524000" y="4690141"/>
            <a:ext cx="784574" cy="461665"/>
          </a:xfrm>
          <a:prstGeom prst="rect">
            <a:avLst/>
          </a:prstGeom>
          <a:noFill/>
        </p:spPr>
        <p:txBody>
          <a:bodyPr wrap="none" rtlCol="0">
            <a:spAutoFit/>
          </a:bodyPr>
          <a:lstStyle/>
          <a:p>
            <a:pPr algn="ctr"/>
            <a:r>
              <a:rPr lang="en-US" sz="1200" dirty="0" smtClean="0"/>
              <a:t>Subframe</a:t>
            </a:r>
          </a:p>
          <a:p>
            <a:pPr algn="ctr"/>
            <a:r>
              <a:rPr lang="en-US" sz="1200" dirty="0" smtClean="0"/>
              <a:t>#1</a:t>
            </a:r>
            <a:endParaRPr lang="en-US" sz="1200" dirty="0"/>
          </a:p>
        </p:txBody>
      </p:sp>
      <p:sp>
        <p:nvSpPr>
          <p:cNvPr id="74" name="TextBox 73"/>
          <p:cNvSpPr txBox="1"/>
          <p:nvPr/>
        </p:nvSpPr>
        <p:spPr>
          <a:xfrm>
            <a:off x="2590800" y="4690141"/>
            <a:ext cx="784574" cy="461665"/>
          </a:xfrm>
          <a:prstGeom prst="rect">
            <a:avLst/>
          </a:prstGeom>
          <a:noFill/>
        </p:spPr>
        <p:txBody>
          <a:bodyPr wrap="none" rtlCol="0">
            <a:spAutoFit/>
          </a:bodyPr>
          <a:lstStyle/>
          <a:p>
            <a:pPr algn="ctr"/>
            <a:r>
              <a:rPr lang="en-US" sz="1200" dirty="0" smtClean="0"/>
              <a:t>Subframe</a:t>
            </a:r>
          </a:p>
          <a:p>
            <a:pPr algn="ctr"/>
            <a:r>
              <a:rPr lang="en-US" sz="1200" dirty="0" smtClean="0"/>
              <a:t>#2</a:t>
            </a:r>
            <a:endParaRPr lang="en-US" sz="1200" dirty="0"/>
          </a:p>
        </p:txBody>
      </p:sp>
      <p:sp>
        <p:nvSpPr>
          <p:cNvPr id="75" name="TextBox 74"/>
          <p:cNvSpPr txBox="1"/>
          <p:nvPr/>
        </p:nvSpPr>
        <p:spPr>
          <a:xfrm>
            <a:off x="3657600" y="4694606"/>
            <a:ext cx="784574" cy="461665"/>
          </a:xfrm>
          <a:prstGeom prst="rect">
            <a:avLst/>
          </a:prstGeom>
          <a:noFill/>
        </p:spPr>
        <p:txBody>
          <a:bodyPr wrap="none" rtlCol="0">
            <a:spAutoFit/>
          </a:bodyPr>
          <a:lstStyle/>
          <a:p>
            <a:pPr algn="ctr"/>
            <a:r>
              <a:rPr lang="en-US" sz="1200" dirty="0" smtClean="0"/>
              <a:t>Subframe</a:t>
            </a:r>
          </a:p>
          <a:p>
            <a:pPr algn="ctr"/>
            <a:r>
              <a:rPr lang="en-US" sz="1200" dirty="0" smtClean="0"/>
              <a:t>#3</a:t>
            </a:r>
            <a:endParaRPr lang="en-US" sz="1200" dirty="0"/>
          </a:p>
        </p:txBody>
      </p:sp>
      <p:sp>
        <p:nvSpPr>
          <p:cNvPr id="76" name="TextBox 75"/>
          <p:cNvSpPr txBox="1"/>
          <p:nvPr/>
        </p:nvSpPr>
        <p:spPr>
          <a:xfrm>
            <a:off x="4701826" y="4694606"/>
            <a:ext cx="784574" cy="461665"/>
          </a:xfrm>
          <a:prstGeom prst="rect">
            <a:avLst/>
          </a:prstGeom>
          <a:noFill/>
        </p:spPr>
        <p:txBody>
          <a:bodyPr wrap="none" rtlCol="0">
            <a:spAutoFit/>
          </a:bodyPr>
          <a:lstStyle/>
          <a:p>
            <a:pPr algn="ctr"/>
            <a:r>
              <a:rPr lang="en-US" sz="1200" dirty="0" smtClean="0"/>
              <a:t>Subframe</a:t>
            </a:r>
          </a:p>
          <a:p>
            <a:pPr algn="ctr"/>
            <a:r>
              <a:rPr lang="en-US" sz="1200" dirty="0" smtClean="0"/>
              <a:t>#4</a:t>
            </a:r>
            <a:endParaRPr lang="en-US" sz="1200" dirty="0"/>
          </a:p>
        </p:txBody>
      </p:sp>
      <p:sp>
        <p:nvSpPr>
          <p:cNvPr id="77" name="TextBox 76"/>
          <p:cNvSpPr txBox="1"/>
          <p:nvPr/>
        </p:nvSpPr>
        <p:spPr>
          <a:xfrm>
            <a:off x="5768626" y="4694606"/>
            <a:ext cx="784574" cy="461665"/>
          </a:xfrm>
          <a:prstGeom prst="rect">
            <a:avLst/>
          </a:prstGeom>
          <a:noFill/>
        </p:spPr>
        <p:txBody>
          <a:bodyPr wrap="none" rtlCol="0">
            <a:spAutoFit/>
          </a:bodyPr>
          <a:lstStyle/>
          <a:p>
            <a:pPr algn="ctr"/>
            <a:r>
              <a:rPr lang="en-US" sz="1200" dirty="0" smtClean="0"/>
              <a:t>Subframe</a:t>
            </a:r>
          </a:p>
          <a:p>
            <a:pPr algn="ctr"/>
            <a:r>
              <a:rPr lang="en-US" sz="1200" dirty="0" smtClean="0"/>
              <a:t>#5</a:t>
            </a:r>
            <a:endParaRPr lang="en-US" sz="1200" dirty="0"/>
          </a:p>
        </p:txBody>
      </p:sp>
      <p:sp>
        <p:nvSpPr>
          <p:cNvPr id="78" name="TextBox 77"/>
          <p:cNvSpPr txBox="1"/>
          <p:nvPr/>
        </p:nvSpPr>
        <p:spPr>
          <a:xfrm>
            <a:off x="6683026" y="4694606"/>
            <a:ext cx="784574" cy="461665"/>
          </a:xfrm>
          <a:prstGeom prst="rect">
            <a:avLst/>
          </a:prstGeom>
          <a:noFill/>
        </p:spPr>
        <p:txBody>
          <a:bodyPr wrap="none" rtlCol="0">
            <a:spAutoFit/>
          </a:bodyPr>
          <a:lstStyle/>
          <a:p>
            <a:pPr algn="ctr"/>
            <a:r>
              <a:rPr lang="en-US" sz="1200" dirty="0" smtClean="0"/>
              <a:t>Subframe</a:t>
            </a:r>
          </a:p>
          <a:p>
            <a:pPr algn="ctr"/>
            <a:r>
              <a:rPr lang="en-US" sz="1200" dirty="0" smtClean="0"/>
              <a:t>#6</a:t>
            </a:r>
            <a:endParaRPr lang="en-US" sz="1200" dirty="0"/>
          </a:p>
        </p:txBody>
      </p:sp>
      <p:sp>
        <p:nvSpPr>
          <p:cNvPr id="79" name="TextBox 78"/>
          <p:cNvSpPr txBox="1"/>
          <p:nvPr/>
        </p:nvSpPr>
        <p:spPr>
          <a:xfrm>
            <a:off x="7902226" y="4694606"/>
            <a:ext cx="784574" cy="461665"/>
          </a:xfrm>
          <a:prstGeom prst="rect">
            <a:avLst/>
          </a:prstGeom>
          <a:noFill/>
        </p:spPr>
        <p:txBody>
          <a:bodyPr wrap="none" rtlCol="0">
            <a:spAutoFit/>
          </a:bodyPr>
          <a:lstStyle/>
          <a:p>
            <a:pPr algn="ctr"/>
            <a:r>
              <a:rPr lang="en-US" sz="1200" dirty="0" smtClean="0"/>
              <a:t>Subframe</a:t>
            </a:r>
          </a:p>
          <a:p>
            <a:pPr algn="ctr"/>
            <a:r>
              <a:rPr lang="en-US" sz="1200" dirty="0" smtClean="0"/>
              <a:t>#7</a:t>
            </a:r>
            <a:endParaRPr lang="en-US" sz="1200" dirty="0"/>
          </a:p>
        </p:txBody>
      </p:sp>
      <p:cxnSp>
        <p:nvCxnSpPr>
          <p:cNvPr id="82" name="Straight Connector 81"/>
          <p:cNvCxnSpPr/>
          <p:nvPr/>
        </p:nvCxnSpPr>
        <p:spPr>
          <a:xfrm flipV="1">
            <a:off x="304800" y="4544438"/>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13716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4384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35052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5720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6388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67056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7724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8839200" y="4546670"/>
            <a:ext cx="0" cy="307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52" idx="0"/>
          </p:cNvCxnSpPr>
          <p:nvPr/>
        </p:nvCxnSpPr>
        <p:spPr>
          <a:xfrm flipH="1">
            <a:off x="381000" y="1075723"/>
            <a:ext cx="1405270" cy="954115"/>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447800" y="1092116"/>
            <a:ext cx="609600" cy="939954"/>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2514600" y="1063557"/>
            <a:ext cx="0" cy="966281"/>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581400" y="1065789"/>
            <a:ext cx="0" cy="966281"/>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218207" y="1063556"/>
            <a:ext cx="429993" cy="966281"/>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218207" y="1063556"/>
            <a:ext cx="1496793" cy="968514"/>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4218207" y="1063556"/>
            <a:ext cx="2588587" cy="966281"/>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218207" y="1065789"/>
            <a:ext cx="3630393" cy="964047"/>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16200000">
            <a:off x="-950267" y="33424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06" name="TextBox 105"/>
          <p:cNvSpPr txBox="1"/>
          <p:nvPr/>
        </p:nvSpPr>
        <p:spPr>
          <a:xfrm rot="16200000">
            <a:off x="102631"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07" name="TextBox 106"/>
          <p:cNvSpPr txBox="1"/>
          <p:nvPr/>
        </p:nvSpPr>
        <p:spPr>
          <a:xfrm rot="16200000">
            <a:off x="1197231"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08" name="TextBox 107"/>
          <p:cNvSpPr txBox="1"/>
          <p:nvPr/>
        </p:nvSpPr>
        <p:spPr>
          <a:xfrm rot="16200000">
            <a:off x="2236232"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09" name="TextBox 108"/>
          <p:cNvSpPr txBox="1"/>
          <p:nvPr/>
        </p:nvSpPr>
        <p:spPr>
          <a:xfrm rot="16200000">
            <a:off x="3303031"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10" name="TextBox 109"/>
          <p:cNvSpPr txBox="1"/>
          <p:nvPr/>
        </p:nvSpPr>
        <p:spPr>
          <a:xfrm rot="16200000">
            <a:off x="4369831"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11" name="TextBox 110"/>
          <p:cNvSpPr txBox="1"/>
          <p:nvPr/>
        </p:nvSpPr>
        <p:spPr>
          <a:xfrm rot="16200000">
            <a:off x="5436631"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112" name="TextBox 111"/>
          <p:cNvSpPr txBox="1"/>
          <p:nvPr/>
        </p:nvSpPr>
        <p:spPr>
          <a:xfrm rot="16200000">
            <a:off x="6503431" y="3266277"/>
            <a:ext cx="2662537" cy="261610"/>
          </a:xfrm>
          <a:prstGeom prst="rect">
            <a:avLst/>
          </a:prstGeom>
          <a:noFill/>
        </p:spPr>
        <p:txBody>
          <a:bodyPr wrap="square" rtlCol="0">
            <a:spAutoFit/>
          </a:bodyPr>
          <a:lstStyle/>
          <a:p>
            <a:pPr algn="ctr"/>
            <a:r>
              <a:rPr lang="en-US" sz="1100" dirty="0" smtClean="0"/>
              <a:t>First Control Channel</a:t>
            </a:r>
            <a:endParaRPr lang="en-US" sz="1100" dirty="0"/>
          </a:p>
        </p:txBody>
      </p:sp>
      <p:sp>
        <p:nvSpPr>
          <p:cNvPr id="80" name="Rectangle 79"/>
          <p:cNvSpPr/>
          <p:nvPr/>
        </p:nvSpPr>
        <p:spPr>
          <a:xfrm>
            <a:off x="1676400" y="838200"/>
            <a:ext cx="2590800" cy="276999"/>
          </a:xfrm>
          <a:prstGeom prst="rect">
            <a:avLst/>
          </a:prstGeom>
          <a:solidFill>
            <a:srgbClr val="FFFF00"/>
          </a:solidFill>
        </p:spPr>
        <p:txBody>
          <a:bodyPr wrap="square">
            <a:spAutoFit/>
          </a:bodyPr>
          <a:lstStyle/>
          <a:p>
            <a:pPr algn="ctr"/>
            <a:r>
              <a:rPr lang="en-US" sz="1200" b="1" dirty="0" smtClean="0"/>
              <a:t>Legacy PDCCH</a:t>
            </a:r>
          </a:p>
        </p:txBody>
      </p:sp>
      <p:cxnSp>
        <p:nvCxnSpPr>
          <p:cNvPr id="117" name="Straight Arrow Connector 116"/>
          <p:cNvCxnSpPr/>
          <p:nvPr/>
        </p:nvCxnSpPr>
        <p:spPr>
          <a:xfrm flipV="1">
            <a:off x="762001" y="5129721"/>
            <a:ext cx="0" cy="533398"/>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773287" y="5053519"/>
            <a:ext cx="2122313" cy="60960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784573" y="5053519"/>
            <a:ext cx="3177827" cy="60960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784573" y="5053519"/>
            <a:ext cx="6121826" cy="609600"/>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293514" y="5635318"/>
            <a:ext cx="2382200" cy="830997"/>
          </a:xfrm>
          <a:prstGeom prst="rect">
            <a:avLst/>
          </a:prstGeom>
          <a:solidFill>
            <a:srgbClr val="00B0F0"/>
          </a:solidFill>
        </p:spPr>
        <p:txBody>
          <a:bodyPr wrap="square" rtlCol="0">
            <a:spAutoFit/>
          </a:bodyPr>
          <a:lstStyle/>
          <a:p>
            <a:r>
              <a:rPr lang="en-US" sz="1200" b="1" dirty="0" smtClean="0"/>
              <a:t>ePDCCH resources are configured in a subset of subframes. RRC indicates the configuration of the subset of subframes.</a:t>
            </a:r>
            <a:endParaRPr lang="en-US" sz="1200" b="1" dirty="0"/>
          </a:p>
        </p:txBody>
      </p:sp>
      <p:sp>
        <p:nvSpPr>
          <p:cNvPr id="134" name="Rectangle 133"/>
          <p:cNvSpPr/>
          <p:nvPr/>
        </p:nvSpPr>
        <p:spPr>
          <a:xfrm>
            <a:off x="2743200" y="2358718"/>
            <a:ext cx="762000" cy="3569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#1</a:t>
            </a:r>
            <a:endParaRPr lang="en-US" sz="1100" dirty="0">
              <a:solidFill>
                <a:schemeClr val="tx1"/>
              </a:solidFill>
            </a:endParaRPr>
          </a:p>
        </p:txBody>
      </p:sp>
      <p:sp>
        <p:nvSpPr>
          <p:cNvPr id="135" name="Rectangle 134"/>
          <p:cNvSpPr/>
          <p:nvPr/>
        </p:nvSpPr>
        <p:spPr>
          <a:xfrm>
            <a:off x="3810000" y="2358718"/>
            <a:ext cx="762000" cy="3569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#1</a:t>
            </a:r>
            <a:endParaRPr lang="en-US" sz="1100" dirty="0">
              <a:solidFill>
                <a:schemeClr val="tx1"/>
              </a:solidFill>
            </a:endParaRPr>
          </a:p>
        </p:txBody>
      </p:sp>
      <p:sp>
        <p:nvSpPr>
          <p:cNvPr id="136" name="Rectangle 135"/>
          <p:cNvSpPr/>
          <p:nvPr/>
        </p:nvSpPr>
        <p:spPr>
          <a:xfrm>
            <a:off x="7010400" y="2358718"/>
            <a:ext cx="762000" cy="3569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a:t>
            </a:r>
            <a:r>
              <a:rPr lang="en-US" sz="700" baseline="30000" dirty="0" smtClean="0">
                <a:solidFill>
                  <a:schemeClr val="tx1"/>
                </a:solidFill>
              </a:rPr>
              <a:t>nd</a:t>
            </a:r>
            <a:r>
              <a:rPr lang="en-US" sz="700" dirty="0" smtClean="0">
                <a:solidFill>
                  <a:schemeClr val="tx1"/>
                </a:solidFill>
              </a:rPr>
              <a:t> Cont. Ch.</a:t>
            </a:r>
          </a:p>
          <a:p>
            <a:pPr algn="ctr"/>
            <a:r>
              <a:rPr lang="en-US" sz="1100" dirty="0" smtClean="0">
                <a:solidFill>
                  <a:schemeClr val="tx1"/>
                </a:solidFill>
              </a:rPr>
              <a:t>Set #1</a:t>
            </a:r>
            <a:endParaRPr lang="en-US" sz="1100" dirty="0">
              <a:solidFill>
                <a:schemeClr val="tx1"/>
              </a:solidFill>
            </a:endParaRPr>
          </a:p>
        </p:txBody>
      </p:sp>
      <p:cxnSp>
        <p:nvCxnSpPr>
          <p:cNvPr id="138" name="Straight Arrow Connector 137"/>
          <p:cNvCxnSpPr>
            <a:endCxn id="136" idx="1"/>
          </p:cNvCxnSpPr>
          <p:nvPr/>
        </p:nvCxnSpPr>
        <p:spPr>
          <a:xfrm flipV="1">
            <a:off x="5826732" y="2537178"/>
            <a:ext cx="1183668" cy="2954812"/>
          </a:xfrm>
          <a:prstGeom prst="straightConnector1">
            <a:avLst/>
          </a:prstGeom>
          <a:ln>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47" idx="1"/>
          </p:cNvCxnSpPr>
          <p:nvPr/>
        </p:nvCxnSpPr>
        <p:spPr>
          <a:xfrm flipV="1">
            <a:off x="6033403" y="3820538"/>
            <a:ext cx="976997" cy="1671452"/>
          </a:xfrm>
          <a:prstGeom prst="straightConnector1">
            <a:avLst/>
          </a:prstGeom>
          <a:ln>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670680" y="5464954"/>
            <a:ext cx="2635120" cy="830997"/>
          </a:xfrm>
          <a:prstGeom prst="rect">
            <a:avLst/>
          </a:prstGeom>
          <a:solidFill>
            <a:srgbClr val="FFC000"/>
          </a:solidFill>
        </p:spPr>
        <p:txBody>
          <a:bodyPr wrap="square" rtlCol="0">
            <a:spAutoFit/>
          </a:bodyPr>
          <a:lstStyle/>
          <a:p>
            <a:r>
              <a:rPr lang="en-US" sz="1200" b="1" dirty="0" smtClean="0"/>
              <a:t>One or more sets of resource blocks </a:t>
            </a:r>
            <a:r>
              <a:rPr lang="en-US" sz="1200" b="1" dirty="0"/>
              <a:t>in </a:t>
            </a:r>
            <a:r>
              <a:rPr lang="en-US" sz="1200" b="1" dirty="0" smtClean="0"/>
              <a:t>the </a:t>
            </a:r>
            <a:r>
              <a:rPr lang="en-US" sz="1200" b="1" dirty="0"/>
              <a:t>subset of </a:t>
            </a:r>
            <a:r>
              <a:rPr lang="en-US" sz="1200" b="1" dirty="0" smtClean="0"/>
              <a:t>subframes are configured by RRC. Multiple sets of resources blocks are non-overlapping.</a:t>
            </a:r>
            <a:endParaRPr lang="en-US" sz="1200" b="1" dirty="0"/>
          </a:p>
        </p:txBody>
      </p:sp>
      <p:sp>
        <p:nvSpPr>
          <p:cNvPr id="144" name="Rectangle 143"/>
          <p:cNvSpPr/>
          <p:nvPr/>
        </p:nvSpPr>
        <p:spPr>
          <a:xfrm>
            <a:off x="2895600" y="5482910"/>
            <a:ext cx="2519354" cy="1015663"/>
          </a:xfrm>
          <a:prstGeom prst="rect">
            <a:avLst/>
          </a:prstGeom>
          <a:solidFill>
            <a:srgbClr val="FF0000"/>
          </a:solidFill>
        </p:spPr>
        <p:txBody>
          <a:bodyPr wrap="square">
            <a:spAutoFit/>
          </a:bodyPr>
          <a:lstStyle/>
          <a:p>
            <a:r>
              <a:rPr lang="en-US" sz="1200" b="1" dirty="0" smtClean="0"/>
              <a:t>Starting OFDM Symbol of ePDCCH &amp; PDSCH is configured by RRC in the subset of subframes. PDSCH has the same starting symbol as ePDCCH in the subset of subframes.</a:t>
            </a:r>
            <a:endParaRPr lang="en-US" sz="1200" b="1" dirty="0"/>
          </a:p>
        </p:txBody>
      </p:sp>
      <p:cxnSp>
        <p:nvCxnSpPr>
          <p:cNvPr id="145" name="Straight Arrow Connector 144"/>
          <p:cNvCxnSpPr/>
          <p:nvPr/>
        </p:nvCxnSpPr>
        <p:spPr>
          <a:xfrm flipH="1" flipV="1">
            <a:off x="2743200" y="4612904"/>
            <a:ext cx="632174" cy="879086"/>
          </a:xfrm>
          <a:prstGeom prst="straightConnector1">
            <a:avLst/>
          </a:prstGeom>
          <a:ln>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3657600" y="4594949"/>
            <a:ext cx="147265" cy="887961"/>
          </a:xfrm>
          <a:prstGeom prst="straightConnector1">
            <a:avLst/>
          </a:prstGeom>
          <a:ln>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4648200" y="4594950"/>
            <a:ext cx="2357065" cy="1040368"/>
          </a:xfrm>
          <a:prstGeom prst="straightConnector1">
            <a:avLst/>
          </a:prstGeom>
          <a:ln>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H="1" flipV="1">
            <a:off x="609600" y="4621984"/>
            <a:ext cx="2373487" cy="1013334"/>
          </a:xfrm>
          <a:prstGeom prst="straightConnector1">
            <a:avLst/>
          </a:prstGeom>
          <a:ln>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13650" y="2201205"/>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04801" y="2434572"/>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380449" y="2212935"/>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371600" y="2446302"/>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447249" y="2212935"/>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438400" y="2446302"/>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514049" y="2212935"/>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505200" y="2446302"/>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80849" y="2212935"/>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572000" y="2446302"/>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5647649" y="2213751"/>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5638800" y="2447118"/>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6714449" y="2213751"/>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6705600" y="2447118"/>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781249" y="2213751"/>
            <a:ext cx="14355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772400" y="2447118"/>
            <a:ext cx="152400" cy="148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a:endCxn id="116" idx="3"/>
          </p:cNvCxnSpPr>
          <p:nvPr/>
        </p:nvCxnSpPr>
        <p:spPr>
          <a:xfrm flipH="1">
            <a:off x="4724399" y="1075723"/>
            <a:ext cx="1537604" cy="1211437"/>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19" idx="0"/>
          </p:cNvCxnSpPr>
          <p:nvPr/>
        </p:nvCxnSpPr>
        <p:spPr>
          <a:xfrm flipH="1">
            <a:off x="5719424" y="1092116"/>
            <a:ext cx="542579" cy="1121635"/>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418566" y="1092116"/>
            <a:ext cx="349333" cy="1109089"/>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6637094" y="1092116"/>
            <a:ext cx="1135306" cy="1121635"/>
          </a:xfrm>
          <a:prstGeom prst="straightConnector1">
            <a:avLst/>
          </a:prstGeom>
          <a:ln>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5262223" y="948765"/>
            <a:ext cx="2703281" cy="276999"/>
          </a:xfrm>
          <a:prstGeom prst="rect">
            <a:avLst/>
          </a:prstGeom>
          <a:solidFill>
            <a:srgbClr val="FFFF00"/>
          </a:solidFill>
        </p:spPr>
        <p:txBody>
          <a:bodyPr wrap="square">
            <a:spAutoFit/>
          </a:bodyPr>
          <a:lstStyle/>
          <a:p>
            <a:pPr algn="ctr"/>
            <a:r>
              <a:rPr lang="en-US" sz="1200" b="1" dirty="0" smtClean="0"/>
              <a:t>Legacy PHICH is used for ePDCCH HARQ</a:t>
            </a:r>
          </a:p>
        </p:txBody>
      </p:sp>
      <p:sp>
        <p:nvSpPr>
          <p:cNvPr id="6" name="Footer Placeholder 5"/>
          <p:cNvSpPr>
            <a:spLocks noGrp="1"/>
          </p:cNvSpPr>
          <p:nvPr>
            <p:ph type="ftr" sz="quarter" idx="11"/>
          </p:nvPr>
        </p:nvSpPr>
        <p:spPr/>
        <p:txBody>
          <a:bodyPr/>
          <a:lstStyle/>
          <a:p>
            <a:r>
              <a:rPr lang="en-US" smtClean="0"/>
              <a:t>Ofinno Confidential</a:t>
            </a:r>
            <a:endParaRPr lang="en-US"/>
          </a:p>
        </p:txBody>
      </p:sp>
      <p:sp>
        <p:nvSpPr>
          <p:cNvPr id="7" name="Slide Number Placeholder 6"/>
          <p:cNvSpPr>
            <a:spLocks noGrp="1"/>
          </p:cNvSpPr>
          <p:nvPr>
            <p:ph type="sldNum" sz="quarter" idx="12"/>
          </p:nvPr>
        </p:nvSpPr>
        <p:spPr/>
        <p:txBody>
          <a:bodyPr/>
          <a:lstStyle/>
          <a:p>
            <a:fld id="{461C7EF2-DFD8-47DF-B4F9-7067480917F2}" type="slidenum">
              <a:rPr lang="en-US" smtClean="0"/>
              <a:t>5</a:t>
            </a:fld>
            <a:endParaRPr lang="en-US"/>
          </a:p>
        </p:txBody>
      </p:sp>
    </p:spTree>
    <p:extLst>
      <p:ext uri="{BB962C8B-B14F-4D97-AF65-F5344CB8AC3E}">
        <p14:creationId xmlns:p14="http://schemas.microsoft.com/office/powerpoint/2010/main" val="53595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000" dirty="0"/>
              <a:t>Example Claim of Patent </a:t>
            </a:r>
            <a:r>
              <a:rPr lang="en-US" sz="3000" dirty="0" smtClean="0"/>
              <a:t>US8,576,794</a:t>
            </a:r>
            <a:endParaRPr lang="en-US" sz="3000" dirty="0"/>
          </a:p>
        </p:txBody>
      </p:sp>
      <p:sp>
        <p:nvSpPr>
          <p:cNvPr id="3" name="Content Placeholder 2"/>
          <p:cNvSpPr>
            <a:spLocks noGrp="1"/>
          </p:cNvSpPr>
          <p:nvPr>
            <p:ph idx="1"/>
          </p:nvPr>
        </p:nvSpPr>
        <p:spPr>
          <a:xfrm>
            <a:off x="457200" y="685800"/>
            <a:ext cx="8229600" cy="5715000"/>
          </a:xfrm>
        </p:spPr>
        <p:txBody>
          <a:bodyPr>
            <a:normAutofit fontScale="55000" lnSpcReduction="20000"/>
          </a:bodyPr>
          <a:lstStyle/>
          <a:p>
            <a:pPr marL="0" lvl="0" indent="0">
              <a:buNone/>
            </a:pPr>
            <a:r>
              <a:rPr lang="en-US" dirty="0" smtClean="0"/>
              <a:t>Claim 15: </a:t>
            </a:r>
            <a:r>
              <a:rPr lang="en-US" sz="3300" dirty="0"/>
              <a:t>A wireless device comprising:</a:t>
            </a:r>
          </a:p>
          <a:p>
            <a:pPr marL="457200" lvl="1" indent="0">
              <a:buNone/>
            </a:pPr>
            <a:r>
              <a:rPr lang="en-US" sz="3300" dirty="0"/>
              <a:t>a) one or more communication interfaces; b) one or more processors; and c) memory storing instructions that, when executed, cause said wireless device to:</a:t>
            </a:r>
          </a:p>
          <a:p>
            <a:pPr marL="457200" lvl="1" indent="0">
              <a:buNone/>
            </a:pPr>
            <a:r>
              <a:rPr lang="en-US" sz="3300" dirty="0" err="1"/>
              <a:t>i</a:t>
            </a:r>
            <a:r>
              <a:rPr lang="en-US" sz="3300" dirty="0"/>
              <a:t>) receive at least one message, from a base station, causing configuration of:</a:t>
            </a:r>
          </a:p>
          <a:p>
            <a:pPr marL="914400" lvl="2" indent="0">
              <a:buNone/>
            </a:pPr>
            <a:r>
              <a:rPr lang="en-US" sz="3300" dirty="0"/>
              <a:t>(1) first radio resources of a control channel, said first radio resources comprising one or more sets of resource blocks in a subset of subframes in a plurality of subframes, </a:t>
            </a:r>
            <a:r>
              <a:rPr lang="en-US" sz="3300" dirty="0">
                <a:solidFill>
                  <a:srgbClr val="FF0000"/>
                </a:solidFill>
              </a:rPr>
              <a:t>said at least one message indicating: </a:t>
            </a:r>
          </a:p>
          <a:p>
            <a:pPr marL="1371600" lvl="3" indent="0">
              <a:buNone/>
            </a:pPr>
            <a:r>
              <a:rPr lang="en-US" sz="3300" dirty="0">
                <a:solidFill>
                  <a:srgbClr val="FF0000"/>
                </a:solidFill>
              </a:rPr>
              <a:t>(a) a starting OFDM symbol of said control channel in said subset of subframes; and</a:t>
            </a:r>
          </a:p>
          <a:p>
            <a:pPr marL="1371600" lvl="3" indent="0">
              <a:buNone/>
            </a:pPr>
            <a:r>
              <a:rPr lang="en-US" sz="3300" dirty="0">
                <a:solidFill>
                  <a:srgbClr val="FF0000"/>
                </a:solidFill>
              </a:rPr>
              <a:t>(b) said subset of subframes in which said first radio resources of said control channel are configured</a:t>
            </a:r>
            <a:r>
              <a:rPr lang="en-US" sz="3300" dirty="0"/>
              <a:t>; and</a:t>
            </a:r>
          </a:p>
          <a:p>
            <a:pPr marL="914400" lvl="2" indent="0">
              <a:buNone/>
            </a:pPr>
            <a:r>
              <a:rPr lang="en-US" sz="3300" dirty="0">
                <a:solidFill>
                  <a:srgbClr val="00B0F0"/>
                </a:solidFill>
              </a:rPr>
              <a:t>(2) second radio resources of a HARQ channel to start from the first OFDM symbol of said plurality of subframes, said at least one message indicating a number of symbols in said second radio resources in each subframe in said plurality of subframes;</a:t>
            </a:r>
          </a:p>
          <a:p>
            <a:pPr marL="457200" lvl="1" indent="0">
              <a:buNone/>
            </a:pPr>
            <a:r>
              <a:rPr lang="en-US" sz="3300" dirty="0"/>
              <a:t>ii) transmit a packet on an uplink channel according to scheduling information received on said first radio resources; and</a:t>
            </a:r>
          </a:p>
          <a:p>
            <a:pPr marL="457200" lvl="1" indent="0">
              <a:buNone/>
            </a:pPr>
            <a:r>
              <a:rPr lang="en-US" sz="3300" dirty="0">
                <a:solidFill>
                  <a:srgbClr val="00B0F0"/>
                </a:solidFill>
              </a:rPr>
              <a:t>iii) receive a positive or negative acknowledgement on said second radio resources.</a:t>
            </a:r>
          </a:p>
          <a:p>
            <a:pPr marL="0" lvl="0" indent="0">
              <a:buNone/>
            </a:pPr>
            <a:endParaRPr lang="en-US" sz="3300" dirty="0"/>
          </a:p>
          <a:p>
            <a:pPr marL="0" lvl="0" indent="0">
              <a:buNone/>
            </a:pPr>
            <a:r>
              <a:rPr lang="en-US" sz="3300" dirty="0"/>
              <a:t>Claim 19: The wireless device of claim 15, wherein </a:t>
            </a:r>
            <a:r>
              <a:rPr lang="en-US" sz="3300" dirty="0">
                <a:solidFill>
                  <a:srgbClr val="FF0000"/>
                </a:solidFill>
              </a:rPr>
              <a:t>said at least one message further causes configuration of third radio resources of a downlink channel to start from said starting OFDM symbol in said subset of subframes</a:t>
            </a:r>
            <a:r>
              <a:rPr lang="en-US" sz="3300" dirty="0" smtClean="0"/>
              <a:t>.</a:t>
            </a:r>
            <a:endParaRPr lang="en-US" sz="3300" dirty="0"/>
          </a:p>
        </p:txBody>
      </p:sp>
      <p:sp>
        <p:nvSpPr>
          <p:cNvPr id="4" name="Slide Number Placeholder 3"/>
          <p:cNvSpPr>
            <a:spLocks noGrp="1"/>
          </p:cNvSpPr>
          <p:nvPr>
            <p:ph type="sldNum" sz="quarter" idx="12"/>
          </p:nvPr>
        </p:nvSpPr>
        <p:spPr/>
        <p:txBody>
          <a:bodyPr/>
          <a:lstStyle/>
          <a:p>
            <a:fld id="{461C7EF2-DFD8-47DF-B4F9-7067480917F2}" type="slidenum">
              <a:rPr lang="en-US" smtClean="0"/>
              <a:t>6</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50209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000" dirty="0"/>
              <a:t>Example Claim </a:t>
            </a:r>
            <a:r>
              <a:rPr lang="en-US" sz="3000" dirty="0" smtClean="0"/>
              <a:t>of Patent </a:t>
            </a:r>
            <a:r>
              <a:rPr lang="en-US" sz="3000" dirty="0"/>
              <a:t>US8,526,393</a:t>
            </a:r>
          </a:p>
        </p:txBody>
      </p:sp>
      <p:sp>
        <p:nvSpPr>
          <p:cNvPr id="3" name="Content Placeholder 2"/>
          <p:cNvSpPr>
            <a:spLocks noGrp="1"/>
          </p:cNvSpPr>
          <p:nvPr>
            <p:ph idx="1"/>
          </p:nvPr>
        </p:nvSpPr>
        <p:spPr>
          <a:xfrm>
            <a:off x="457200" y="838200"/>
            <a:ext cx="8229600" cy="5791200"/>
          </a:xfrm>
        </p:spPr>
        <p:txBody>
          <a:bodyPr>
            <a:normAutofit fontScale="55000" lnSpcReduction="20000"/>
          </a:bodyPr>
          <a:lstStyle/>
          <a:p>
            <a:pPr marL="0" lvl="0" indent="0">
              <a:buNone/>
            </a:pPr>
            <a:r>
              <a:rPr lang="en-US" dirty="0" smtClean="0"/>
              <a:t>Claim 24. A </a:t>
            </a:r>
            <a:r>
              <a:rPr lang="en-US" dirty="0"/>
              <a:t>method comprising:</a:t>
            </a:r>
          </a:p>
          <a:p>
            <a:pPr marL="457200" lvl="1" indent="0">
              <a:buNone/>
            </a:pPr>
            <a:r>
              <a:rPr lang="en-US" sz="3200" dirty="0" smtClean="0"/>
              <a:t>a) receiving </a:t>
            </a:r>
            <a:r>
              <a:rPr lang="en-US" sz="3200" dirty="0"/>
              <a:t>at least one radio resource control (RRC) message by a wireless device from a base station, said at least one RRC message configured to cause configuration of first radio resources of a control channel of a carrier, said first radio resources comprising one or more sets of resource blocks in a subset of subframes in a plurality of subframes, </a:t>
            </a:r>
            <a:r>
              <a:rPr lang="en-US" sz="3200" dirty="0">
                <a:solidFill>
                  <a:srgbClr val="FF0000"/>
                </a:solidFill>
              </a:rPr>
              <a:t>said at least one RRC message indicating configuration of said subset of subframes in which said first radio resources of said control channel are configured</a:t>
            </a:r>
            <a:r>
              <a:rPr lang="en-US" sz="3200" dirty="0" smtClean="0">
                <a:solidFill>
                  <a:srgbClr val="FF0000"/>
                </a:solidFill>
              </a:rPr>
              <a:t>;</a:t>
            </a:r>
            <a:endParaRPr lang="en-US" sz="3200" dirty="0">
              <a:solidFill>
                <a:srgbClr val="FF0000"/>
              </a:solidFill>
            </a:endParaRPr>
          </a:p>
          <a:p>
            <a:pPr marL="457200" lvl="1" indent="0">
              <a:buNone/>
            </a:pPr>
            <a:r>
              <a:rPr lang="en-US" sz="3200" dirty="0" smtClean="0"/>
              <a:t>b) receiving </a:t>
            </a:r>
            <a:r>
              <a:rPr lang="en-US" sz="3200" dirty="0"/>
              <a:t>scheduling information on said control channel in a first subframe of said subset of subframes, said scheduling information being for one or more data packets transmitted on a data channel of said carrier; and</a:t>
            </a:r>
          </a:p>
          <a:p>
            <a:pPr marL="457200" lvl="1" indent="0">
              <a:buNone/>
            </a:pPr>
            <a:r>
              <a:rPr lang="en-US" sz="3200" dirty="0" smtClean="0"/>
              <a:t>c) receiving </a:t>
            </a:r>
            <a:r>
              <a:rPr lang="en-US" sz="3200" dirty="0"/>
              <a:t>said one or more data packets by said wireless device from said base station on said data channel in said first subframe employing said scheduling information.</a:t>
            </a:r>
          </a:p>
          <a:p>
            <a:pPr marL="457200" lvl="1" indent="0">
              <a:buNone/>
            </a:pPr>
            <a:endParaRPr lang="en-US" dirty="0"/>
          </a:p>
          <a:p>
            <a:pPr marL="0" lvl="0" indent="0">
              <a:buNone/>
            </a:pPr>
            <a:r>
              <a:rPr lang="en-US" dirty="0" smtClean="0"/>
              <a:t>Claim 26. The </a:t>
            </a:r>
            <a:r>
              <a:rPr lang="en-US" dirty="0"/>
              <a:t>method of claim 24, wherein </a:t>
            </a:r>
            <a:r>
              <a:rPr lang="en-US" dirty="0">
                <a:solidFill>
                  <a:srgbClr val="FF0000"/>
                </a:solidFill>
              </a:rPr>
              <a:t>said at least one RRC message further indicates a starting OFDM symbol of said first radio resources in said subset of subframes</a:t>
            </a:r>
            <a:r>
              <a:rPr lang="en-US" dirty="0"/>
              <a:t>.</a:t>
            </a:r>
          </a:p>
          <a:p>
            <a:pPr marL="0" indent="0">
              <a:buNone/>
            </a:pPr>
            <a:endParaRPr lang="en-US" dirty="0"/>
          </a:p>
          <a:p>
            <a:pPr marL="0" lvl="0" indent="0">
              <a:buNone/>
            </a:pPr>
            <a:r>
              <a:rPr lang="en-US" dirty="0" smtClean="0"/>
              <a:t>Claim 27. The </a:t>
            </a:r>
            <a:r>
              <a:rPr lang="en-US" dirty="0"/>
              <a:t>method of claim 26, wherein </a:t>
            </a:r>
            <a:r>
              <a:rPr lang="en-US" dirty="0">
                <a:solidFill>
                  <a:srgbClr val="FF0000"/>
                </a:solidFill>
              </a:rPr>
              <a:t>second radio resources of said data channel of said carrier start from said starting OFDM symbol in said subset of subframes</a:t>
            </a:r>
            <a:r>
              <a:rPr lang="en-US" dirty="0" smtClean="0"/>
              <a:t>.</a:t>
            </a:r>
            <a:endParaRPr lang="en-US" dirty="0"/>
          </a:p>
        </p:txBody>
      </p:sp>
      <p:sp>
        <p:nvSpPr>
          <p:cNvPr id="4" name="Slide Number Placeholder 3"/>
          <p:cNvSpPr>
            <a:spLocks noGrp="1"/>
          </p:cNvSpPr>
          <p:nvPr>
            <p:ph type="sldNum" sz="quarter" idx="12"/>
          </p:nvPr>
        </p:nvSpPr>
        <p:spPr/>
        <p:txBody>
          <a:bodyPr/>
          <a:lstStyle/>
          <a:p>
            <a:fld id="{461C7EF2-DFD8-47DF-B4F9-7067480917F2}" type="slidenum">
              <a:rPr lang="en-US" smtClean="0"/>
              <a:t>7</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16719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4343400"/>
          </a:xfrm>
        </p:spPr>
        <p:txBody>
          <a:bodyPr>
            <a:normAutofit/>
          </a:bodyPr>
          <a:lstStyle/>
          <a:p>
            <a:pPr marL="0" lvl="0" indent="0">
              <a:buNone/>
            </a:pPr>
            <a:r>
              <a:rPr lang="en-US" sz="1800" dirty="0" smtClean="0"/>
              <a:t>Claim 1: A </a:t>
            </a:r>
            <a:r>
              <a:rPr lang="en-US" sz="1800" dirty="0"/>
              <a:t>method for use in a base station, the method comprising:</a:t>
            </a:r>
          </a:p>
          <a:p>
            <a:pPr marL="457200" lvl="1" indent="0">
              <a:buNone/>
            </a:pPr>
            <a:r>
              <a:rPr lang="en-US" sz="1800" dirty="0" smtClean="0"/>
              <a:t>a) </a:t>
            </a:r>
            <a:r>
              <a:rPr lang="en-US" sz="1800" dirty="0" smtClean="0">
                <a:solidFill>
                  <a:srgbClr val="00B0F0"/>
                </a:solidFill>
              </a:rPr>
              <a:t>transmitting </a:t>
            </a:r>
            <a:r>
              <a:rPr lang="en-US" sz="1800" dirty="0">
                <a:solidFill>
                  <a:srgbClr val="00B0F0"/>
                </a:solidFill>
              </a:rPr>
              <a:t>on a first control channel, to a wireless device, first scheduling information for a control message, first radio resources of said first control channel in a subframe in a plurality of subframes starting from the first OFDM symbol of said subframe</a:t>
            </a:r>
            <a:r>
              <a:rPr lang="en-US" sz="1800" dirty="0"/>
              <a:t>;</a:t>
            </a:r>
          </a:p>
          <a:p>
            <a:pPr marL="457200" lvl="1" indent="0">
              <a:buNone/>
            </a:pPr>
            <a:r>
              <a:rPr lang="en-US" sz="1800" dirty="0" smtClean="0"/>
              <a:t>b) transmitting</a:t>
            </a:r>
            <a:r>
              <a:rPr lang="en-US" sz="1800" dirty="0"/>
              <a:t>, to said wireless device, said control message causing configuration of second radio resources of a second control channel, </a:t>
            </a:r>
            <a:r>
              <a:rPr lang="en-US" sz="1800" dirty="0">
                <a:solidFill>
                  <a:srgbClr val="FF0000"/>
                </a:solidFill>
              </a:rPr>
              <a:t>said second radio resources comprising one or more resource blocks in a subset of subframes in said plurality of subframes, said control message indicating: </a:t>
            </a:r>
          </a:p>
          <a:p>
            <a:pPr marL="914400" lvl="2" indent="0">
              <a:buNone/>
            </a:pPr>
            <a:r>
              <a:rPr lang="en-US" sz="1800" dirty="0" err="1" smtClean="0">
                <a:solidFill>
                  <a:srgbClr val="FF0000"/>
                </a:solidFill>
              </a:rPr>
              <a:t>i</a:t>
            </a:r>
            <a:r>
              <a:rPr lang="en-US" sz="1800" dirty="0" smtClean="0">
                <a:solidFill>
                  <a:srgbClr val="FF0000"/>
                </a:solidFill>
              </a:rPr>
              <a:t>) said </a:t>
            </a:r>
            <a:r>
              <a:rPr lang="en-US" sz="1800" dirty="0">
                <a:solidFill>
                  <a:srgbClr val="FF0000"/>
                </a:solidFill>
              </a:rPr>
              <a:t>subset of subframes; and </a:t>
            </a:r>
          </a:p>
          <a:p>
            <a:pPr marL="914400" lvl="2" indent="0">
              <a:buNone/>
            </a:pPr>
            <a:r>
              <a:rPr lang="en-US" sz="1800" dirty="0" smtClean="0">
                <a:solidFill>
                  <a:srgbClr val="FF0000"/>
                </a:solidFill>
              </a:rPr>
              <a:t>ii) a </a:t>
            </a:r>
            <a:r>
              <a:rPr lang="en-US" sz="1800" dirty="0">
                <a:solidFill>
                  <a:srgbClr val="FF0000"/>
                </a:solidFill>
              </a:rPr>
              <a:t>starting OFDM symbol of said second control channel and a data channel in said subset of subframes; </a:t>
            </a:r>
            <a:r>
              <a:rPr lang="en-US" sz="1800" dirty="0"/>
              <a:t>and</a:t>
            </a:r>
          </a:p>
          <a:p>
            <a:pPr marL="457200" lvl="1" indent="0">
              <a:buNone/>
            </a:pPr>
            <a:r>
              <a:rPr lang="en-US" sz="1800" dirty="0" smtClean="0"/>
              <a:t>c) transmitting</a:t>
            </a:r>
            <a:r>
              <a:rPr lang="en-US" sz="1800" dirty="0"/>
              <a:t>, to said wireless device, second scheduling information on said second control channel for a packet transmitted on said data channel</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461C7EF2-DFD8-47DF-B4F9-7067480917F2}" type="slidenum">
              <a:rPr lang="en-US" smtClean="0"/>
              <a:t>8</a:t>
            </a:fld>
            <a:endParaRPr lang="en-US"/>
          </a:p>
        </p:txBody>
      </p:sp>
      <p:sp>
        <p:nvSpPr>
          <p:cNvPr id="7" name="Title 1"/>
          <p:cNvSpPr>
            <a:spLocks noGrp="1"/>
          </p:cNvSpPr>
          <p:nvPr>
            <p:ph type="title"/>
          </p:nvPr>
        </p:nvSpPr>
        <p:spPr>
          <a:xfrm>
            <a:off x="457200" y="0"/>
            <a:ext cx="8229600" cy="715962"/>
          </a:xfrm>
        </p:spPr>
        <p:txBody>
          <a:bodyPr>
            <a:noAutofit/>
          </a:bodyPr>
          <a:lstStyle/>
          <a:p>
            <a:pPr marL="514350" indent="-514350"/>
            <a:r>
              <a:rPr lang="en-US" sz="3000" dirty="0" smtClean="0"/>
              <a:t>Example </a:t>
            </a:r>
            <a:r>
              <a:rPr lang="en-US" sz="3000" dirty="0"/>
              <a:t>Claim </a:t>
            </a:r>
            <a:r>
              <a:rPr lang="en-US" sz="3000" dirty="0" smtClean="0"/>
              <a:t>of Patent </a:t>
            </a:r>
            <a:r>
              <a:rPr lang="en-US" sz="3200" dirty="0"/>
              <a:t>US8,804,772</a:t>
            </a:r>
          </a:p>
        </p:txBody>
      </p:sp>
      <p:sp>
        <p:nvSpPr>
          <p:cNvPr id="2" name="Footer Placeholder 1"/>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405014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Autofit/>
          </a:bodyPr>
          <a:lstStyle/>
          <a:p>
            <a:r>
              <a:rPr lang="en-US" sz="3000" dirty="0" smtClean="0"/>
              <a:t>Example </a:t>
            </a:r>
            <a:r>
              <a:rPr lang="en-US" sz="3000" dirty="0"/>
              <a:t>Claim </a:t>
            </a:r>
            <a:r>
              <a:rPr lang="en-US" sz="3000" dirty="0" smtClean="0"/>
              <a:t>of Patent </a:t>
            </a:r>
            <a:r>
              <a:rPr lang="en-US" sz="3200" dirty="0" smtClean="0"/>
              <a:t>US8,699,449</a:t>
            </a:r>
            <a:endParaRPr lang="en-US" sz="3000" dirty="0"/>
          </a:p>
        </p:txBody>
      </p:sp>
      <p:sp>
        <p:nvSpPr>
          <p:cNvPr id="3" name="Content Placeholder 2"/>
          <p:cNvSpPr>
            <a:spLocks noGrp="1"/>
          </p:cNvSpPr>
          <p:nvPr>
            <p:ph idx="1"/>
          </p:nvPr>
        </p:nvSpPr>
        <p:spPr>
          <a:xfrm>
            <a:off x="457200" y="762000"/>
            <a:ext cx="8229600" cy="5486400"/>
          </a:xfrm>
        </p:spPr>
        <p:txBody>
          <a:bodyPr>
            <a:normAutofit/>
          </a:bodyPr>
          <a:lstStyle/>
          <a:p>
            <a:pPr marL="0" indent="0">
              <a:buNone/>
            </a:pPr>
            <a:r>
              <a:rPr lang="en-US" sz="1800" dirty="0"/>
              <a:t>Claim 1: A method for use in a base station, the method comprising:</a:t>
            </a:r>
          </a:p>
          <a:p>
            <a:pPr marL="0" indent="0">
              <a:buNone/>
            </a:pPr>
            <a:endParaRPr lang="en-US" sz="1200" dirty="0" smtClean="0"/>
          </a:p>
          <a:p>
            <a:pPr marL="0" indent="0">
              <a:buNone/>
            </a:pPr>
            <a:r>
              <a:rPr lang="en-US" sz="1800" dirty="0" smtClean="0"/>
              <a:t>a</a:t>
            </a:r>
            <a:r>
              <a:rPr lang="en-US" sz="1800" dirty="0"/>
              <a:t>) </a:t>
            </a:r>
            <a:r>
              <a:rPr lang="en-US" sz="1800" dirty="0">
                <a:solidFill>
                  <a:srgbClr val="00B0F0"/>
                </a:solidFill>
              </a:rPr>
              <a:t>transmitting, to a first wireless device, first scheduling information on a first control channel for a first packet communicated with said first wireless device, first radio resources of said first control channel starting from the first OFDM symbol of each subframe in a plurality of subframes;</a:t>
            </a:r>
          </a:p>
          <a:p>
            <a:pPr marL="0" indent="0">
              <a:buNone/>
            </a:pPr>
            <a:endParaRPr lang="en-US" sz="1200" dirty="0" smtClean="0"/>
          </a:p>
          <a:p>
            <a:pPr marL="0" indent="0">
              <a:buNone/>
            </a:pPr>
            <a:r>
              <a:rPr lang="en-US" sz="1800" dirty="0" smtClean="0"/>
              <a:t>b</a:t>
            </a:r>
            <a:r>
              <a:rPr lang="en-US" sz="1800" dirty="0"/>
              <a:t>) transmitting, to a second wireless device, a radio resource control (RRC) message comprising configuration parameters of second radio resources of a second control channel, </a:t>
            </a:r>
            <a:r>
              <a:rPr lang="en-US" sz="1800" dirty="0">
                <a:solidFill>
                  <a:srgbClr val="FF0000"/>
                </a:solidFill>
              </a:rPr>
              <a:t>said second radio resources comprising one or more sets of resource blocks in a subset of subframes in said plurality of subframes, said RRC message indicating: </a:t>
            </a:r>
            <a:endParaRPr lang="en-US" sz="1800" dirty="0" smtClean="0">
              <a:solidFill>
                <a:srgbClr val="FF0000"/>
              </a:solidFill>
            </a:endParaRPr>
          </a:p>
          <a:p>
            <a:pPr marL="182880" indent="182880">
              <a:buNone/>
            </a:pPr>
            <a:r>
              <a:rPr lang="en-US" sz="1800" dirty="0" smtClean="0">
                <a:solidFill>
                  <a:srgbClr val="FF0000"/>
                </a:solidFill>
              </a:rPr>
              <a:t>(</a:t>
            </a:r>
            <a:r>
              <a:rPr lang="en-US" sz="1800" dirty="0" err="1" smtClean="0">
                <a:solidFill>
                  <a:srgbClr val="FF0000"/>
                </a:solidFill>
              </a:rPr>
              <a:t>i</a:t>
            </a:r>
            <a:r>
              <a:rPr lang="en-US" sz="1800" dirty="0" smtClean="0">
                <a:solidFill>
                  <a:srgbClr val="FF0000"/>
                </a:solidFill>
              </a:rPr>
              <a:t>) a </a:t>
            </a:r>
            <a:r>
              <a:rPr lang="en-US" sz="1800" dirty="0">
                <a:solidFill>
                  <a:srgbClr val="FF0000"/>
                </a:solidFill>
              </a:rPr>
              <a:t>first starting OFDM symbol of both said second control channel and a data channel in said subset of subframes; and </a:t>
            </a:r>
            <a:endParaRPr lang="en-US" sz="1800" dirty="0" smtClean="0">
              <a:solidFill>
                <a:srgbClr val="FF0000"/>
              </a:solidFill>
            </a:endParaRPr>
          </a:p>
          <a:p>
            <a:pPr marL="182880" indent="182880">
              <a:buNone/>
            </a:pPr>
            <a:r>
              <a:rPr lang="en-US" sz="1800" dirty="0" smtClean="0">
                <a:solidFill>
                  <a:srgbClr val="FF0000"/>
                </a:solidFill>
              </a:rPr>
              <a:t>(ii) said </a:t>
            </a:r>
            <a:r>
              <a:rPr lang="en-US" sz="1800" dirty="0">
                <a:solidFill>
                  <a:srgbClr val="FF0000"/>
                </a:solidFill>
              </a:rPr>
              <a:t>subset of subframes in which said second radio resources of said second control channel are configured</a:t>
            </a:r>
            <a:r>
              <a:rPr lang="en-US" sz="1800" dirty="0"/>
              <a:t>; and</a:t>
            </a:r>
          </a:p>
          <a:p>
            <a:pPr marL="0" indent="0">
              <a:buNone/>
            </a:pPr>
            <a:endParaRPr lang="en-US" sz="1200" dirty="0" smtClean="0"/>
          </a:p>
          <a:p>
            <a:pPr marL="0" indent="0">
              <a:buNone/>
            </a:pPr>
            <a:r>
              <a:rPr lang="en-US" sz="1800" dirty="0" smtClean="0"/>
              <a:t>c</a:t>
            </a:r>
            <a:r>
              <a:rPr lang="en-US" sz="1800" dirty="0"/>
              <a:t>) transmitting, to said second wireless device, second scheduling information on said second control channel for a second packet communicated with said second wireless device</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461C7EF2-DFD8-47DF-B4F9-7067480917F2}" type="slidenum">
              <a:rPr lang="en-US" smtClean="0"/>
              <a:t>9</a:t>
            </a:fld>
            <a:endParaRPr lang="en-US"/>
          </a:p>
        </p:txBody>
      </p:sp>
      <p:sp>
        <p:nvSpPr>
          <p:cNvPr id="5" name="Footer Placeholder 4"/>
          <p:cNvSpPr>
            <a:spLocks noGrp="1"/>
          </p:cNvSpPr>
          <p:nvPr>
            <p:ph type="ftr" sz="quarter" idx="11"/>
          </p:nvPr>
        </p:nvSpPr>
        <p:spPr/>
        <p:txBody>
          <a:bodyPr/>
          <a:lstStyle/>
          <a:p>
            <a:r>
              <a:rPr lang="en-US" smtClean="0"/>
              <a:t>Ofinno Confidential</a:t>
            </a:r>
            <a:endParaRPr lang="en-US"/>
          </a:p>
        </p:txBody>
      </p:sp>
    </p:spTree>
    <p:extLst>
      <p:ext uri="{BB962C8B-B14F-4D97-AF65-F5344CB8AC3E}">
        <p14:creationId xmlns:p14="http://schemas.microsoft.com/office/powerpoint/2010/main" val="2863872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1407</TotalTime>
  <Words>2634</Words>
  <Application>Microsoft Office PowerPoint</Application>
  <PresentationFormat>On-screen Show (4:3)</PresentationFormat>
  <Paragraphs>271</Paragraphs>
  <Slides>33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 Detailed Analysis of Ofinno patents related to:  ePDCCH/PDSCH RRC Radio Resource Configuration  vs. LTE-Advanced Standards and Other Prior Arts</vt:lpstr>
      <vt:lpstr>Outline</vt:lpstr>
      <vt:lpstr>Summary</vt:lpstr>
      <vt:lpstr>ePDCCH/PDSCH Patents and Patent Applications</vt:lpstr>
      <vt:lpstr>The Disclosed ePDCCH/PDSCH Configuration</vt:lpstr>
      <vt:lpstr>Example Claim of Patent US8,576,794</vt:lpstr>
      <vt:lpstr>Example Claim of Patent US8,526,393</vt:lpstr>
      <vt:lpstr>Example Claim of Patent US8,804,772</vt:lpstr>
      <vt:lpstr>Example Claim of Patent US8,699,449</vt:lpstr>
      <vt:lpstr>Example Claim of Patent US8,811,333</vt:lpstr>
      <vt:lpstr>Example Claim of Patent US8,908,633</vt:lpstr>
      <vt:lpstr>3GPP TS 36.331 – RRC Specification History</vt:lpstr>
      <vt:lpstr>CRs on ePDCCH Agreed in Dec 2012 According to RP-121956.ZIP</vt:lpstr>
      <vt:lpstr>CR on ePDCCH RRC configuration was introduced by Alcatel-Lucent</vt:lpstr>
      <vt:lpstr>ePDCCH Configuration – Oct 2012 </vt:lpstr>
      <vt:lpstr>PowerPoint Presentation</vt:lpstr>
      <vt:lpstr>ePDCCH/PDSCH Configuration – Aug 2012</vt:lpstr>
      <vt:lpstr>Further ePDCCH/PDSCH Configuration History</vt:lpstr>
      <vt:lpstr>PowerPoint Presentation</vt:lpstr>
      <vt:lpstr>ePDCCH/PDSCH standardization in May 2012</vt:lpstr>
      <vt:lpstr>PowerPoint Presentation</vt:lpstr>
      <vt:lpstr>Alcatel-Lucent, which drafted the initial contributions and the CR on ePDCCH RRC radio resource configuration parameters, did not submit any contribution prior to August 2012 that is related to the claimed ePDCCH/PDSCH RRC radio resource configuration parameters.</vt:lpstr>
      <vt:lpstr>No Prior art was found by detailed search and analysis of 3GPP Contributions.</vt:lpstr>
      <vt:lpstr>Search in Patent Databases</vt:lpstr>
      <vt:lpstr>3GPP Contributions Submitted in IDS 1/2</vt:lpstr>
      <vt:lpstr>3GPP Contributions Submitted in IDS 2/2</vt:lpstr>
      <vt:lpstr>Prior Art Patents in IDS 1/6</vt:lpstr>
      <vt:lpstr>Prior Art Patents in IDS 2/6</vt:lpstr>
      <vt:lpstr>Prior Art Patents in IDS 3/6</vt:lpstr>
      <vt:lpstr>Prior Art Patents in IDS 4/6</vt:lpstr>
      <vt:lpstr>Prior Art Patents in IDS 5/6</vt:lpstr>
      <vt:lpstr>Prior Art Patents in IDS 6/6</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Prior Art Analysis on:  ePDCCH/PDSCH RRC Radio Resource Configuration  1- Patent Application # 13/960,716 2- Patent # US8,526,393 3- Patent Application # 14/016,921 4- Patent US8,576,794  Provisional application filing date: July 1st 2011 Parent non-provisional filing date: June 28th, 2012</dc:title>
  <dc:creator>KP</dc:creator>
  <cp:lastModifiedBy>Rich Ehrlickman</cp:lastModifiedBy>
  <cp:revision>158</cp:revision>
  <dcterms:created xsi:type="dcterms:W3CDTF">2013-11-27T14:46:52Z</dcterms:created>
  <dcterms:modified xsi:type="dcterms:W3CDTF">2015-04-09T14:37:32Z</dcterms:modified>
</cp:coreProperties>
</file>