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8" r:id="rId4"/>
    <p:sldId id="260" r:id="rId5"/>
    <p:sldId id="261" r:id="rId6"/>
    <p:sldId id="263" r:id="rId7"/>
    <p:sldId id="262" r:id="rId8"/>
    <p:sldId id="267" r:id="rId9"/>
    <p:sldId id="266" r:id="rId10"/>
    <p:sldId id="265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67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29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61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377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54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30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91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722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99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31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740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DB9941-7E8E-4196-A2FB-908912E8D353}" type="datetimeFigureOut">
              <a:rPr lang="ko-KR" altLang="en-US" smtClean="0"/>
              <a:t>2018-08-27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41BC2-FA56-4E10-BBFA-722C399041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04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고객 페르소나 분석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491680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비전달성을 위한 고객 페르소나 분석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651518" y="3501008"/>
            <a:ext cx="587281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04248" y="5836622"/>
            <a:ext cx="1787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작성자 </a:t>
            </a:r>
            <a:r>
              <a:rPr lang="en-US" altLang="ko-KR" dirty="0" smtClean="0"/>
              <a:t>| </a:t>
            </a:r>
            <a:r>
              <a:rPr lang="ko-KR" altLang="en-US" b="1" dirty="0" smtClean="0"/>
              <a:t>강정임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044398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191841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한성공</a:t>
                      </a:r>
                      <a:r>
                        <a:rPr lang="en-US" altLang="ko-KR" sz="1200" dirty="0" smtClean="0"/>
                        <a:t>CEO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30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고객유치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판매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편리성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판매경험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많음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수도 없이 많음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 판매 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수도 없이 많음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baseline="0" dirty="0" smtClean="0"/>
                        <a:t>도시락 통합 예약 사이트를 활용하여 매출을 올리고 있던 </a:t>
                      </a:r>
                      <a:r>
                        <a:rPr lang="en-US" altLang="ko-KR" sz="1200" baseline="0" dirty="0" smtClean="0"/>
                        <a:t>30</a:t>
                      </a:r>
                      <a:r>
                        <a:rPr lang="ko-KR" altLang="en-US" sz="1200" baseline="0" dirty="0" smtClean="0"/>
                        <a:t>대 </a:t>
                      </a:r>
                      <a:r>
                        <a:rPr lang="ko-KR" altLang="en-US" sz="1200" baseline="0" dirty="0" err="1" smtClean="0"/>
                        <a:t>한성공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CEO</a:t>
                      </a:r>
                      <a:r>
                        <a:rPr lang="ko-KR" altLang="en-US" sz="1200" baseline="0" dirty="0" smtClean="0"/>
                        <a:t>씨는 평소 예약신청에 대한 문자 또는 </a:t>
                      </a:r>
                      <a:r>
                        <a:rPr lang="ko-KR" altLang="en-US" sz="1200" baseline="0" dirty="0" err="1" smtClean="0"/>
                        <a:t>카카오톡</a:t>
                      </a:r>
                      <a:r>
                        <a:rPr lang="ko-KR" altLang="en-US" sz="1200" baseline="0" dirty="0" smtClean="0"/>
                        <a:t> 알림 서비스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구매자 확인과 배송을 위한 일정확인 서비스 및 판매에 필요한 고객과의 채팅의 부재로 인해 판매에 어려움을 겪고 있어 사이트 이전에 대한 고민 중이다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판매자를</a:t>
                      </a:r>
                      <a:r>
                        <a:rPr lang="ko-KR" altLang="en-US" sz="1200" dirty="0" smtClean="0"/>
                        <a:t> 위한 </a:t>
                      </a:r>
                      <a:r>
                        <a:rPr lang="ko-KR" altLang="en-US" sz="1200" dirty="0" err="1" smtClean="0"/>
                        <a:t>예약알림</a:t>
                      </a:r>
                      <a:r>
                        <a:rPr lang="ko-KR" altLang="en-US" sz="1200" dirty="0" smtClean="0"/>
                        <a:t> 서비스의 부재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문자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카카오톡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구매자 확인과 배송을 위한 일정확인 서비스의 부재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판매에 필요한 고객과의 채팅기능의 부재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판매</a:t>
            </a:r>
            <a:r>
              <a:rPr lang="ko-KR" altLang="en-US" sz="1200" b="1" dirty="0"/>
              <a:t>자</a:t>
            </a:r>
            <a:r>
              <a:rPr lang="ko-KR" altLang="en-US" sz="1200" b="1" dirty="0" smtClean="0"/>
              <a:t> 페르소나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697" y="447055"/>
            <a:ext cx="53495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주기적 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단골 판매자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14996" y="3666510"/>
            <a:ext cx="1200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한성공</a:t>
            </a:r>
            <a:r>
              <a:rPr lang="en-US" altLang="ko-KR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CEO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797986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나공통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관심 </a:t>
                      </a:r>
                      <a:r>
                        <a:rPr lang="ko-KR" altLang="en-US" sz="1200" dirty="0" smtClean="0"/>
                        <a:t>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특정 관심 상품 없음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사이트 방문 목적 유무와 상품 구매 횟수를 떠나 특정 관심 상품이 없는 </a:t>
                      </a:r>
                      <a:r>
                        <a:rPr lang="ko-KR" altLang="en-US" sz="1200" dirty="0" err="1" smtClean="0"/>
                        <a:t>나공통</a:t>
                      </a:r>
                      <a:r>
                        <a:rPr lang="ko-KR" altLang="en-US" sz="1200" smtClean="0"/>
                        <a:t> 씨는 </a:t>
                      </a:r>
                      <a:r>
                        <a:rPr lang="ko-KR" altLang="en-US" sz="1200" dirty="0" smtClean="0"/>
                        <a:t>사이트를 둘러보지만 너무 많은</a:t>
                      </a:r>
                      <a:r>
                        <a:rPr lang="ko-KR" altLang="en-US" sz="1200" baseline="0" dirty="0" smtClean="0"/>
                        <a:t> 상품의 개수에 상품 결정에 대한 고민을 하게 되었고 상품 구매 욕구가 하락하여 사이트를 벗어나게 된다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각 개인별 구매 내역 또는 다른 외부적 요인과의 상관관계를 고려한 추천상품 코너 부재로 인한 사이트 </a:t>
                      </a:r>
                      <a:r>
                        <a:rPr lang="ko-KR" altLang="en-US" sz="1200" dirty="0" smtClean="0"/>
                        <a:t>이탈문제 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1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328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나공통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036813"/>
              </p:ext>
            </p:extLst>
          </p:nvPr>
        </p:nvGraphicFramePr>
        <p:xfrm>
          <a:off x="2627784" y="1196752"/>
          <a:ext cx="6048672" cy="543343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김총무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할인 이벤트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간접적으로 체험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단체 행사에 주문할 </a:t>
                      </a:r>
                      <a:r>
                        <a:rPr lang="ko-KR" altLang="en-US" sz="1200" baseline="0" dirty="0" err="1" smtClean="0"/>
                        <a:t>가성비</a:t>
                      </a:r>
                      <a:r>
                        <a:rPr lang="ko-KR" altLang="en-US" sz="1200" baseline="0" dirty="0" smtClean="0"/>
                        <a:t> 좋은 </a:t>
                      </a:r>
                      <a:r>
                        <a:rPr lang="ko-KR" altLang="en-US" sz="1200" baseline="0" dirty="0" smtClean="0"/>
                        <a:t>음식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취미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아이쇼핑하기</a:t>
                      </a:r>
                      <a:r>
                        <a:rPr lang="en-US" altLang="ko-KR" sz="1200" baseline="0" dirty="0" smtClean="0"/>
                        <a:t>, </a:t>
                      </a:r>
                      <a:r>
                        <a:rPr lang="ko-KR" altLang="en-US" sz="1200" baseline="0" dirty="0" smtClean="0"/>
                        <a:t>행사관련 물품 구매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</a:t>
                      </a:r>
                      <a:r>
                        <a:rPr lang="en-US" altLang="ko-KR" sz="1200" dirty="0" smtClean="0"/>
                        <a:t>SNS</a:t>
                      </a:r>
                      <a:r>
                        <a:rPr lang="ko-KR" altLang="en-US" sz="1200" dirty="0" smtClean="0"/>
                        <a:t>를 자주하며 대학교에서 총무부장인 </a:t>
                      </a:r>
                      <a:r>
                        <a:rPr lang="en-US" altLang="ko-KR" sz="1200" dirty="0" smtClean="0"/>
                        <a:t>20</a:t>
                      </a:r>
                      <a:r>
                        <a:rPr lang="ko-KR" altLang="en-US" sz="1200" dirty="0" smtClean="0"/>
                        <a:t>대 김 총무 씨는 학과 단체 </a:t>
                      </a:r>
                      <a:r>
                        <a:rPr lang="ko-KR" altLang="en-US" sz="1200" dirty="0" err="1" smtClean="0"/>
                        <a:t>워크샵에</a:t>
                      </a:r>
                      <a:r>
                        <a:rPr lang="ko-KR" altLang="en-US" sz="1200" dirty="0" smtClean="0"/>
                        <a:t> 알맞은</a:t>
                      </a:r>
                      <a:r>
                        <a:rPr lang="ko-KR" altLang="en-US" sz="1200" baseline="0" dirty="0" smtClean="0"/>
                        <a:t> 음식 주문을 고민하던 중 전년에 </a:t>
                      </a:r>
                      <a:r>
                        <a:rPr lang="ko-KR" altLang="en-US" sz="1200" baseline="0" dirty="0" err="1" smtClean="0"/>
                        <a:t>총무부장이었던이총무</a:t>
                      </a:r>
                      <a:r>
                        <a:rPr lang="ko-KR" altLang="en-US" sz="1200" baseline="0" dirty="0" smtClean="0"/>
                        <a:t> 선배를 만나게 되었고 </a:t>
                      </a:r>
                      <a:r>
                        <a:rPr lang="ko-KR" altLang="en-US" sz="1200" baseline="0" dirty="0" err="1" smtClean="0"/>
                        <a:t>이선배와의</a:t>
                      </a:r>
                      <a:r>
                        <a:rPr lang="ko-KR" altLang="en-US" sz="1200" baseline="0" dirty="0" smtClean="0"/>
                        <a:t> 대화를 통해 도시락 통합 예약 사이트를 알게 되었다</a:t>
                      </a:r>
                      <a:r>
                        <a:rPr lang="en-US" altLang="ko-KR" sz="1200" baseline="0" dirty="0" smtClean="0"/>
                        <a:t>.</a:t>
                      </a:r>
                      <a:r>
                        <a:rPr lang="ko-KR" altLang="en-US" sz="1200" baseline="0" dirty="0" smtClean="0"/>
                        <a:t> 그 후 도시락 통합 예약 사이트에 대해서 알아보기 위해 </a:t>
                      </a:r>
                      <a:r>
                        <a:rPr lang="en-US" altLang="ko-KR" sz="1200" baseline="0" dirty="0" smtClean="0"/>
                        <a:t>SNS</a:t>
                      </a:r>
                      <a:r>
                        <a:rPr lang="ko-KR" altLang="en-US" sz="1200" baseline="0" dirty="0" smtClean="0"/>
                        <a:t>상으로 검색을 해 후기를 알아본 뒤 홈페이지를 들어가 본다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 단체 행사를 위해 신중한 선택을 해야 하는 </a:t>
                      </a:r>
                      <a:r>
                        <a:rPr lang="ko-KR" altLang="en-US" sz="1200" baseline="0" dirty="0" err="1" smtClean="0"/>
                        <a:t>김총무씨는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baseline="0" dirty="0" err="1" smtClean="0"/>
                        <a:t>카테고리별</a:t>
                      </a:r>
                      <a:r>
                        <a:rPr lang="ko-KR" altLang="en-US" sz="1200" baseline="0" dirty="0" smtClean="0"/>
                        <a:t> 상품을 둘러 보려 하는데 단체를 위한 메뉴가 없고 카테고리가 자세하지 않아서 단번에 비교가 불가하다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baseline="0" dirty="0" smtClean="0"/>
                        <a:t> 또한 많은 상점의 상품들에 대한 리뷰나 업체에 대한 리뷰가 존재하지 않고 단체를 위한 할인혜택들이 보이지 않아서 상품 선정에 어려움을 겪었다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상세 카테고리의 부재로 인해 많은 상품들의 노출로 인한 사이트 이용 </a:t>
                      </a:r>
                      <a:r>
                        <a:rPr lang="ko-KR" altLang="en-US" sz="1200" dirty="0" smtClean="0"/>
                        <a:t>불편 발생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특정 목적에 맞는 검색기능의 부족으로 인한</a:t>
                      </a:r>
                      <a:r>
                        <a:rPr lang="ko-KR" altLang="en-US" sz="1200" baseline="0" dirty="0" smtClean="0"/>
                        <a:t> 사이트 이용 어려움 발생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상품 리뷰나 상점 리뷰의 부재로 인한 상품에 대한 구매 </a:t>
                      </a:r>
                      <a:r>
                        <a:rPr lang="ko-KR" altLang="en-US" sz="1200" dirty="0" smtClean="0"/>
                        <a:t>관련 정보 </a:t>
                      </a:r>
                      <a:r>
                        <a:rPr lang="ko-KR" altLang="en-US" sz="1200" dirty="0" smtClean="0"/>
                        <a:t>부족</a:t>
                      </a:r>
                      <a:endParaRPr lang="en-US" altLang="ko-KR" sz="1200" dirty="0" smtClean="0"/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각 개인의 검색결과에 따른 이벤트 노출</a:t>
                      </a:r>
                      <a:r>
                        <a:rPr lang="ko-KR" altLang="en-US" sz="1200" baseline="0" dirty="0" smtClean="0"/>
                        <a:t> 필요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2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김총</a:t>
            </a:r>
            <a:r>
              <a:rPr lang="ko-KR" altLang="en-US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무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1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8414766"/>
              </p:ext>
            </p:extLst>
          </p:nvPr>
        </p:nvGraphicFramePr>
        <p:xfrm>
          <a:off x="2627784" y="1340768"/>
          <a:ext cx="6048672" cy="438104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김아빠는처음이라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50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 smtClean="0"/>
                        <a:t>직업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회사원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간편성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즉흥적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아들의 기를 살려줄 수 있는 </a:t>
                      </a:r>
                      <a:r>
                        <a:rPr lang="ko-KR" altLang="en-US" sz="1200" baseline="0" dirty="0" smtClean="0"/>
                        <a:t>부담이 되지 </a:t>
                      </a:r>
                      <a:r>
                        <a:rPr lang="ko-KR" altLang="en-US" sz="1200" baseline="0" dirty="0" smtClean="0"/>
                        <a:t>않는 선에서 아들의 건강을 챙겨줄 수 있는 </a:t>
                      </a:r>
                      <a:r>
                        <a:rPr lang="ko-KR" altLang="en-US" sz="1200" baseline="0" dirty="0" smtClean="0"/>
                        <a:t>음식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얼마 전 </a:t>
                      </a:r>
                      <a:r>
                        <a:rPr lang="en-US" altLang="ko-KR" sz="1200" dirty="0" smtClean="0"/>
                        <a:t>50</a:t>
                      </a:r>
                      <a:r>
                        <a:rPr lang="ko-KR" altLang="en-US" sz="1200" dirty="0" smtClean="0"/>
                        <a:t>대에 접어든 </a:t>
                      </a:r>
                      <a:r>
                        <a:rPr lang="ko-KR" altLang="en-US" sz="1200" dirty="0" err="1" smtClean="0"/>
                        <a:t>김아빠는처음이라씨는</a:t>
                      </a:r>
                      <a:r>
                        <a:rPr lang="ko-KR" altLang="en-US" sz="1200" dirty="0" smtClean="0"/>
                        <a:t> 아들이 초등학교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학년이 되었다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학교에 적응을 잘한 아들은 반의 반장이 되었고 김씨는 아들의 반에 </a:t>
                      </a:r>
                      <a:r>
                        <a:rPr lang="ko-KR" altLang="en-US" sz="1200" dirty="0" smtClean="0"/>
                        <a:t>부담이 되지 않는 선에서 </a:t>
                      </a:r>
                      <a:r>
                        <a:rPr lang="ko-KR" altLang="en-US" sz="1200" dirty="0" smtClean="0"/>
                        <a:t>아이들의 건강을 생각한 먹거리를 선물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하기로 결정하고 도시락 통합 예약 사이트에 들어와 예약을 하게 되었다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회사일로 바쁜 와중에 도시락을 주문한</a:t>
                      </a:r>
                      <a:r>
                        <a:rPr lang="ko-KR" altLang="en-US" sz="1200" baseline="0" dirty="0" smtClean="0"/>
                        <a:t> 김씨는 간편하게 예약과 배송확인을 하고 싶었으나 사이트에 접속하여 보지 않는 이상 문자나 메시지가 전송되지 않아 사이트 이용에 어려움을 겪었다</a:t>
                      </a:r>
                      <a:r>
                        <a:rPr lang="en-US" altLang="ko-KR" sz="1200" baseline="0" dirty="0" smtClean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예약완료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상품발송 상황 카카오 메시지 또는 문자</a:t>
                      </a:r>
                      <a:r>
                        <a:rPr lang="ko-KR" altLang="en-US" sz="1200" baseline="0" dirty="0" smtClean="0"/>
                        <a:t> 발송 기능의 부재로 인한 고객 불편사항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3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009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2410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67544" y="3666510"/>
            <a:ext cx="1898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김아빠는처음이라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1615361" y="2782094"/>
            <a:ext cx="750460" cy="8727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64496"/>
              </p:ext>
            </p:extLst>
          </p:nvPr>
        </p:nvGraphicFramePr>
        <p:xfrm>
          <a:off x="2627784" y="1340768"/>
          <a:ext cx="6048672" cy="49296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하효자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40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 배우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건강한 먹거리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있음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보통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월 </a:t>
                      </a:r>
                      <a:r>
                        <a:rPr lang="en-US" altLang="ko-KR" sz="1200" baseline="0" dirty="0" smtClean="0"/>
                        <a:t>4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월 </a:t>
                      </a:r>
                      <a:r>
                        <a:rPr lang="en-US" altLang="ko-KR" sz="1200" baseline="0" dirty="0" smtClean="0"/>
                        <a:t>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효자의 명성에 </a:t>
                      </a:r>
                      <a:r>
                        <a:rPr lang="ko-KR" altLang="en-US" sz="1200" baseline="0" dirty="0" err="1" smtClean="0"/>
                        <a:t>걸맞는</a:t>
                      </a:r>
                      <a:r>
                        <a:rPr lang="ko-KR" altLang="en-US" sz="1200" baseline="0" dirty="0" smtClean="0"/>
                        <a:t> 부모님께 드릴 건강한 먹거리 </a:t>
                      </a:r>
                      <a:r>
                        <a:rPr lang="ko-KR" altLang="en-US" sz="1200" baseline="0" dirty="0" smtClean="0"/>
                        <a:t>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</a:t>
                      </a:r>
                      <a:r>
                        <a:rPr lang="en-US" altLang="ko-KR" sz="1200" dirty="0" smtClean="0"/>
                        <a:t>40</a:t>
                      </a:r>
                      <a:r>
                        <a:rPr lang="ko-KR" altLang="en-US" sz="1200" dirty="0" smtClean="0"/>
                        <a:t>대 </a:t>
                      </a:r>
                      <a:r>
                        <a:rPr lang="ko-KR" altLang="en-US" sz="1200" dirty="0" err="1" smtClean="0"/>
                        <a:t>하효자씨는</a:t>
                      </a:r>
                      <a:r>
                        <a:rPr lang="ko-KR" altLang="en-US" sz="1200" dirty="0" smtClean="0"/>
                        <a:t> 안타까운 사연으로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ko-KR" altLang="en-US" sz="1200" dirty="0" smtClean="0"/>
                        <a:t>혼자가 되신 아버지를 극진히 모셔왔다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그러나 어느 순간 부터 직업으로 인한 불규칙한 생활과 바쁜 스케줄로 인해 혼자된 아버지를 챙겨드릴 여유가 없어졌다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항상 밥을 혼자서도 잘 챙겨 드신다고 생각하고 있었지만 어느 순간 본 아버지의 밥상은 너무나 초라했고 그 후 혼자서도 간단히 챙겨 드실 수 있는 균형 잡히고 건강한 먹거리를 꾸준히 구매해서 보내드리고 있다</a:t>
                      </a:r>
                      <a:r>
                        <a:rPr lang="en-US" altLang="ko-KR" sz="1200" dirty="0" smtClean="0"/>
                        <a:t>. </a:t>
                      </a:r>
                    </a:p>
                    <a:p>
                      <a:pPr algn="l" latinLnBrk="1"/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baseline="0" dirty="0" smtClean="0"/>
                        <a:t> 하지만 사이트를 이용하면서 매번 식단을 생각해서 주문해 드린다는 것이 너무나 번거로웠고 이번 주문 상품은 상품의 상태와 서비스 상태가 불량해 이런 업체가 사이트에 있다는 것에 불만을 가지고 있으나 마땅히  불량업체를 신고할 수 없는 점을 발견하게 되어 현재 사이트에 대한 신뢰가 무너져있다</a:t>
                      </a:r>
                      <a:r>
                        <a:rPr lang="en-US" altLang="ko-KR" sz="1200" baseline="0" dirty="0" smtClean="0"/>
                        <a:t>.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위험 </a:t>
                      </a:r>
                      <a:r>
                        <a:rPr lang="ko-KR" altLang="en-US" sz="1200" dirty="0" smtClean="0"/>
                        <a:t>업체 </a:t>
                      </a:r>
                      <a:r>
                        <a:rPr lang="en-US" altLang="ko-KR" sz="1200" dirty="0" smtClean="0"/>
                        <a:t>[ex)</a:t>
                      </a:r>
                      <a:r>
                        <a:rPr lang="ko-KR" altLang="en-US" sz="1200" dirty="0" smtClean="0"/>
                        <a:t>음식 불량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서비스 불량</a:t>
                      </a:r>
                      <a:r>
                        <a:rPr lang="en-US" altLang="ko-KR" sz="1200" dirty="0" smtClean="0"/>
                        <a:t>] </a:t>
                      </a:r>
                      <a:r>
                        <a:rPr lang="ko-KR" altLang="en-US" sz="1200" dirty="0" smtClean="0"/>
                        <a:t>방지기능의 부재로 인한 사용자의 부정적인 경험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4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주기적 웹사이트 이용자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단골고객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015372" y="3666510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하효자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615361" y="2782094"/>
            <a:ext cx="750460" cy="87272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486514"/>
              </p:ext>
            </p:extLst>
          </p:nvPr>
        </p:nvGraphicFramePr>
        <p:xfrm>
          <a:off x="2627784" y="1340768"/>
          <a:ext cx="6048672" cy="40152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오외국인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영어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30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대학생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 음식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신중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보통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한국의 맛을 느낄 수 있는 </a:t>
                      </a:r>
                      <a:r>
                        <a:rPr lang="ko-KR" altLang="en-US" sz="1200" baseline="0" dirty="0" smtClean="0"/>
                        <a:t>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한국에 </a:t>
                      </a:r>
                      <a:r>
                        <a:rPr lang="ko-KR" altLang="en-US" sz="1200" dirty="0" err="1" smtClean="0"/>
                        <a:t>유학온지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err="1" smtClean="0"/>
                        <a:t>개월차인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30</a:t>
                      </a:r>
                      <a:r>
                        <a:rPr lang="ko-KR" altLang="en-US" sz="1200" dirty="0" smtClean="0"/>
                        <a:t>대 </a:t>
                      </a:r>
                      <a:r>
                        <a:rPr lang="ko-KR" altLang="en-US" sz="1200" dirty="0" err="1" smtClean="0"/>
                        <a:t>오외국인씨는</a:t>
                      </a:r>
                      <a:r>
                        <a:rPr lang="ko-KR" altLang="en-US" sz="1200" dirty="0" smtClean="0"/>
                        <a:t> 자취를 하며</a:t>
                      </a:r>
                      <a:r>
                        <a:rPr lang="ko-KR" altLang="en-US" sz="1200" baseline="0" dirty="0" smtClean="0"/>
                        <a:t> 간단하게</a:t>
                      </a:r>
                      <a:r>
                        <a:rPr lang="ko-KR" altLang="en-US" sz="1200" dirty="0" smtClean="0"/>
                        <a:t> 즐길 수 있는 도시락을 주로 사 먹는 편이다</a:t>
                      </a:r>
                      <a:r>
                        <a:rPr lang="en-US" altLang="ko-KR" sz="1200" dirty="0" smtClean="0"/>
                        <a:t>. </a:t>
                      </a:r>
                      <a:r>
                        <a:rPr lang="ko-KR" altLang="en-US" sz="1200" dirty="0" smtClean="0"/>
                        <a:t>편의점에서 파는 도시락이 지겨워 질 때쯤 주변 학우들에게 우연히 도시락 통합 예약 사이트에 대해서 알게 되어서 사이트에 접속을 했으나 한국어로 되어있어 예약은 커녕 각</a:t>
                      </a:r>
                      <a:r>
                        <a:rPr lang="ko-KR" altLang="en-US" sz="1200" baseline="0" dirty="0" smtClean="0"/>
                        <a:t> 페이지가 무슨 뜻인지 조차 알 수 없어 사이트 이용에 어려움을 겪었으며 앞으로 언어가 수정되지 않는다면 홈페이지를 방문할 의사가 없다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국내에 거주하는 외국어를 사용하는 사용자를 위한 사이트 언어지원의 부재로 인한 불편사항 초래  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5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무관심고객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780" y="36665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오외국인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464495"/>
              </p:ext>
            </p:extLst>
          </p:nvPr>
        </p:nvGraphicFramePr>
        <p:xfrm>
          <a:off x="2627784" y="1340768"/>
          <a:ext cx="6048672" cy="3921089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유관심무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중반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회사원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사회초년생</a:t>
                      </a:r>
                      <a:r>
                        <a:rPr lang="en-US" altLang="ko-KR" sz="1200" dirty="0" smtClean="0"/>
                        <a:t>)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간편성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구매경험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r>
                        <a:rPr lang="en-US" altLang="ko-KR" sz="1200" baseline="0" dirty="0" smtClean="0"/>
                        <a:t>/ </a:t>
                      </a:r>
                      <a:r>
                        <a:rPr lang="ko-KR" altLang="en-US" sz="1200" baseline="0" dirty="0" smtClean="0"/>
                        <a:t>구매성향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오프라인 상품을 주로 구매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SNS</a:t>
                      </a:r>
                      <a:r>
                        <a:rPr lang="ko-KR" altLang="en-US" sz="1200" baseline="0" dirty="0" smtClean="0"/>
                        <a:t>시도는 했으나 사용법이 어려워 그 이후 포기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상품구입횟수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선호 아이템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건강에 좋은 </a:t>
                      </a:r>
                      <a:r>
                        <a:rPr lang="ko-KR" altLang="en-US" sz="1200" baseline="0" dirty="0" smtClean="0"/>
                        <a:t>상품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평소 건강에 관심이 많고 디지털 기계와 거리가</a:t>
                      </a:r>
                      <a:r>
                        <a:rPr lang="ko-KR" altLang="en-US" sz="1200" baseline="0" dirty="0" smtClean="0"/>
                        <a:t> 먼 </a:t>
                      </a:r>
                      <a:r>
                        <a:rPr lang="en-US" altLang="ko-KR" sz="1200" baseline="0" dirty="0" smtClean="0"/>
                        <a:t>20</a:t>
                      </a:r>
                      <a:r>
                        <a:rPr lang="ko-KR" altLang="en-US" sz="1200" baseline="0" dirty="0" smtClean="0"/>
                        <a:t>대 중반의 </a:t>
                      </a:r>
                      <a:r>
                        <a:rPr lang="ko-KR" altLang="en-US" sz="1200" baseline="0" dirty="0" err="1" smtClean="0"/>
                        <a:t>유관심무씨는</a:t>
                      </a:r>
                      <a:r>
                        <a:rPr lang="ko-KR" altLang="en-US" sz="1200" baseline="0" dirty="0" smtClean="0"/>
                        <a:t> 친구에게 도시락 통합 예약 사이트에 건강한 먹거리가 많다는 정보를 듣고 사이트에 접속해 보지만 </a:t>
                      </a:r>
                      <a:r>
                        <a:rPr lang="ko-KR" altLang="en-US" sz="1200" baseline="0" dirty="0" err="1" smtClean="0"/>
                        <a:t>익숙치</a:t>
                      </a:r>
                      <a:r>
                        <a:rPr lang="ko-KR" altLang="en-US" sz="1200" baseline="0" dirty="0" smtClean="0"/>
                        <a:t> 않은 온라인 쇼핑과 사이트 이용 가이드 부재로 인해 사이트 이용에 어려움을 겪고 사이트 이용 의사가 없어졌다</a:t>
                      </a:r>
                      <a:r>
                        <a:rPr lang="en-US" altLang="ko-KR" sz="1200" baseline="0" dirty="0" smtClean="0"/>
                        <a:t>.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smtClean="0"/>
                        <a:t>사이트 이용 가이드부재로 인한 고객 불편사항 발생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3612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고객 페르소나 </a:t>
            </a:r>
            <a:r>
              <a:rPr lang="en-US" altLang="ko-KR" sz="1200" b="1" dirty="0"/>
              <a:t>6</a:t>
            </a:r>
            <a:r>
              <a:rPr lang="en-US" altLang="ko-KR" sz="1200" b="1" dirty="0" smtClean="0"/>
              <a:t>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5361" y="447055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무관심고객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912780" y="366651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유관심무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92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b="1" dirty="0" smtClean="0"/>
              <a:t>판매</a:t>
            </a:r>
            <a:r>
              <a:rPr lang="ko-KR" altLang="en-US" sz="5400" b="1" dirty="0"/>
              <a:t>자</a:t>
            </a:r>
            <a:r>
              <a:rPr lang="ko-KR" altLang="en-US" sz="5400" b="1" dirty="0" smtClean="0"/>
              <a:t> 페르소나 분석</a:t>
            </a:r>
            <a:endParaRPr lang="ko-KR" altLang="en-US" sz="5400" b="1" dirty="0"/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>
          <a:xfrm>
            <a:off x="2699792" y="3620616"/>
            <a:ext cx="6400800" cy="1752600"/>
          </a:xfrm>
        </p:spPr>
        <p:txBody>
          <a:bodyPr>
            <a:normAutofit/>
          </a:bodyPr>
          <a:lstStyle/>
          <a:p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비전달성을 위한 판매</a:t>
            </a:r>
            <a:r>
              <a:rPr lang="ko-KR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</a:t>
            </a:r>
            <a:r>
              <a:rPr lang="ko-KR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페르소나 분석</a:t>
            </a:r>
            <a:endParaRPr lang="ko-KR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331640" y="3501008"/>
            <a:ext cx="6552728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8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887159"/>
              </p:ext>
            </p:extLst>
          </p:nvPr>
        </p:nvGraphicFramePr>
        <p:xfrm>
          <a:off x="2627784" y="1340768"/>
          <a:ext cx="6048672" cy="364401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08112"/>
                <a:gridCol w="5040560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항목</a:t>
                      </a:r>
                      <a:endParaRPr lang="ko-KR" altLang="en-US" sz="14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/>
                        <a:t>내용</a:t>
                      </a:r>
                      <a:endParaRPr lang="ko-KR" altLang="en-US" sz="14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82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프로파일명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 smtClean="0"/>
                        <a:t>헨리는초보판매자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기본 항목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언어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한국어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나이 </a:t>
                      </a:r>
                      <a:r>
                        <a:rPr lang="en-US" altLang="ko-KR" sz="1200" dirty="0" smtClean="0"/>
                        <a:t>: 20</a:t>
                      </a:r>
                      <a:r>
                        <a:rPr lang="ko-KR" altLang="en-US" sz="1200" dirty="0" smtClean="0"/>
                        <a:t>대 </a:t>
                      </a:r>
                      <a:endParaRPr lang="en-US" altLang="ko-KR" sz="1200" dirty="0" smtClean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200" dirty="0" smtClean="0"/>
                        <a:t>-  </a:t>
                      </a:r>
                      <a:r>
                        <a:rPr lang="ko-KR" altLang="en-US" sz="1200" dirty="0" smtClean="0"/>
                        <a:t>직업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신생도시락창업자 </a:t>
                      </a:r>
                      <a:r>
                        <a:rPr lang="en-US" altLang="ko-KR" sz="1200" dirty="0" smtClean="0"/>
                        <a:t>/ </a:t>
                      </a:r>
                      <a:r>
                        <a:rPr lang="ko-KR" altLang="en-US" sz="1200" dirty="0" smtClean="0"/>
                        <a:t>관심 항목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고객유치</a:t>
                      </a:r>
                      <a:r>
                        <a:rPr lang="en-US" altLang="ko-KR" sz="1200" dirty="0" smtClean="0"/>
                        <a:t>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판매</a:t>
                      </a:r>
                      <a:endParaRPr lang="en-US" altLang="ko-KR" sz="120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판매경험 </a:t>
                      </a:r>
                      <a:r>
                        <a:rPr lang="en-US" altLang="ko-KR" sz="1200" baseline="0" dirty="0" smtClean="0"/>
                        <a:t>: </a:t>
                      </a:r>
                      <a:r>
                        <a:rPr lang="ko-KR" altLang="en-US" sz="1200" baseline="0" dirty="0" smtClean="0"/>
                        <a:t>무 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1200" baseline="0" dirty="0" smtClean="0"/>
                        <a:t>SNS </a:t>
                      </a:r>
                      <a:r>
                        <a:rPr lang="ko-KR" altLang="en-US" sz="1200" baseline="0" dirty="0" smtClean="0"/>
                        <a:t>활용도 </a:t>
                      </a:r>
                      <a:r>
                        <a:rPr lang="en-US" altLang="ko-KR" sz="1200" baseline="0" dirty="0" smtClean="0"/>
                        <a:t>:  </a:t>
                      </a:r>
                      <a:r>
                        <a:rPr lang="ko-KR" altLang="en-US" sz="1200" baseline="0" dirty="0" smtClean="0"/>
                        <a:t>자주</a:t>
                      </a:r>
                      <a:r>
                        <a:rPr lang="en-US" altLang="ko-KR" sz="1200" baseline="0" dirty="0" smtClean="0"/>
                        <a:t> / </a:t>
                      </a:r>
                      <a:r>
                        <a:rPr lang="ko-KR" altLang="en-US" sz="1200" baseline="0" dirty="0" smtClean="0"/>
                        <a:t>사이트 방문횟수 </a:t>
                      </a:r>
                      <a:r>
                        <a:rPr lang="en-US" altLang="ko-KR" sz="1200" baseline="0" dirty="0" smtClean="0"/>
                        <a:t>: 1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baseline="0" dirty="0" smtClean="0"/>
                        <a:t>상품 판매 횟수 </a:t>
                      </a:r>
                      <a:r>
                        <a:rPr lang="en-US" altLang="ko-KR" sz="1200" baseline="0" dirty="0" smtClean="0"/>
                        <a:t>: 0</a:t>
                      </a:r>
                      <a:r>
                        <a:rPr lang="ko-KR" altLang="en-US" sz="1200" baseline="0" dirty="0" smtClean="0"/>
                        <a:t>회</a:t>
                      </a:r>
                      <a:endParaRPr lang="en-US" altLang="ko-KR" sz="1200" baseline="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10945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시나리오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이제 막 수제 도시락 집을 창업한 </a:t>
                      </a:r>
                      <a:r>
                        <a:rPr lang="ko-KR" altLang="en-US" sz="1200" dirty="0" err="1" smtClean="0"/>
                        <a:t>헨리는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err="1" smtClean="0"/>
                        <a:t>초보판매자씨는</a:t>
                      </a:r>
                      <a:r>
                        <a:rPr lang="ko-KR" altLang="en-US" sz="1200" dirty="0" smtClean="0"/>
                        <a:t> 조금 더 고객을 유치하고</a:t>
                      </a:r>
                      <a:r>
                        <a:rPr lang="ko-KR" altLang="en-US" sz="1200" baseline="0" dirty="0" smtClean="0"/>
                        <a:t> 판매율을 늘릴 수 있는 사이트가 없을까 고민하다 주변 상인들을 통해 도시락 통합 예약 사이트를 알게 된다</a:t>
                      </a:r>
                      <a:r>
                        <a:rPr lang="en-US" altLang="ko-KR" sz="1200" baseline="0" dirty="0" smtClean="0"/>
                        <a:t>. </a:t>
                      </a:r>
                    </a:p>
                    <a:p>
                      <a:pPr algn="l" latinLnBrk="1"/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사이트를 방문하였으나 </a:t>
                      </a:r>
                      <a:r>
                        <a:rPr lang="ko-KR" altLang="en-US" sz="1200" baseline="0" dirty="0" err="1" smtClean="0"/>
                        <a:t>판매자를</a:t>
                      </a:r>
                      <a:r>
                        <a:rPr lang="ko-KR" altLang="en-US" sz="1200" baseline="0" dirty="0" smtClean="0"/>
                        <a:t> 위한 업체 정보 등록 또는 제품 등록 방법과 같은 사이트 이용 가이드가 존재하지 않아 불편함을 겪는다</a:t>
                      </a:r>
                      <a:r>
                        <a:rPr lang="en-US" altLang="ko-KR" sz="1200" baseline="0" dirty="0" smtClean="0"/>
                        <a:t>. 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867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>
                    <a:lnR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1200" dirty="0" err="1" smtClean="0"/>
                        <a:t>판매자를</a:t>
                      </a:r>
                      <a:r>
                        <a:rPr lang="ko-KR" altLang="en-US" sz="1200" dirty="0" smtClean="0"/>
                        <a:t> 위한 업체 정보 등록 또는 제품 등록 방법과 같은 사이트 이용 가이드의 부재</a:t>
                      </a:r>
                      <a:endParaRPr lang="en-US" altLang="ko-KR" sz="1200" dirty="0" smtClean="0"/>
                    </a:p>
                  </a:txBody>
                  <a:tcPr>
                    <a:lnL w="12700" cap="flat" cmpd="sng" algn="ctr">
                      <a:solidFill>
                        <a:schemeClr val="accent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23528" y="948559"/>
            <a:ext cx="8424936" cy="0"/>
          </a:xfrm>
          <a:prstGeom prst="line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5143" y="620688"/>
            <a:ext cx="15151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/>
              <a:t>판매</a:t>
            </a:r>
            <a:r>
              <a:rPr lang="ko-KR" altLang="en-US" sz="1200" b="1" dirty="0"/>
              <a:t>자</a:t>
            </a:r>
            <a:r>
              <a:rPr lang="ko-KR" altLang="en-US" sz="1200" b="1" dirty="0" smtClean="0"/>
              <a:t> 페르소나 </a:t>
            </a:r>
            <a:r>
              <a:rPr lang="en-US" altLang="ko-KR" sz="1200" b="1" dirty="0" smtClean="0"/>
              <a:t>1)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14697" y="447055"/>
            <a:ext cx="4317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웹사이트 이용 초보자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판매자</a:t>
            </a:r>
            <a:r>
              <a:rPr lang="en-US" altLang="ko-KR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)</a:t>
            </a:r>
            <a:endParaRPr lang="ko-KR" altLang="en-US" sz="24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491209" y="1484784"/>
            <a:ext cx="1848544" cy="217003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2411" y="3666510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헨리는초보판매자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1197</Words>
  <Application>Microsoft Office PowerPoint</Application>
  <PresentationFormat>화면 슬라이드 쇼(4:3)</PresentationFormat>
  <Paragraphs>155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고객 페르소나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판매자 페르소나 분석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고객 페르소나 분석</dc:title>
  <dc:creator>USER</dc:creator>
  <cp:lastModifiedBy>USER</cp:lastModifiedBy>
  <cp:revision>42</cp:revision>
  <dcterms:created xsi:type="dcterms:W3CDTF">2018-08-22T00:44:28Z</dcterms:created>
  <dcterms:modified xsi:type="dcterms:W3CDTF">2018-08-27T07:02:51Z</dcterms:modified>
</cp:coreProperties>
</file>