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9941-7E8E-4196-A2FB-908912E8D353}" type="datetimeFigureOut">
              <a:rPr lang="ko-KR" altLang="en-US" smtClean="0"/>
              <a:t>2018-08-30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hrak.co.k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비즈니스 룰 분석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267744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비전달성을 위한 비즈니스 룰 분석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79712" y="3501008"/>
            <a:ext cx="525658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583662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| </a:t>
            </a:r>
            <a:r>
              <a:rPr lang="ko-KR" altLang="en-US" b="1" dirty="0" smtClean="0"/>
              <a:t>강정임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439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451259"/>
              </p:ext>
            </p:extLst>
          </p:nvPr>
        </p:nvGraphicFramePr>
        <p:xfrm>
          <a:off x="356320" y="1268760"/>
          <a:ext cx="8392144" cy="51845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Rule7-1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회사에 언제든지 탈퇴를 요청할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회사는 즉시 회원탈퇴를 처리합니다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회원탈퇴 시 포인트 등 회원으로서의 모든 혜택이 소멸됩니다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Rule7-2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회원이 다음 각 호의 사유에 해당하는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회사는 회원자격을 제한 및 정지시킬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가입신청 시에 허위 내용을 등록하거나 타인의 정보를 도용한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어락을</a:t>
                      </a:r>
                      <a:r>
                        <a:rPr lang="ko-KR" altLang="en-US" sz="1100" dirty="0" smtClean="0"/>
                        <a:t> 이용하여 구입한 재화 등의 대금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기타 사이트 이용에 관련하여 회원이 부담하는 채무를 기일에 지급하지 않는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다른 사람의 </a:t>
                      </a:r>
                      <a:r>
                        <a:rPr lang="ko-KR" altLang="en-US" sz="1100" dirty="0" err="1" smtClean="0"/>
                        <a:t>어락</a:t>
                      </a:r>
                      <a:r>
                        <a:rPr lang="ko-KR" altLang="en-US" sz="1100" dirty="0" smtClean="0"/>
                        <a:t> 이용을 방해하거나 그 정보를 도용하는 등 전자상거래 질서를 위협하는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어락을</a:t>
                      </a:r>
                      <a:r>
                        <a:rPr lang="ko-KR" altLang="en-US" sz="1100" dirty="0" smtClean="0"/>
                        <a:t> 이용하여 법령 또는 이 약관이 금지하거나 </a:t>
                      </a:r>
                      <a:r>
                        <a:rPr lang="ko-KR" altLang="en-US" sz="1100" dirty="0" err="1" smtClean="0"/>
                        <a:t>공서양속에</a:t>
                      </a:r>
                      <a:r>
                        <a:rPr lang="ko-KR" altLang="en-US" sz="1100" dirty="0" smtClean="0"/>
                        <a:t> 반하는 행위를 하는 경우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Rule7-3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회사가 회원자격을 상실시키는 경우에는 회원등록을 말소합니다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이 경우 회원에게 이를 통지하고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회원등록 말소 전에 최소한 </a:t>
                      </a:r>
                      <a:r>
                        <a:rPr lang="en-US" altLang="ko-KR" sz="1200" dirty="0" smtClean="0">
                          <a:latin typeface="+mn-lt"/>
                        </a:rPr>
                        <a:t>30</a:t>
                      </a:r>
                      <a:r>
                        <a:rPr lang="ko-KR" altLang="en-US" sz="1200" dirty="0" smtClean="0">
                          <a:latin typeface="+mn-lt"/>
                        </a:rPr>
                        <a:t>일 이상의 기간을 정하여 소명할 기회를 부여합니다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회원탈퇴 및 자격상실 등</a:t>
            </a:r>
          </a:p>
        </p:txBody>
      </p:sp>
    </p:spTree>
    <p:extLst>
      <p:ext uri="{BB962C8B-B14F-4D97-AF65-F5344CB8AC3E}">
        <p14:creationId xmlns:p14="http://schemas.microsoft.com/office/powerpoint/2010/main" val="342345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74341"/>
              </p:ext>
            </p:extLst>
          </p:nvPr>
        </p:nvGraphicFramePr>
        <p:xfrm>
          <a:off x="356320" y="1268760"/>
          <a:ext cx="8392144" cy="51845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Rule8-1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회원에 대한 통지를 하는 경우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회원이 미리 약정하여 지정한 전자우편주소나 </a:t>
                      </a:r>
                      <a:r>
                        <a:rPr lang="en-US" altLang="ko-KR" sz="1200" dirty="0" smtClean="0"/>
                        <a:t>SMS </a:t>
                      </a:r>
                      <a:r>
                        <a:rPr lang="ko-KR" altLang="en-US" sz="1200" dirty="0" smtClean="0"/>
                        <a:t>등으로 할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Rule8-2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불특정다수 회원에 대한 통지의 경우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주일 이상 사이트의 공지사항에 게시함으로써 개별 통지에 갈음할 수 있습니다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 본인의 거래에 관련하여 중대한 영향을 미치는 사항에 대하여는 개별 통지합니다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회원에 대한 통지</a:t>
            </a:r>
          </a:p>
        </p:txBody>
      </p:sp>
    </p:spTree>
    <p:extLst>
      <p:ext uri="{BB962C8B-B14F-4D97-AF65-F5344CB8AC3E}">
        <p14:creationId xmlns:p14="http://schemas.microsoft.com/office/powerpoint/2010/main" val="374850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70515"/>
              </p:ext>
            </p:extLst>
          </p:nvPr>
        </p:nvGraphicFramePr>
        <p:xfrm>
          <a:off x="356320" y="1268760"/>
          <a:ext cx="8392144" cy="5040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Rule9-1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ko-KR" altLang="en-US" sz="1200" dirty="0" smtClean="0"/>
                        <a:t> 상에서 다음 또는 이와 유사한 방법에 의하여 구매를 신청하며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회사는 회원이 구매신청을 함에 있어서 다음의 각 내용을 알기 쉽게 제공하여야 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상품 등의 검색 및 선택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상품 정기배송기간 및 배송요일 등의 선택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받는 사람의 성명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주소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전화번호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전자우편주소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또는 이동전화번호</a:t>
                      </a:r>
                      <a:r>
                        <a:rPr lang="en-US" altLang="ko-KR" sz="1100" dirty="0" smtClean="0"/>
                        <a:t>), </a:t>
                      </a:r>
                      <a:r>
                        <a:rPr lang="ko-KR" altLang="en-US" sz="1100" dirty="0" smtClean="0"/>
                        <a:t>배송에 필요한 정보 등의 입력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약관내용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청약철회 권이 제한되는 서비스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배송료</a:t>
                      </a:r>
                      <a:r>
                        <a:rPr lang="ko-KR" altLang="en-US" sz="1100" dirty="0" smtClean="0"/>
                        <a:t> 등의 비용부담과 관련한 내용에 대한 확인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이 약관에 동의하고 위 </a:t>
                      </a:r>
                      <a:r>
                        <a:rPr lang="ko-KR" altLang="en-US" sz="1100" dirty="0" err="1" smtClean="0"/>
                        <a:t>다호의</a:t>
                      </a:r>
                      <a:r>
                        <a:rPr lang="ko-KR" altLang="en-US" sz="1100" dirty="0" smtClean="0"/>
                        <a:t> 사항을 확인하거나 거부하는 표시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예</a:t>
                      </a:r>
                      <a:r>
                        <a:rPr lang="en-US" altLang="ko-KR" sz="1100" dirty="0" smtClean="0"/>
                        <a:t>. </a:t>
                      </a:r>
                      <a:r>
                        <a:rPr lang="ko-KR" altLang="en-US" sz="1100" dirty="0" smtClean="0"/>
                        <a:t>마우스 클릭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상품 등의 구매신청 및 이에 관한 확인 또는 회사의 확인에 대한 동의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결제방법의 선택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Rule9-2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제 </a:t>
                      </a:r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자에게 이용자 개인정보를 제공 위탁할 필요가 있는 경우 실제 구매신청 시 이용자의 동의를 받아야 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회원가입 시 미리 포괄적으로 동의를 받지 않습니다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이때 회사는 제공되는 개인정보 항목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제공받는 자의 개인정보 이용목적 및 보유이용기간 등을 이용자에게 명시하여야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(</a:t>
                      </a:r>
                      <a:r>
                        <a:rPr lang="ko-KR" altLang="en-US" sz="1200" dirty="0" smtClean="0"/>
                        <a:t>정보통신망이용촉진 및 정보보호 등에 관한 법률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제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조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항에 의한 개인정보 처리위탁의 경우 동 관련 법령에 달리 정함이 있는 경우에는 그에 따릅니다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구매신청</a:t>
            </a:r>
          </a:p>
        </p:txBody>
      </p:sp>
    </p:spTree>
    <p:extLst>
      <p:ext uri="{BB962C8B-B14F-4D97-AF65-F5344CB8AC3E}">
        <p14:creationId xmlns:p14="http://schemas.microsoft.com/office/powerpoint/2010/main" val="40972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16556"/>
              </p:ext>
            </p:extLst>
          </p:nvPr>
        </p:nvGraphicFramePr>
        <p:xfrm>
          <a:off x="356320" y="1268760"/>
          <a:ext cx="8392144" cy="5040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16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Rule10-1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제</a:t>
                      </a:r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조와 같은 구매신청에 대하여 다음 각 호에 해당하면 승낙하지 않을 수 있습니다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미성년자와 계약을 체결하는 경우에는 법정대리인의 동의를 얻지 못하면 미성년자 본인 또는 법정대리인이 계약을 취소할 수 있다는 내용을 고지하여야 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신청 내용에 허위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기재누락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오기가 있는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미성년자가 담배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주류 등 청소년보호법에서 금지하는 재화 등을 구매하는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구매신청에 승낙하는 것이 회사의 기술상 현저히 지장이 있다고 판단하는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구매신청 고객이 제</a:t>
                      </a:r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조에 따른 회원 자격이 제한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정지 또는 상실된 회원으로 확인되었을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구매신청 고객이 재판매의 목적으로 상품 등을 중복 구매하는 등 사이트의 거래질서를 방해한 경우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Rule10-2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회사의 승낙이 제</a:t>
                      </a:r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조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항의 수신확인통지형태로 회원에게 도달한 시점에 계약이 성립한 것으로 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Rule10-3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회사의 승낙 의사표시에는 회원의 구매신청에 대한 확인 및 판매가능여부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구매신청의 정정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취소에 관한 정보 등을 포함하여야 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9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Rule10-4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계약이 성립한 후 회사가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 각 호의 사유를 발견한 경우 회사는 즉시 계약을 취소할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계약의 성립</a:t>
            </a:r>
          </a:p>
        </p:txBody>
      </p:sp>
    </p:spTree>
    <p:extLst>
      <p:ext uri="{BB962C8B-B14F-4D97-AF65-F5344CB8AC3E}">
        <p14:creationId xmlns:p14="http://schemas.microsoft.com/office/powerpoint/2010/main" val="340533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511202"/>
              </p:ext>
            </p:extLst>
          </p:nvPr>
        </p:nvGraphicFramePr>
        <p:xfrm>
          <a:off x="356320" y="1268761"/>
          <a:ext cx="8392144" cy="46251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1304"/>
                <a:gridCol w="5472608"/>
                <a:gridCol w="2088232"/>
              </a:tblGrid>
              <a:tr h="390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73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Rule11-1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사이트에서 구매한 상품 등에 대한 대금지급방법은 다음 각 호의 방법 중 가용한 방법으로 할 수 있습니다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회사는 회원의 지급방법에 대하여 상품 등의 대금에 어떠한 명목의 수수료도 추가하여 징수할 수 없습니다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폰뱅킹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err="1" smtClean="0"/>
                        <a:t>인터넷뱅킹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메일 </a:t>
                      </a:r>
                      <a:r>
                        <a:rPr lang="ko-KR" altLang="en-US" sz="1100" dirty="0" err="1" smtClean="0"/>
                        <a:t>뱅킹</a:t>
                      </a:r>
                      <a:r>
                        <a:rPr lang="ko-KR" altLang="en-US" sz="1100" dirty="0" smtClean="0"/>
                        <a:t> 등의 각종 계좌이체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선불카드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직불카드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신용카드 등의 각종 카드 결제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온라인 무통장입금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전자화폐에 의한 결제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수령 시 대금지급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마일리지</a:t>
                      </a:r>
                      <a:r>
                        <a:rPr lang="ko-KR" altLang="en-US" sz="1100" dirty="0" smtClean="0"/>
                        <a:t> 등 회사가 지급한 포인트에 의한 결제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회사가 계약을 맺었거나 회사가 인정한 상품권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포인트에 의한 결제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전자적 지급 방법에 의한 대금 지급 등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Rule11-2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제 </a:t>
                      </a:r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자에게 이용자 개인정보를 제공 위탁할 필요가 있는 경우 실제 구매신청 시 이용자의 동의를 받아야 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회원가입 시 미리 포괄적으로 동의를 받지 않습니다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이때 회사는 제공되는 개인정보 항목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제공받는 자의 개인정보 이용목적 및 보유이용기간 등을 이용자에게 명시하여야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(</a:t>
                      </a:r>
                      <a:r>
                        <a:rPr lang="ko-KR" altLang="en-US" sz="1200" dirty="0" smtClean="0"/>
                        <a:t>정보통신망이용촉진 및 정보보호 등에 관한 법률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제</a:t>
                      </a:r>
                      <a:r>
                        <a:rPr lang="en-US" altLang="ko-KR" sz="1200" dirty="0" smtClean="0"/>
                        <a:t>25</a:t>
                      </a:r>
                      <a:r>
                        <a:rPr lang="ko-KR" altLang="en-US" sz="1200" dirty="0" smtClean="0"/>
                        <a:t>조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항에 의한 개인정보 처리위탁의 경우 동 관련 법령에 달리 정함이 있는 경우에는 그에 따릅니다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지급방법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036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01054"/>
              </p:ext>
            </p:extLst>
          </p:nvPr>
        </p:nvGraphicFramePr>
        <p:xfrm>
          <a:off x="356320" y="1268760"/>
          <a:ext cx="8392144" cy="354412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31304"/>
                <a:gridCol w="5472608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Rule12-1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어락은</a:t>
                      </a:r>
                      <a:r>
                        <a:rPr lang="ko-KR" altLang="en-US" sz="1200" dirty="0" smtClean="0"/>
                        <a:t> 이용자의 구매신청이 있는 경우 이용자에게 수신확인통지를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40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Rule12-2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수신확인통지를 받은 이용자는 의사표시의 불일치 등이 있는 경우에는 수신확인통지를 받은 후 즉시 구매신청 변경 및 취소를 요청할 수 있고 회사는 배송 전에 회원의 요청이 있는 경우에는 지체 없이 그 요청에 따라 처리하여야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 대금을 지불한 경우에는 제</a:t>
                      </a:r>
                      <a:r>
                        <a:rPr lang="en-US" altLang="ko-KR" sz="1200" dirty="0" smtClean="0"/>
                        <a:t>19</a:t>
                      </a:r>
                      <a:r>
                        <a:rPr lang="ko-KR" altLang="en-US" sz="1200" dirty="0" smtClean="0"/>
                        <a:t>조의 청약철회 등에 관한 규정에 따릅니다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수신확인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통지ㆍ구매신청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변경 및 취소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74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73456"/>
              </p:ext>
            </p:extLst>
          </p:nvPr>
        </p:nvGraphicFramePr>
        <p:xfrm>
          <a:off x="356320" y="1268760"/>
          <a:ext cx="8392144" cy="532859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34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6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포인트는 회사가 운영하는 사이버 화폐로서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에서 상품 등을 구매할 때 결제 수단으로 사용할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포인트는 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의 구매활동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이벤트 참여 등에 따라 회사가 적립 또는 부여하는 무료포인트와 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이 유료로 구매하는 유료포인트로 구분됩니다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무료포인트 유효기간은 적립일로부터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년이며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유료포인트는 충전한 날로부터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년이 경과하는 날까지 이용하지 않을 경우 자동 소멸됩니다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기타 마케팅 및 프로모션 등 이벤트를 통하여 지급하는 무료포인트의 유효기간을 정할 경우 이에 따릅니다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회사가 무상으로 적립하거나 부여하는 무료포인트는 현금으로 환불되지 않으며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회원이 충전하는 유료포인트의 환불절차는 회사가 정한 별도의 서비스 페이지를 통해 안내합니다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8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포인트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를 적립하거나 충전할 때 사용기간에 대한 별도의 사전고지 또는 특약이 있는 경우에는 그 사용기간 이내에 사용하여야 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유효기간 이내에 사용하지 않을 경우 순차적으로 소멸됩니다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Rule13-6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포인트는 만료기간이 빠른 순서로 사용되며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유효기간이 만료되거나 이용계약이 종료되면 적립된 포인트 중 </a:t>
                      </a:r>
                      <a:r>
                        <a:rPr lang="ko-KR" altLang="en-US" sz="1200" dirty="0" err="1" smtClean="0"/>
                        <a:t>미사용한</a:t>
                      </a:r>
                      <a:r>
                        <a:rPr lang="ko-KR" altLang="en-US" sz="1200" dirty="0" smtClean="0"/>
                        <a:t> 포인트는 소멸합니다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포인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트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295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45548"/>
              </p:ext>
            </p:extLst>
          </p:nvPr>
        </p:nvGraphicFramePr>
        <p:xfrm>
          <a:off x="356320" y="1268760"/>
          <a:ext cx="8392144" cy="48483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6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Rule14-1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할인쿠폰은 발행대상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발행경로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사용대상 등에 따라 구분될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할인쿠폰의 세부구분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할인금액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할인율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사용방법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사용기한 및 제한에 대한 사항은 할인쿠폰 또는 서비스화면에 표시됩니다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할인쿠폰의 종류 및 내용과 발급여부에 관하여는 회사의 정책에 따라 달라질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Rule14-2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할인쿠폰은 현금으로 출금될 수 없으며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할인쿠폰에 표시된 유효기간이 만료되거나 이용계약이 종료되면 소멸합니다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Rule14-3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할인쿠폰은 회사에서 별도로 명시한 경우를 제외하고는 타인에게 양도할 수 없으며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부정한 목적이나 용도로 사용할 수 없습니다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이를 위반한 경우 회사는 할인쿠폰을 소멸시키거나 회원자격을 정지할 수 있습니다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Rule14-4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회원이 부정한 방법으로 포인트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할인쿠폰을 획득한 사실이 확인될 경우 회사는 회원의 포인트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할인쿠폰 회수</a:t>
                      </a:r>
                      <a:r>
                        <a:rPr lang="en-US" altLang="ko-KR" sz="1200" dirty="0" smtClean="0"/>
                        <a:t>, ID </a:t>
                      </a:r>
                      <a:r>
                        <a:rPr lang="ko-KR" altLang="en-US" sz="1200" dirty="0" smtClean="0"/>
                        <a:t>삭제 및 형사고발 등 기타 조치를 취할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할인쿠폰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0921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308162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회원은 쿠폰에 명시된 내용 및 개별 주의사항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이용조건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확인하여야 할 책임이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명시된 이용조건에 따라서만 쿠폰을 사용하실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쿠폰의 사용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72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700036"/>
              </p:ext>
            </p:extLst>
          </p:nvPr>
        </p:nvGraphicFramePr>
        <p:xfrm>
          <a:off x="356320" y="1268760"/>
          <a:ext cx="8392144" cy="48965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6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Rule16-1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회원과 상품 등의 공급시기에 관하여 별도의 약정이 없는 이상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회원이 청약을 할 날로부터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일 이내에 상품 등을 배송할 수 있도록 주문제작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포장 등 기타의 필요한 조치를 취합니다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이미 상품 등의 대금의 전부 또는 일부를 받은 경우에는 대금의 전부 또는 일부를 받을 날로부터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영업일 이내에 조치를 취합니다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이때 회사는 회원이 상품 등의 공급절차 및 진행사항을 확인할 수 있도록 적절한 조치를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Rule16-2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회원이 구매한 상품 등에 대해 배송수단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수단별 배송비용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부담자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수단별 배송예상기간 등을 명시합니다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만약 회사가 약정배송기간을 초과한 경우에는 그로 인한 이용자의 손해를 배상하여야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 회사가 고의과실이 없음을 입증한 경우에는 그러하지 아니합니다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Rule16-3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회사와 고객간의 상품의 인도시기 및 쿠폰의 제공시기에 관하여 별도의 약정이 있는 경우에는 이 약관에 우선합니다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상품 등의 공급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316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41017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본 약관은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주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미아컴퍼니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이하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회사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라 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가 운영하는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 </a:t>
                      </a:r>
                      <a:r>
                        <a:rPr lang="ko-KR" altLang="en-US" sz="1200" dirty="0" smtClean="0"/>
                        <a:t>사이트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smtClean="0">
                          <a:hlinkClick r:id="rId2"/>
                        </a:rPr>
                        <a:t>www.uhrak.co.kr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에서 제공하는 서비스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이하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서비스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라 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이용함에 있어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과 이용자의 권리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의무 및 책임사항을 규정함을 목적으로 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적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8079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회원이 구매 신청한 상품 등이 품절 등의 사유로 인도 또는 제공할 수 없을 때에는 지체 없이 그 사유를 회원에게 통지하고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사전에 상품 등의 대금을 받은 경우에는 대금을 받은 날로부터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영업일 이내에 환불하거나 환불에 필요한 조치를 취합니다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환불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391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20186"/>
              </p:ext>
            </p:extLst>
          </p:nvPr>
        </p:nvGraphicFramePr>
        <p:xfrm>
          <a:off x="356320" y="1268760"/>
          <a:ext cx="8392144" cy="50164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Rule18-1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회사의 상품 등의 구매취소 및 환불 규정은 </a:t>
                      </a:r>
                      <a:r>
                        <a:rPr lang="en-US" altLang="ko-KR" sz="1200" dirty="0" smtClean="0"/>
                        <a:t>[</a:t>
                      </a:r>
                      <a:r>
                        <a:rPr lang="ko-KR" altLang="en-US" sz="1200" dirty="0" smtClean="0"/>
                        <a:t>전자상거래 등에서의 소비자보호에 관한 법률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등 관련 법령을 준수합니다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Rule18-2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회사와 재화 등의 구매에 관한 계약을 체결한 이용자는 수신확인의 통지를 받은 날부터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일 이내에는 청약의 철회를 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Rule18-3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이용자는 재화 등을 배송 받은 경우 다음 각호에 해당하는 경우에는 반품 및 교환을 할 수 없습니다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lt"/>
                        </a:rPr>
                        <a:t>이용자에게 책임 있는 사유로 재화 등이 멸실 또는 훼손된 경우 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+mn-lt"/>
                        </a:rPr>
                        <a:t>    (</a:t>
                      </a:r>
                      <a:r>
                        <a:rPr lang="ko-KR" altLang="en-US" sz="1100" dirty="0" smtClean="0">
                          <a:latin typeface="+mn-lt"/>
                        </a:rPr>
                        <a:t>다만</a:t>
                      </a:r>
                      <a:r>
                        <a:rPr lang="en-US" altLang="ko-KR" sz="1100" dirty="0" smtClean="0">
                          <a:latin typeface="+mn-lt"/>
                        </a:rPr>
                        <a:t>, </a:t>
                      </a:r>
                      <a:r>
                        <a:rPr lang="ko-KR" altLang="en-US" sz="1100" dirty="0" smtClean="0">
                          <a:latin typeface="+mn-lt"/>
                        </a:rPr>
                        <a:t>재화 등의 내용을 확인하기 위하여 포장 등을 훼손한 경우에는 청약철회를 할 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marL="0" indent="0" algn="l" latinLnBrk="1">
                        <a:buFont typeface="Arial" pitchFamily="34" charset="0"/>
                        <a:buNone/>
                      </a:pPr>
                      <a:r>
                        <a:rPr lang="en-US" altLang="ko-KR" sz="1100" dirty="0" smtClean="0">
                          <a:latin typeface="+mn-lt"/>
                        </a:rPr>
                        <a:t>     </a:t>
                      </a:r>
                      <a:r>
                        <a:rPr lang="ko-KR" altLang="en-US" sz="1100" dirty="0" smtClean="0">
                          <a:latin typeface="+mn-lt"/>
                        </a:rPr>
                        <a:t>수 있습니다</a:t>
                      </a:r>
                      <a:r>
                        <a:rPr lang="en-US" altLang="ko-KR" sz="1100" dirty="0" smtClean="0">
                          <a:latin typeface="+mn-lt"/>
                        </a:rPr>
                        <a:t>.)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lt"/>
                        </a:rPr>
                        <a:t>이용자의 사용 또는 일부 소비에 의하여 재화 등의 가치가 현저히 감소한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lt"/>
                        </a:rPr>
                        <a:t>시간의 경과에 의하여 재판매가 곤란할 정도로 재화 등의 가치가 현저히 감소한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+mn-lt"/>
                        </a:rPr>
                        <a:t>같은 성능을 지닌 재화 등으로 복제가 가능한 경우 그 원본인 재화 등의 포장을 훼손한 경우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Rule18-4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이용자는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 및 제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항의 규정에 불구하고 재화 등의 내용이 표시광고 내용과 다르거나 계약내용과 다르게 이행된 때에는 당해 재화 등을 공급받은 날로부터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 이내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 사실을 안 날 또는 알 수 있었던 날로부터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일 이내에 청약철회 등을 할 수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청약철회 등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430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027155"/>
              </p:ext>
            </p:extLst>
          </p:nvPr>
        </p:nvGraphicFramePr>
        <p:xfrm>
          <a:off x="356320" y="1268760"/>
          <a:ext cx="8392144" cy="48724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12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Rule19-1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이용자로부터 재화 등을 반환 받은 경우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영업일 이내에 이미 지급받은 재화 등의 대금을 환급합니다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경우 회사는 이용자에게 재화 등의 환급을 지연한 때에는 그 지연기간에 대하여 공정거래위원회가 정하여 고시하는 지연이자율을 곱하여 산정한 지연이자를 지급합니다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Rule19-2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위 대금을 환급함에 있어서 이용자가 신용카드 또는 전자화폐 등의 결제수단으로 재화 등의 대금을 지급한 때에는 지체 없이 당해 결제수단을 제공한 사업자로 하여금 재화 등의 대금의 청구를 정지 또는 취소하도록 요청합니다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6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Rule19-3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청약철회 등의 경우 공급받은 재화 등의 반환에 필요한 비용은 이용자가 부담합니다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회사는 이용자에게 청약철회 등을 이유로 위약금 또는 손해배상을 청구하지 않습니다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다만 재화 등의 내용이 표시광고 내용과 다르거나 계약내용과 다르게 이행되어 청약철회 등을 하는 경우 재화 등의 반환에 필요한 비용은 회사가 부담합니다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1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2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Rule19-4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이용자가 재화 등을 제공받을 때 발송비를 부담한 경우에 회사는 청약철회 시 그 비용을 누가 부담하는지를 이용자가 알기 쉽도록 명확하게 표시합니다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청약철회 등의 효과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378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72210"/>
              </p:ext>
            </p:extLst>
          </p:nvPr>
        </p:nvGraphicFramePr>
        <p:xfrm>
          <a:off x="356320" y="1268760"/>
          <a:ext cx="8392144" cy="51845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0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이용자의 개인정보 수집 시 구매계약의 이행에 필요한 최소한의 정보를 수집합니다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회사는 회원가입 시 구매계약이행에 필요한 정보를 미리 수집하지 않습니다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관련 법령상 의무이행을 위하여 구매계약 이전에 본인확인이 필요한 경우로서 최소한의 특정 개인정보를 수집하는 경우에는 그러하지 아니합니다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회사는 회원의 개인정보를 수집 </a:t>
                      </a:r>
                      <a:r>
                        <a:rPr lang="en-US" altLang="ko-KR" sz="1200" dirty="0" smtClean="0">
                          <a:latin typeface="+mn-lt"/>
                        </a:rPr>
                        <a:t>· </a:t>
                      </a:r>
                      <a:r>
                        <a:rPr lang="ko-KR" altLang="en-US" sz="1200" dirty="0" smtClean="0">
                          <a:latin typeface="+mn-lt"/>
                        </a:rPr>
                        <a:t>이용하는 때에는 당해 회원에게 그 목적을 고지하고 동의를 받습니다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100" dirty="0" smtClean="0">
                        <a:latin typeface="+mn-lt"/>
                      </a:endParaRPr>
                    </a:p>
                    <a:p>
                      <a:pPr algn="l" latinLnBrk="1"/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회사는 수집된 개인정보를 목적 외의 용도로 이용할 수 없으며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새로운 이용목적이 발생한 경우 또는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자에게 제공하는 경우에는 이용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제공단계에서 당해 회원에게 그 목적을 고지하고 동의를 받습니다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관련 법령에 달리 정함이 있는 경우에는 예외로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회사가 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항과 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의해 회원의 동의를 받아야 하는 경우에는 개인정보 관리 책임자의 신원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소속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성명 및 전화번호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연락처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정보의 수집목적 및 이용목적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자에 대한 정보제공 관련사항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제공받은 자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제공목적 및 제공할 정보의 내용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정보통신망 이용촉진 및 정보보호 등에 관한 법률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규정한 사항을 미리 명시하거나 고지해야 하며 회원은 언제든지 이 동의를 철회할 수 있습니다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개인정보보호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891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809269"/>
              </p:ext>
            </p:extLst>
          </p:nvPr>
        </p:nvGraphicFramePr>
        <p:xfrm>
          <a:off x="356320" y="1268760"/>
          <a:ext cx="8392144" cy="4680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6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회원은 언제든지 회사가 가지고 있는 자신의 개인정보에 대해 열람 및 오류 정정을 요구할 수 있으며 회사는 이에 대해 지체 없이 필요한 조치를 취할 의무를 집니다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회원이 오류의 정정을 요구한 경우에는 회사는 그 오류를 정정할 때까지 당해 개인정보를 이용하지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개인정보보호를 위하여 회원의 개인정보를 처리하는 자를 최소한으로 제한하여야 하며 신용카드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은행계좌 등을 포함한 회원의 개인정보의 분실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도난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유출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동의 없는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 제공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변조 등으로 인한 이용자의 손해에 대하여 모든 책임을 집니다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Rule20-8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 또는 그로부터 개인정보를 제공받은 제</a:t>
                      </a:r>
                      <a:r>
                        <a:rPr lang="en-US" altLang="ko-KR" sz="1200" dirty="0" smtClean="0">
                          <a:latin typeface="+mn-lt"/>
                        </a:rPr>
                        <a:t>3</a:t>
                      </a:r>
                      <a:r>
                        <a:rPr lang="ko-KR" altLang="en-US" sz="1200" dirty="0" smtClean="0">
                          <a:latin typeface="+mn-lt"/>
                        </a:rPr>
                        <a:t>자는 개인정보의 수집목적 또는 제공받은 목적을 달성한 때에는 당해 개인정보를 지체 없이 파기합니다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Rule20-9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개인정보의 수집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이용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제공에 관한 </a:t>
                      </a:r>
                      <a:r>
                        <a:rPr lang="ko-KR" altLang="en-US" sz="1200" dirty="0" err="1" smtClean="0"/>
                        <a:t>동의란을</a:t>
                      </a:r>
                      <a:r>
                        <a:rPr lang="ko-KR" altLang="en-US" sz="1200" dirty="0" smtClean="0"/>
                        <a:t> 미리 선택한 것으로 설정해두지 않습니다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또한 개인정보의 수집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이용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제공에 관한 동의거절 시 제한되는 서비스를 구체적으로 명시하고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필수수집항목이 아닌 개인정보의 수집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이용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제공에 관한 회원의 동의 거절을 이유로 회원가입 등 서비스 제공을 제한하거나 거절하지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개인정보보호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012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726075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5320"/>
                <a:gridCol w="5328592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Rule20-10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다음과 같은 경우에 법이 허용하는 범위 내에서 회원의 개인정보를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자에게 제공할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수사기관이나 기타 정부기관으로부터 정보제공을 요청 받은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회원이 법령을 위반하는 등의 부정행위를 확인하기 위해 필요한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판매업체 또는 배송업체 등에게 거래 및 배송 등에 필요한 최소한의 회원의 정보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성명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주소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전화번호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를 제공하는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구매가 성사된 때에 그 이행을 위하여 필요한 경우와 구매가 종료된 이후에도 반품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교환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환불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취소 등을 위하여 필요한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법률에 의해 요구되는 경우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개인정보보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호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444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494198"/>
              </p:ext>
            </p:extLst>
          </p:nvPr>
        </p:nvGraphicFramePr>
        <p:xfrm>
          <a:off x="356320" y="1268760"/>
          <a:ext cx="8392144" cy="48965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6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Rule21-1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법령과 이 약관이 금지하거나 </a:t>
                      </a:r>
                      <a:r>
                        <a:rPr lang="ko-KR" altLang="en-US" sz="1200" dirty="0" err="1" smtClean="0"/>
                        <a:t>공서양속에</a:t>
                      </a:r>
                      <a:r>
                        <a:rPr lang="ko-KR" altLang="en-US" sz="1200" dirty="0" smtClean="0"/>
                        <a:t> 반하는 행위를 하지 않으며 이 약관이 정하는 바에 따라 지속적이고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안정적으로 상품 등을 제공하는데 최선을 다하여야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Rule21-2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회원이 안전하게 서비스를 이용할 수 있도록 회원의 개인정보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신용정보 포함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보호를 위한 보안시스템을 갖추어야 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개인정보처리방침을 공시하고 준수합니다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Rule21-3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회사는 이용자가 원하지 않는 영리목적의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광고성</a:t>
                      </a:r>
                      <a:r>
                        <a:rPr lang="ko-KR" altLang="en-US" sz="1200" dirty="0" smtClean="0">
                          <a:latin typeface="+mn-lt"/>
                        </a:rPr>
                        <a:t> 전자우편을 발송하지 않습니다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회사의 의무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023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820325"/>
              </p:ext>
            </p:extLst>
          </p:nvPr>
        </p:nvGraphicFramePr>
        <p:xfrm>
          <a:off x="356320" y="1268760"/>
          <a:ext cx="8392144" cy="475252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6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Rule22-1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ID</a:t>
                      </a:r>
                      <a:r>
                        <a:rPr lang="ko-KR" altLang="en-US" sz="1200" dirty="0" smtClean="0"/>
                        <a:t>와 비밀번호에 관한 관리책임은 회원에게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이를 소홀히 하여 발생한 모든 민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형사상의 책임은 회원 자신에게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Rule22-2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자신의 </a:t>
                      </a:r>
                      <a:r>
                        <a:rPr lang="en-US" altLang="ko-KR" sz="1200" dirty="0" smtClean="0"/>
                        <a:t>ID </a:t>
                      </a:r>
                      <a:r>
                        <a:rPr lang="ko-KR" altLang="en-US" sz="1200" dirty="0" smtClean="0"/>
                        <a:t>및 비밀번호를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자에게 이용하게 해서는 안됩니다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Rule22-3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회원이 자신의 </a:t>
                      </a:r>
                      <a:r>
                        <a:rPr lang="en-US" altLang="ko-KR" sz="1200" dirty="0" smtClean="0">
                          <a:latin typeface="+mn-lt"/>
                        </a:rPr>
                        <a:t>ID </a:t>
                      </a:r>
                      <a:r>
                        <a:rPr lang="ko-KR" altLang="en-US" sz="1200" dirty="0" smtClean="0">
                          <a:latin typeface="+mn-lt"/>
                        </a:rPr>
                        <a:t>및 비밀번호를 도난 당하거나 제</a:t>
                      </a:r>
                      <a:r>
                        <a:rPr lang="en-US" altLang="ko-KR" sz="1200" dirty="0" smtClean="0">
                          <a:latin typeface="+mn-lt"/>
                        </a:rPr>
                        <a:t>3</a:t>
                      </a:r>
                      <a:r>
                        <a:rPr lang="ko-KR" altLang="en-US" sz="1200" dirty="0" smtClean="0">
                          <a:latin typeface="+mn-lt"/>
                        </a:rPr>
                        <a:t>자가 사용하고 있음을 인지한 경우에는 즉시 회사에 통보하고 회사의 안내가 있는 경우에는 그에 따라야 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Rule22-4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회원이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항에 따른 통지를 하지 않거나 회사의 조치에 응하지 아니하여 발생하는 모든 불이익에 대한 책임은 회원에게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회원의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ID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비밀번호에 대한 의무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152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03294"/>
              </p:ext>
            </p:extLst>
          </p:nvPr>
        </p:nvGraphicFramePr>
        <p:xfrm>
          <a:off x="356320" y="1268760"/>
          <a:ext cx="8392144" cy="4824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6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Rule23-1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관련법령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 약관의 규정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이용안내 등 회사가 통지하는 사항을 준수하여야 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기타 회사 업무에 방해되는 행위를 하여서는 안됩니다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Rule23-2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다음 각 호의 행위를 하여서는 안됩니다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신청 또는 </a:t>
                      </a:r>
                      <a:r>
                        <a:rPr lang="ko-KR" altLang="en-US" sz="1100" dirty="0" err="1" smtClean="0"/>
                        <a:t>변경시</a:t>
                      </a:r>
                      <a:r>
                        <a:rPr lang="ko-KR" altLang="en-US" sz="1100" dirty="0" smtClean="0"/>
                        <a:t> 허위 내용의 등록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타인의 정보 도용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사이트에 게시된 정보의 변경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회사가 정한 정보 이외의 정보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컴퓨터 프로그램 등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의 송신 또는 게시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 기타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자의 저작권 등 지식재산권에 대한 침해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 기타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자의 명예를 손상시키거나 업무를 방해하는 행위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외설 또는 폭력적인 메시지 </a:t>
                      </a:r>
                      <a:r>
                        <a:rPr lang="en-US" altLang="ko-KR" sz="1100" dirty="0" smtClean="0"/>
                        <a:t>· </a:t>
                      </a:r>
                      <a:r>
                        <a:rPr lang="ko-KR" altLang="en-US" sz="1100" dirty="0" smtClean="0"/>
                        <a:t>화상 </a:t>
                      </a:r>
                      <a:r>
                        <a:rPr lang="en-US" altLang="ko-KR" sz="1100" dirty="0" smtClean="0"/>
                        <a:t>· </a:t>
                      </a:r>
                      <a:r>
                        <a:rPr lang="ko-KR" altLang="en-US" sz="1100" dirty="0" smtClean="0"/>
                        <a:t>음성 기타 </a:t>
                      </a:r>
                      <a:r>
                        <a:rPr lang="ko-KR" altLang="en-US" sz="1100" dirty="0" err="1" smtClean="0"/>
                        <a:t>공서양속에</a:t>
                      </a:r>
                      <a:r>
                        <a:rPr lang="ko-KR" altLang="en-US" sz="1100" dirty="0" smtClean="0"/>
                        <a:t> 반하는 정보를 사이트에 공개 또는 게시하는 행위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회사의 동의 없이 영리를 목적으로 서비스를 사용하는 행위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회원의 포인트를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자와 유상으로 거래하거나 현금으로 전환하는 행위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회원의 의무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99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66088"/>
              </p:ext>
            </p:extLst>
          </p:nvPr>
        </p:nvGraphicFramePr>
        <p:xfrm>
          <a:off x="356320" y="1268760"/>
          <a:ext cx="8392144" cy="44644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12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Rule24-1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작성한 저작물에 대한 저작권 및 기타 지식재산권은 회사에 귀속합니다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Rule24-2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서비스와 관련하여 회원에게 회사가 정한 이용조건에 따라 계정</a:t>
                      </a:r>
                      <a:r>
                        <a:rPr lang="en-US" altLang="ko-KR" sz="1200" dirty="0" smtClean="0"/>
                        <a:t>, ID, </a:t>
                      </a:r>
                      <a:r>
                        <a:rPr lang="ko-KR" altLang="en-US" sz="1200" dirty="0" err="1" smtClean="0"/>
                        <a:t>콘텐츠</a:t>
                      </a:r>
                      <a:r>
                        <a:rPr lang="ko-KR" altLang="en-US" sz="1200" dirty="0" smtClean="0"/>
                        <a:t> 등을 이용할 수 있는 이용권만을 부여하며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회원은 서비스를 이용함으로써 얻은 정보 중 회사에게 지식재산권이 귀속된 정보를 회사의 사전 승낙 없이 복제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송신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방송 기타 방법에 의하여 영리 목적으로 이용하거나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자에게 이용하게 하여서는 안됩니다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Rule24-3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회원이 부정한 방법으로 포인트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할인쿠폰을 획득한 사실이 확인될 경우 회사는 회원의 포인트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할인쿠폰 회수</a:t>
                      </a:r>
                      <a:r>
                        <a:rPr lang="en-US" altLang="ko-KR" sz="1200" dirty="0" smtClean="0">
                          <a:latin typeface="+mn-lt"/>
                        </a:rPr>
                        <a:t>, ID </a:t>
                      </a:r>
                      <a:r>
                        <a:rPr lang="ko-KR" altLang="en-US" sz="1200" dirty="0" smtClean="0">
                          <a:latin typeface="+mn-lt"/>
                        </a:rPr>
                        <a:t>삭제 및 형사고발 등 기타 조치를 취할 수 있습니다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저작권의 귀속 및 이용제한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921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75960"/>
              </p:ext>
            </p:extLst>
          </p:nvPr>
        </p:nvGraphicFramePr>
        <p:xfrm>
          <a:off x="356320" y="1268760"/>
          <a:ext cx="8392144" cy="537662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940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이란 회사가 재화 또는 용역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이하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재화 등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이라 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이용자에게 제공하기 위하여 컴퓨터 등 정보통신설비를 이용하여 음식 또는 용역 등을 거래 할 수 있도록 설정한 가상의 영업장을 말하며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아울러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err="1" smtClean="0"/>
                        <a:t>어락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을 운영하는 사업자의 의미로도 사용합니다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어락서비스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란 회사가 운영하는 사이트를 통해 이용자가 원하는 음식을 주문하면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주문이 완료된 음식을 음식점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이하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smtClean="0"/>
                        <a:t>공급자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라 함</a:t>
                      </a:r>
                      <a:r>
                        <a:rPr lang="en-US" altLang="ko-KR" sz="1200" baseline="0" dirty="0" smtClean="0"/>
                        <a:t>)</a:t>
                      </a:r>
                      <a:r>
                        <a:rPr lang="ko-KR" altLang="en-US" sz="1200" baseline="0" dirty="0" smtClean="0"/>
                        <a:t>이 이용자에게 배달하는 서비스를 기본으로 하되 </a:t>
                      </a:r>
                      <a:r>
                        <a:rPr lang="en-US" altLang="ko-KR" sz="1200" baseline="0" dirty="0" smtClean="0"/>
                        <a:t>“</a:t>
                      </a:r>
                      <a:r>
                        <a:rPr lang="ko-KR" altLang="en-US" sz="1200" baseline="0" dirty="0" err="1" smtClean="0"/>
                        <a:t>어락</a:t>
                      </a:r>
                      <a:r>
                        <a:rPr lang="en-US" altLang="ko-KR" sz="1200" baseline="0" dirty="0" smtClean="0"/>
                        <a:t>” </a:t>
                      </a:r>
                      <a:r>
                        <a:rPr lang="ko-KR" altLang="en-US" sz="1200" baseline="0" dirty="0" smtClean="0"/>
                        <a:t>사이트 상의 제공 서비스 전체를 의미합니다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이용자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란 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에 접속하여 본 약관에 따라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 제공하는 서비스를 받는 회원 및 비회원을 말합니다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이라 함은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에 회원 등록을 한 자로서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“</a:t>
                      </a:r>
                      <a:r>
                        <a:rPr lang="ko-KR" altLang="en-US" sz="1200" baseline="0" dirty="0" err="1" smtClean="0"/>
                        <a:t>어락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의 정보를 지속적으로 제공받으며</a:t>
                      </a:r>
                      <a:r>
                        <a:rPr lang="en-US" altLang="ko-KR" sz="1200" baseline="0" dirty="0" smtClean="0"/>
                        <a:t>, ”</a:t>
                      </a:r>
                      <a:r>
                        <a:rPr lang="ko-KR" altLang="en-US" sz="1200" baseline="0" dirty="0" err="1" smtClean="0"/>
                        <a:t>어락</a:t>
                      </a:r>
                      <a:r>
                        <a:rPr lang="en-US" altLang="ko-KR" sz="1200" baseline="0" dirty="0" smtClean="0"/>
                        <a:t>”</a:t>
                      </a:r>
                      <a:r>
                        <a:rPr lang="ko-KR" altLang="en-US" sz="1200" baseline="0" dirty="0" smtClean="0"/>
                        <a:t>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제공하는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서비스를 계속적으로 이용할 수 있는 자를 말합니다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비회원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이라 함은 회원에 가입하지 않고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 제공하는 서비스를 이용하는 자를 말합니다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가맹점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이란 회사와 가맹계약을 맺고 정보통신단말기를 설치하여 회사가 운영하는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어락서비스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에서 음식물을 공급하는 사업자를 말하며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회사의 대리인이나 </a:t>
                      </a:r>
                      <a:r>
                        <a:rPr lang="ko-KR" altLang="en-US" sz="1200" baseline="0" dirty="0" err="1" smtClean="0"/>
                        <a:t>피용자로</a:t>
                      </a:r>
                      <a:r>
                        <a:rPr lang="ko-KR" altLang="en-US" sz="1200" baseline="0" dirty="0" smtClean="0"/>
                        <a:t> 간주되지 아니합니다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smtClean="0"/>
                        <a:t>쿠폰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이란 </a:t>
                      </a:r>
                      <a:r>
                        <a:rPr lang="en-US" altLang="ko-KR" sz="1200" dirty="0" smtClean="0"/>
                        <a:t>“</a:t>
                      </a:r>
                      <a:r>
                        <a:rPr lang="ko-KR" altLang="en-US" sz="1200" dirty="0" err="1" smtClean="0"/>
                        <a:t>어락서비스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에서 명시된 금액 혹은 비율만큼 할인을 받을 수 있는 일련의 숫자 및 영문자로 되어있는 코드를 말합니다</a:t>
                      </a:r>
                      <a:r>
                        <a:rPr lang="en-US" altLang="ko-KR" sz="1200" dirty="0" smtClean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의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441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75836"/>
              </p:ext>
            </p:extLst>
          </p:nvPr>
        </p:nvGraphicFramePr>
        <p:xfrm>
          <a:off x="356320" y="1268760"/>
          <a:ext cx="8392144" cy="5040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333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79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Rule25-1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회원이 작성한 게시물에 대한 모든 권리 및 책임은 이를 게시한 회원에게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회사는 회원이 게시하거나 등록하는 서비스의 내용물이 다음 각 항에 해당한다고 판단되는 경우에 사전통지 없이 삭제할 수 있고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이에 대하여 회사는 어떠한 책임도 지지 않습니다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다른 회원 또는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자를 비방하거나 중상모략으로 명예를 손상시키는 내용인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err="1" smtClean="0"/>
                        <a:t>공서양속에</a:t>
                      </a:r>
                      <a:r>
                        <a:rPr lang="ko-KR" altLang="en-US" sz="1100" dirty="0" smtClean="0"/>
                        <a:t> 위반되는 내용일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범죄적 행위에 결부된다고 인정되는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회사의 저작권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자의 저작권 등 기타 권리를 침해하는 내용인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회원이 사이트와 게시판에 음란물을 게재하거나 음란사이트를 링크하는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회사로부터 사전 승인 받지 아니한 상업광고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판촉내용을 게시하는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해당 상품과 관련 없는 내용인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정당한 사유 없이 당사의 영업을 방해하는 내용을 기재하는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관련법령에 위반된다고 판단되는 경우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8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Rule25-2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 탈퇴 이후 회원이 작성하였던 게시물 및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ko-KR" altLang="en-US" sz="1200" dirty="0" smtClean="0"/>
                        <a:t> 등은 삭제되지 않으며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회원탈퇴로 인하여 회원 정보가 삭제되어 작성자 본인을 확인할 수 없어 게시물 편집 및 삭제가 원천적으로 불가합니다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회원이 작성한 게시물의 삭제를 원할 경우에는 회원 탈퇴 이전에 게시물을 모두 삭제하여야 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회원의 게시물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681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223687"/>
              </p:ext>
            </p:extLst>
          </p:nvPr>
        </p:nvGraphicFramePr>
        <p:xfrm>
          <a:off x="356320" y="1268760"/>
          <a:ext cx="8392144" cy="48965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6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제공하는 인터넷사이트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모바일</a:t>
                      </a:r>
                      <a:r>
                        <a:rPr lang="ko-KR" altLang="en-US" sz="1200" dirty="0" smtClean="0"/>
                        <a:t> 포함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를 통하여 이용자 간에 상품의 매매가 이루어질 수 있도록 온라인 거래장소를 제공하는 서비스 및 관련 부가서비스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이하 </a:t>
                      </a:r>
                      <a:r>
                        <a:rPr lang="en-US" altLang="ko-KR" sz="1200" dirty="0" smtClean="0"/>
                        <a:t>'E-Commerce </a:t>
                      </a:r>
                      <a:r>
                        <a:rPr lang="ko-KR" altLang="en-US" sz="1200" dirty="0" smtClean="0"/>
                        <a:t>서비스</a:t>
                      </a:r>
                      <a:r>
                        <a:rPr lang="en-US" altLang="ko-KR" sz="1200" dirty="0" smtClean="0"/>
                        <a:t>'</a:t>
                      </a:r>
                      <a:r>
                        <a:rPr lang="ko-KR" altLang="en-US" sz="1200" dirty="0" smtClean="0"/>
                        <a:t>라 함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의 종류는 아래와 같습니다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판매 관련 업무지원 서비스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구매 관련 업무지원 서비스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계약체결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결제 지원 및 결제 대금 보호 서비스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상품검색정보 서비스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전자상거래 관련 서비스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이용자와 판매업체 간의 자유로운 상품의 거래를 위한 시스템을 운영 및 관리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제공할 뿐이므로 이용자 또는 판매업체를 대리하지 않으며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회원 사이에 성립된 거래와 관련된 책임과 회원이 제공한 정보에 대한 책임은 해당 회원이 직접 부담하여야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회사는 통신판매중개 서비스를 통하여 이루어지는 이용자와 판매업체 간의 거래와 관련하여 판매의사 또는 구매의사의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존부</a:t>
                      </a:r>
                      <a:r>
                        <a:rPr lang="ko-KR" altLang="en-US" sz="1200" dirty="0" smtClean="0">
                          <a:latin typeface="+mn-lt"/>
                        </a:rPr>
                        <a:t> 및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진정성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등록 상품의 품질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완전성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안정성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적법성 및 타인의 권리에 대한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비침해성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이용자 또는 판매업체가 입력하는 정보 및 그 정보를 통하여 링크된 </a:t>
                      </a:r>
                      <a:r>
                        <a:rPr lang="en-US" altLang="ko-KR" sz="1200" dirty="0" smtClean="0">
                          <a:latin typeface="+mn-lt"/>
                        </a:rPr>
                        <a:t>URL</a:t>
                      </a:r>
                      <a:r>
                        <a:rPr lang="ko-KR" altLang="en-US" sz="1200" dirty="0" smtClean="0">
                          <a:latin typeface="+mn-lt"/>
                        </a:rPr>
                        <a:t>에 게재된 자료의 진실성 또는 적법성 등 일체를 보증하지 않습니다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통신판매중개 서비스 특약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728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691170"/>
              </p:ext>
            </p:extLst>
          </p:nvPr>
        </p:nvGraphicFramePr>
        <p:xfrm>
          <a:off x="356320" y="1268760"/>
          <a:ext cx="8392144" cy="51125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47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이용자와 판매업체간의 거래의 안전성과 신뢰성을 높이는 도구만을 개발하여 제공합니다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판매하는 </a:t>
                      </a:r>
                      <a:r>
                        <a:rPr lang="ko-KR" altLang="en-US" sz="1200" dirty="0" err="1" smtClean="0"/>
                        <a:t>직매입</a:t>
                      </a:r>
                      <a:r>
                        <a:rPr lang="ko-KR" altLang="en-US" sz="1200" dirty="0" smtClean="0"/>
                        <a:t> 상품의 경우 이용자에 대하여 회사는 판매업체의 지위를 갖게 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이용자는 상품을 구매하기 전에 반드시 판매업체가 사이트 내에 작성한 상품의 상세 내용과 거래의 조건을 정확하게 확인해야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구매하려는 상품의 내용과 거래의 조건을 확인하지 않고 구매하여 발생한 모든 손실과 손해는 이용자 본인에게 있습니다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이용자는 이 약관과 회사가 서비스 화면에서 알리는 내용을 지켜야 하며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약관과 알리는 내용을 위반하거나 이행하지 않아서 발생하는 모든 손실과 손해에 대해 책임을 집니다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판매업체가 등록한 상품의 내용과 거래조건에 대해서 어떠한 보증이나 대리를 하지 않습니다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따라서 이용자는 스스로 책임지고 상품을 구매해야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Rule26-8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이용자는 구매한 상품에 청약철회의 원인이 발생하면 수령한 상품을 임의로 사용하거나 훼손되도록 방치해서는 안 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청약철회 상품의 임의사용이나 상품보관의 미흡으로 상품이 훼손되었을 때에는 그에 합당한 비용을 부담하여야 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통신판매중개 서비스 특약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103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82015"/>
              </p:ext>
            </p:extLst>
          </p:nvPr>
        </p:nvGraphicFramePr>
        <p:xfrm>
          <a:off x="356320" y="1268760"/>
          <a:ext cx="8392144" cy="511256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400600"/>
                <a:gridCol w="2088232"/>
              </a:tblGrid>
              <a:tr h="448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47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천재지변 또는 이에 준하는 불가항력으로 인하여 서비스를 제공할 수 없는 경우에는 서비스 제공에 관한 책임이 면제됩니다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 또는 제조사의 사정으로 인하여 상품 등의 수량을 확보하지 못하여 상품 등을 공급하지 못할 수 있으며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 경우 회사는 회원에게 상품공급이 어렵다는 점을 고지한 후 환불 및 회사에서 정한 추가보상을 진행합니다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회사는 회원의 귀책사유로 인한 서비스 이용의 장애에 대하여 책임을 지지 않습니다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회원이 서비스를 이용하여 기대하는 수익을 상실한 것에 대하여 책임을 지지 않으며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 밖의 서비스를 통하여 얻은 자료로 인한 손해에 관하여 책임을 지지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회원이 게재한 정보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자료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사실의 신뢰도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정확성 등 내용에 관해서는 책임을 지지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회사의 면책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2637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75791"/>
              </p:ext>
            </p:extLst>
          </p:nvPr>
        </p:nvGraphicFramePr>
        <p:xfrm>
          <a:off x="356320" y="1268760"/>
          <a:ext cx="8392144" cy="4824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6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회원간 또는 회원과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 상호간에 회사의 서비스를 매개로 하여 거래 등을 한 경우에는 책임이 면제됩니다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Rule27-7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무료로 제공되는 서비스 이용과 관련하여 관련법에 특별한 규정이 없는 한 책임을 지지 않습니다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회사의 면책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4711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4124"/>
              </p:ext>
            </p:extLst>
          </p:nvPr>
        </p:nvGraphicFramePr>
        <p:xfrm>
          <a:off x="356320" y="1268760"/>
          <a:ext cx="8392144" cy="489654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66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Rule28-1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회원이 제기하는 정당한 의견이나 불만을 반영하고 그 피해를 보상처리하기 위해서 피해보상처리기구를 설치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운영합니다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5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Rule28-2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회원으로부터 제출되는 불만사항 및 의견은 우선적으로 그 사항을 처리합니다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신속한 처리가 곤란한 경우에는 회원에게 그 사유와 처리일정을 즉시 통보합니다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Rule28-3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만약 본 약관의 환불 등 일부 규정이 대한민국의 강행법규와 상충되는 경우에는 그 강행법규에 따르기로 하고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이로 인해 본 약관 중 일부 조항의 효력이 정지되는 경우에도 다른 조항의 효력에는 영향을 미치지 아니합니다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en-US" altLang="ko-KR" sz="120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분쟁해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결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7021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63239"/>
              </p:ext>
            </p:extLst>
          </p:nvPr>
        </p:nvGraphicFramePr>
        <p:xfrm>
          <a:off x="356320" y="1268760"/>
          <a:ext cx="8392144" cy="48245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03312"/>
                <a:gridCol w="5616624"/>
                <a:gridCol w="1872208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64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Rule29-1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이용자간에 발생한 전자상거래 분쟁에 관한 소송은 제소 당시의 이용자의 주소에 의하고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주소가 없는 경우에는 거소를 관할하는 지방법원의 전속관할로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제소 당시 이용자의 주소 또는 거소가 분명하지 않거나 외국 거주자의 경우에는 민사소송법상의 관할법원에 제기합니다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Rule29-2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이용자간에 제기된 전자상거래 소송에는 한국 법을 적용합니다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재판권 및 준거법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503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68614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Rule2-8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본 약관에서 정의되지 않은 용어는 관련법령이 정하는 바에 따릅니다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의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2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24936"/>
              </p:ext>
            </p:extLst>
          </p:nvPr>
        </p:nvGraphicFramePr>
        <p:xfrm>
          <a:off x="356320" y="1268760"/>
          <a:ext cx="8392144" cy="5269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8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이 약관의 내용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상호명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대표자성명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영업소 소재지 주소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소비자의 불만을 처리할 수 있는 곳의 주소를 포함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전화번호 </a:t>
                      </a:r>
                      <a:r>
                        <a:rPr lang="en-US" altLang="ko-KR" sz="1200" dirty="0" smtClean="0"/>
                        <a:t>· </a:t>
                      </a:r>
                      <a:r>
                        <a:rPr lang="ko-KR" altLang="en-US" sz="1200" dirty="0" smtClean="0"/>
                        <a:t>모사전송번호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전자우편주소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사업자등록번호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통신판매업신고번호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개인정보관리책임자 등을 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회원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이 쉽게 알 수 있도록 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ko-KR" altLang="en-US" sz="1200" dirty="0" smtClean="0"/>
                        <a:t> 서비스 초기 화면에 게시합니다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이용자 약관에 동의하기에 앞서 약관에 정하여져 있는 내용 중 청약철회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배송책임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환불조건 등과 같은 중요한 내용을 이용자가 이행할 수 있도록 별도의 연결화면 또는 팝업화면 등을 제공하여 이용자의 확인을 구하여야 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전자상거래 등에서의 소비자보호에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약관의 규제에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전자문서 및 전자거래기본법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전자금융거래법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전자서명법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정보통신망 이용촉진 및 정보보호 등에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방문판매 등에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소비자기본법 등 관련 법을 위배하지 않는 범위에서 이 약관을 개정할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약관을 개정할 경우에는 적용일자 및 개정사유를 명시하여 현행약관과 함께 </a:t>
                      </a:r>
                      <a:r>
                        <a:rPr lang="ko-KR" altLang="en-US" sz="1200" dirty="0" err="1" smtClean="0"/>
                        <a:t>어락</a:t>
                      </a:r>
                      <a:r>
                        <a:rPr lang="ko-KR" altLang="en-US" sz="1200" dirty="0" smtClean="0"/>
                        <a:t> 초기화면에 그 적용일자 </a:t>
                      </a:r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일 이전부터 적용일자 전일까지 공지합니다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이용자에게 불리하게 약관내용을 변경하는 경우에는 최소한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일 이상의 사전 유예기간을 두고 공지합니다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경우 회사는 개정 전 내용과 개정 후 내용을 명확하게 비교하여 이용자가 알기 쉽도록 표시합니다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Rule3-5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회사가 약관을 개정할 경우에는 그 개정약관은 그 적용일자 이후에 체결되는 계약에만 적용되고 그 이전에 이미 체결된 계약에 대해서는 개정 전의 약관조항이 그대로 적용됩니다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다만 이미 계약을 체결한 이용자가 개정약관 조항의 적용을 받기를 원하는 뜻을 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항에 의한 개정약관의 공지기간 내에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어락에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송신하여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어락의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동의를 받은 경우에는 개정약관 조항이 적용됩니다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약관의 명시와 개정</a:t>
            </a:r>
          </a:p>
        </p:txBody>
      </p:sp>
    </p:spTree>
    <p:extLst>
      <p:ext uri="{BB962C8B-B14F-4D97-AF65-F5344CB8AC3E}">
        <p14:creationId xmlns:p14="http://schemas.microsoft.com/office/powerpoint/2010/main" val="21249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030834"/>
              </p:ext>
            </p:extLst>
          </p:nvPr>
        </p:nvGraphicFramePr>
        <p:xfrm>
          <a:off x="356320" y="1268760"/>
          <a:ext cx="8392144" cy="498973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4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Rule3-6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 약관에서 정하지 아니한 사항과 이 약관의 해석에 관하여는 전자상거래 등에서의 소비자보호에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약관의 규제 등에 관한 법률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공정거래위원회가 정하는 전자상거래 등에서의 소비자 보호지침 및 관계법령 또는 </a:t>
                      </a:r>
                      <a:r>
                        <a:rPr lang="ko-KR" altLang="en-US" sz="1200" dirty="0" err="1" smtClean="0"/>
                        <a:t>상관례에</a:t>
                      </a:r>
                      <a:r>
                        <a:rPr lang="ko-KR" altLang="en-US" sz="1200" dirty="0" smtClean="0"/>
                        <a:t> 따릅니다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약관의 명시와 개정</a:t>
            </a:r>
          </a:p>
        </p:txBody>
      </p:sp>
    </p:spTree>
    <p:extLst>
      <p:ext uri="{BB962C8B-B14F-4D97-AF65-F5344CB8AC3E}">
        <p14:creationId xmlns:p14="http://schemas.microsoft.com/office/powerpoint/2010/main" val="234268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493504"/>
              </p:ext>
            </p:extLst>
          </p:nvPr>
        </p:nvGraphicFramePr>
        <p:xfrm>
          <a:off x="356320" y="1268760"/>
          <a:ext cx="8392144" cy="5269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8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Rule4-1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회사는 다음과 같은 업무를 수행합니다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상품 또는 용역에 대한 정보 제공 및 구매계약의 체결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구매계약이 체결된 재화 등의 배송 및 용역의 배송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회사가 정하는 업무</a:t>
                      </a:r>
                      <a:endParaRPr lang="en-US" altLang="ko-KR" sz="1100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Rule4-2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상품 등의 품절 또는 기술적 사양의 변경 등의 경우에는 장차 체결되는 계약에 의해 제공할 상품 등의 내용을 변경할 수 있습니다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 경우에는 변경된 상품 등의 내용 및 제공일자를 명시하여 현재의 상품 등의 내용을 게시한 곳에 즉시 공지합니다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Rule4-3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회사가 제공하기로 회원과 계약을 체결한 서비스의 내용을 상품 등의 품절 또는 기술적 사양의 변경 등의 사유로 변경할 경우에는 그 사유를 회원에게 통지 가능한 주소로 즉시 통지합니다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Rule4-4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전항의 경우 회사는 이로 인하여 회원이 입은 인과관계가 입증된 실제 손해를 배상합니다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고의 또는 과실이 없음을 입증하는 경우에는 그러지 아니합니다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서비스의 제공 및 변경</a:t>
            </a:r>
          </a:p>
        </p:txBody>
      </p:sp>
    </p:spTree>
    <p:extLst>
      <p:ext uri="{BB962C8B-B14F-4D97-AF65-F5344CB8AC3E}">
        <p14:creationId xmlns:p14="http://schemas.microsoft.com/office/powerpoint/2010/main" val="285555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585243"/>
              </p:ext>
            </p:extLst>
          </p:nvPr>
        </p:nvGraphicFramePr>
        <p:xfrm>
          <a:off x="356320" y="1268760"/>
          <a:ext cx="8392144" cy="5269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8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Rule5-1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회사는 컴퓨터 등 정보통신설비의 보수점검교체 및 고장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통신의 두절 등의 사유가 발생한 경우에는 서비스의 제공을 일시적으로 중단할 수 있습니다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Rule5-2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항의 사유로 서비스의 제공이 일시적으로 중단됨으로 인하여 이용자 또는 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자가 입은 손해에 대하여 배상합니다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단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고의 또는 과실이 없음을 입증하는 경우에는 그러하지 아니합니다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8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Rule5-3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사업 종목의 전환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사업의 포기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업체간의 통합 등의 이유로 서비스를 제공할 수 없게 되는 경우에는 회사는 제</a:t>
                      </a:r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조에 정한 방법으로 이용자에게 통지하고 당초 회사에서 제시한 조건에 따라 소비자에게 보상 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다만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회사가 보상기준 등을 고지하지 아니한 경우에는 이용자들의 포인트 등을 회사에서 통용되는 통화가치에 상응하는 현물 또는 현금으로 이용자에게 지급합니다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서비스의 중단</a:t>
            </a:r>
          </a:p>
        </p:txBody>
      </p:sp>
    </p:spTree>
    <p:extLst>
      <p:ext uri="{BB962C8B-B14F-4D97-AF65-F5344CB8AC3E}">
        <p14:creationId xmlns:p14="http://schemas.microsoft.com/office/powerpoint/2010/main" val="12420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10657"/>
              </p:ext>
            </p:extLst>
          </p:nvPr>
        </p:nvGraphicFramePr>
        <p:xfrm>
          <a:off x="356320" y="1268760"/>
          <a:ext cx="8392144" cy="51845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62922"/>
                <a:gridCol w="5540990"/>
                <a:gridCol w="2088232"/>
              </a:tblGrid>
              <a:tr h="42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규칙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변화가능성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52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Rule6-1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이용자</a:t>
                      </a:r>
                      <a:r>
                        <a:rPr lang="en-US" altLang="ko-KR" sz="1200" dirty="0" smtClean="0"/>
                        <a:t>"</a:t>
                      </a:r>
                      <a:r>
                        <a:rPr lang="ko-KR" altLang="en-US" sz="1200" dirty="0" smtClean="0"/>
                        <a:t>는 회사가 정한 가입 양식에 따라 회원정보를 기입한 후 이 약관에 동의한다는 의사표시를 함으로서 회원가입을 신청합니다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Rule6-2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회사는 제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항과 같이 회원으로 가입할 것을 신청한 이용자 중 다음 각 호에 해당하지 않는 한 회원으로 등록합니다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회사가 회원가입신청의 승인을 거부하거나 유보하는 경우 원칙적으로 이를 회원에게 알립니다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가입신청자가 이 약관 제</a:t>
                      </a:r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조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항에 의하여 이전에 회원자격을 상실한 적이 있는 경우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다만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제</a:t>
                      </a:r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조 제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항에 의한 회원자격 상실 후 </a:t>
                      </a:r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년이 경과한 자로서 회사의 회원 재가입 승낙을 얻은 경우에는 예외로 함</a:t>
                      </a:r>
                      <a:r>
                        <a:rPr lang="en-US" altLang="ko-KR" sz="1100" dirty="0" smtClean="0"/>
                        <a:t>.)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등록내용에 허위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기재누락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오기가 있는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기타 회원으로 등록하는 것이 </a:t>
                      </a:r>
                      <a:r>
                        <a:rPr lang="ko-KR" altLang="en-US" sz="1100" dirty="0" err="1" smtClean="0"/>
                        <a:t>어락</a:t>
                      </a:r>
                      <a:r>
                        <a:rPr lang="ko-KR" altLang="en-US" sz="1100" dirty="0" smtClean="0"/>
                        <a:t> 기술상 현저히 지장이 있다고 판단되는 경우</a:t>
                      </a:r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/>
                        <a:t>회원가입 및 전자상거래상의 계약에 관한 서비스는 만 </a:t>
                      </a:r>
                      <a:r>
                        <a:rPr lang="en-US" altLang="ko-KR" sz="1100" dirty="0" smtClean="0"/>
                        <a:t>14</a:t>
                      </a:r>
                      <a:r>
                        <a:rPr lang="ko-KR" altLang="en-US" sz="1100" dirty="0" smtClean="0"/>
                        <a:t>세 이상인 자에 한함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Rule6-3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>
                          <a:latin typeface="+mn-lt"/>
                        </a:rPr>
                        <a:t>회원가입계약의 성립시기는 회사의 승낙이 이용신청자에게 도달한 시점으로 합니다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Rule6-4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회원은 회원가입 시 등록한 사항에 변경이 있는 경우 상당한 기간 이내에 회사에 대하여 회원정보 수정 등의 방법으로 그 변경사항을 알려야 합니다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비즈니스 룰 분석 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3549" y="4470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회원가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입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67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4425</Words>
  <Application>Microsoft Office PowerPoint</Application>
  <PresentationFormat>화면 슬라이드 쇼(4:3)</PresentationFormat>
  <Paragraphs>499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비즈니스 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페르소나 분석</dc:title>
  <dc:creator>USER</dc:creator>
  <cp:lastModifiedBy>USER</cp:lastModifiedBy>
  <cp:revision>61</cp:revision>
  <dcterms:created xsi:type="dcterms:W3CDTF">2018-08-22T00:44:28Z</dcterms:created>
  <dcterms:modified xsi:type="dcterms:W3CDTF">2018-08-30T01:23:45Z</dcterms:modified>
</cp:coreProperties>
</file>