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5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3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7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1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6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3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5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985F5-8EC2-4F95-A577-A7C021E5AAC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8F5C-92D5-43FE-95F2-7D06C74E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3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사용자 행동변수</a:t>
            </a:r>
            <a:endParaRPr lang="ko-KR" altLang="en-US" sz="54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195736" y="3620616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비전 달성을 위한 사용자 변수 도출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979712" y="3501008"/>
            <a:ext cx="525658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583662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| </a:t>
            </a:r>
            <a:r>
              <a:rPr lang="ko-KR" altLang="en-US" b="1" dirty="0" smtClean="0"/>
              <a:t>강정임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20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그룹 190"/>
          <p:cNvGrpSpPr/>
          <p:nvPr/>
        </p:nvGrpSpPr>
        <p:grpSpPr>
          <a:xfrm>
            <a:off x="395536" y="1412776"/>
            <a:ext cx="5760640" cy="1492348"/>
            <a:chOff x="323528" y="222176"/>
            <a:chExt cx="5760640" cy="149234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23528" y="313590"/>
              <a:ext cx="1080120" cy="5143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구매성향</a:t>
              </a:r>
              <a:endParaRPr lang="ko-KR" altLang="en-US" sz="12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411760" y="222176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계획적</a:t>
              </a:r>
              <a:endParaRPr lang="ko-KR" altLang="en-US" sz="10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411760" y="1268760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얼리어댑</a:t>
              </a:r>
              <a:r>
                <a:rPr lang="ko-KR" altLang="en-US" sz="1000" dirty="0" err="1"/>
                <a:t>터</a:t>
              </a:r>
              <a:endParaRPr lang="ko-KR" altLang="en-US" sz="1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411760" y="745468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즉</a:t>
              </a:r>
              <a:r>
                <a:rPr lang="ko-KR" altLang="en-US" sz="1000" dirty="0"/>
                <a:t>흥</a:t>
              </a:r>
              <a:r>
                <a:rPr lang="ko-KR" altLang="en-US" sz="1000" dirty="0" smtClean="0"/>
                <a:t>적</a:t>
              </a:r>
              <a:endParaRPr lang="ko-KR" altLang="en-US" sz="1000" dirty="0"/>
            </a:p>
          </p:txBody>
        </p:sp>
        <p:cxnSp>
          <p:nvCxnSpPr>
            <p:cNvPr id="20" name="직선 화살표 연결선 19"/>
            <p:cNvCxnSpPr>
              <a:stCxn id="5" idx="3"/>
              <a:endCxn id="8" idx="1"/>
            </p:cNvCxnSpPr>
            <p:nvPr/>
          </p:nvCxnSpPr>
          <p:spPr>
            <a:xfrm flipV="1">
              <a:off x="1403648" y="445058"/>
              <a:ext cx="1008112" cy="125704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5" idx="3"/>
              <a:endCxn id="18" idx="1"/>
            </p:cNvCxnSpPr>
            <p:nvPr/>
          </p:nvCxnSpPr>
          <p:spPr>
            <a:xfrm>
              <a:off x="1403648" y="570762"/>
              <a:ext cx="1008112" cy="397588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5" idx="3"/>
              <a:endCxn id="17" idx="1"/>
            </p:cNvCxnSpPr>
            <p:nvPr/>
          </p:nvCxnSpPr>
          <p:spPr>
            <a:xfrm>
              <a:off x="1403648" y="570762"/>
              <a:ext cx="1008112" cy="92088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48"/>
            <p:cNvSpPr/>
            <p:nvPr/>
          </p:nvSpPr>
          <p:spPr>
            <a:xfrm>
              <a:off x="3635896" y="222176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신중</a:t>
              </a:r>
              <a:endParaRPr lang="ko-KR" altLang="en-US" sz="1000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635896" y="1268760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신상</a:t>
              </a:r>
              <a:r>
                <a:rPr lang="ko-KR" altLang="en-US" sz="1000" dirty="0"/>
                <a:t>품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635896" y="745468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충동구</a:t>
              </a:r>
              <a:r>
                <a:rPr lang="ko-KR" altLang="en-US" sz="1000" dirty="0"/>
                <a:t>매</a:t>
              </a:r>
            </a:p>
          </p:txBody>
        </p:sp>
        <p:cxnSp>
          <p:nvCxnSpPr>
            <p:cNvPr id="52" name="직선 화살표 연결선 51"/>
            <p:cNvCxnSpPr>
              <a:stCxn id="8" idx="3"/>
              <a:endCxn id="49" idx="1"/>
            </p:cNvCxnSpPr>
            <p:nvPr/>
          </p:nvCxnSpPr>
          <p:spPr>
            <a:xfrm>
              <a:off x="3347864" y="445058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8" idx="3"/>
              <a:endCxn id="51" idx="1"/>
            </p:cNvCxnSpPr>
            <p:nvPr/>
          </p:nvCxnSpPr>
          <p:spPr>
            <a:xfrm>
              <a:off x="3347864" y="968350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17" idx="3"/>
              <a:endCxn id="50" idx="1"/>
            </p:cNvCxnSpPr>
            <p:nvPr/>
          </p:nvCxnSpPr>
          <p:spPr>
            <a:xfrm>
              <a:off x="3347864" y="1491642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4860032" y="222176"/>
              <a:ext cx="1224136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품질</a:t>
              </a:r>
              <a:endParaRPr lang="ko-KR" altLang="en-US" sz="1000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860032" y="1268760"/>
              <a:ext cx="1224136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리뷰어</a:t>
              </a:r>
              <a:r>
                <a:rPr lang="en-US" altLang="ko-KR" sz="1000" dirty="0" smtClean="0"/>
                <a:t>(</a:t>
              </a:r>
              <a:r>
                <a:rPr lang="ko-KR" altLang="en-US" sz="1000" dirty="0" err="1" smtClean="0"/>
                <a:t>블로거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860032" y="745468"/>
              <a:ext cx="1224136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이벤트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할인 </a:t>
              </a:r>
              <a:r>
                <a:rPr lang="ko-KR" altLang="en-US" sz="1000" dirty="0" err="1" smtClean="0"/>
                <a:t>민감</a:t>
              </a:r>
              <a:endParaRPr lang="ko-KR" altLang="en-US" sz="1000" dirty="0"/>
            </a:p>
          </p:txBody>
        </p:sp>
        <p:cxnSp>
          <p:nvCxnSpPr>
            <p:cNvPr id="62" name="직선 화살표 연결선 61"/>
            <p:cNvCxnSpPr>
              <a:stCxn id="49" idx="3"/>
              <a:endCxn id="59" idx="1"/>
            </p:cNvCxnSpPr>
            <p:nvPr/>
          </p:nvCxnSpPr>
          <p:spPr>
            <a:xfrm>
              <a:off x="4572000" y="445058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1" idx="3"/>
              <a:endCxn id="61" idx="1"/>
            </p:cNvCxnSpPr>
            <p:nvPr/>
          </p:nvCxnSpPr>
          <p:spPr>
            <a:xfrm>
              <a:off x="4572000" y="968350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0" idx="3"/>
              <a:endCxn id="60" idx="1"/>
            </p:cNvCxnSpPr>
            <p:nvPr/>
          </p:nvCxnSpPr>
          <p:spPr>
            <a:xfrm>
              <a:off x="4572000" y="1491642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룹 193"/>
          <p:cNvGrpSpPr/>
          <p:nvPr/>
        </p:nvGrpSpPr>
        <p:grpSpPr>
          <a:xfrm>
            <a:off x="395536" y="3320988"/>
            <a:ext cx="5616624" cy="3074056"/>
            <a:chOff x="323528" y="222176"/>
            <a:chExt cx="5616624" cy="3074056"/>
          </a:xfrm>
        </p:grpSpPr>
        <p:sp>
          <p:nvSpPr>
            <p:cNvPr id="195" name="모서리가 둥근 직사각형 194"/>
            <p:cNvSpPr/>
            <p:nvPr/>
          </p:nvSpPr>
          <p:spPr>
            <a:xfrm>
              <a:off x="323528" y="313590"/>
              <a:ext cx="1080120" cy="5143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구매유무</a:t>
              </a:r>
              <a:endParaRPr lang="ko-KR" altLang="en-US" sz="1200" b="1" dirty="0"/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2411760" y="222176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구매</a:t>
              </a:r>
              <a:r>
                <a:rPr lang="ko-KR" altLang="en-US" sz="1000" dirty="0"/>
                <a:t>자</a:t>
              </a: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2411760" y="2346412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비 구매자</a:t>
              </a:r>
              <a:endParaRPr lang="ko-KR" altLang="en-US" sz="1000" dirty="0"/>
            </a:p>
          </p:txBody>
        </p:sp>
        <p:cxnSp>
          <p:nvCxnSpPr>
            <p:cNvPr id="199" name="직선 화살표 연결선 198"/>
            <p:cNvCxnSpPr>
              <a:stCxn id="195" idx="3"/>
              <a:endCxn id="196" idx="1"/>
            </p:cNvCxnSpPr>
            <p:nvPr/>
          </p:nvCxnSpPr>
          <p:spPr>
            <a:xfrm flipV="1">
              <a:off x="1403648" y="445058"/>
              <a:ext cx="1008112" cy="125704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>
              <a:stCxn id="195" idx="3"/>
              <a:endCxn id="197" idx="1"/>
            </p:cNvCxnSpPr>
            <p:nvPr/>
          </p:nvCxnSpPr>
          <p:spPr>
            <a:xfrm>
              <a:off x="1403648" y="570762"/>
              <a:ext cx="1008112" cy="199853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모서리가 둥근 직사각형 201"/>
            <p:cNvSpPr/>
            <p:nvPr/>
          </p:nvSpPr>
          <p:spPr>
            <a:xfrm>
              <a:off x="3635896" y="222176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구매 횟수</a:t>
              </a:r>
              <a:endParaRPr lang="en-US" altLang="ko-KR" sz="1000" dirty="0" smtClean="0"/>
            </a:p>
          </p:txBody>
        </p:sp>
        <p:sp>
          <p:nvSpPr>
            <p:cNvPr id="203" name="모서리가 둥근 직사각형 202"/>
            <p:cNvSpPr/>
            <p:nvPr/>
          </p:nvSpPr>
          <p:spPr>
            <a:xfrm>
              <a:off x="3635896" y="2346412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선호상</a:t>
              </a:r>
              <a:r>
                <a:rPr lang="ko-KR" altLang="en-US" sz="1000" dirty="0"/>
                <a:t>품</a:t>
              </a:r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3635896" y="125511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구매 주기</a:t>
              </a:r>
              <a:endParaRPr lang="ko-KR" altLang="en-US" sz="1000" dirty="0"/>
            </a:p>
          </p:txBody>
        </p:sp>
        <p:cxnSp>
          <p:nvCxnSpPr>
            <p:cNvPr id="205" name="직선 화살표 연결선 204"/>
            <p:cNvCxnSpPr>
              <a:stCxn id="196" idx="3"/>
              <a:endCxn id="202" idx="1"/>
            </p:cNvCxnSpPr>
            <p:nvPr/>
          </p:nvCxnSpPr>
          <p:spPr>
            <a:xfrm>
              <a:off x="3347864" y="445058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/>
            <p:cNvCxnSpPr>
              <a:stCxn id="196" idx="3"/>
              <a:endCxn id="204" idx="1"/>
            </p:cNvCxnSpPr>
            <p:nvPr/>
          </p:nvCxnSpPr>
          <p:spPr>
            <a:xfrm>
              <a:off x="3347864" y="445058"/>
              <a:ext cx="288032" cy="1032938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>
              <a:stCxn id="197" idx="3"/>
              <a:endCxn id="203" idx="1"/>
            </p:cNvCxnSpPr>
            <p:nvPr/>
          </p:nvCxnSpPr>
          <p:spPr>
            <a:xfrm>
              <a:off x="3347864" y="2569294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4860032" y="222176"/>
              <a:ext cx="1080120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많</a:t>
              </a:r>
              <a:r>
                <a:rPr lang="ko-KR" altLang="en-US" sz="1000" dirty="0"/>
                <a:t>다</a:t>
              </a:r>
              <a:endParaRPr lang="en-US" altLang="ko-KR" sz="1000" dirty="0" smtClean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860032" y="738645"/>
              <a:ext cx="1080120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적다</a:t>
              </a:r>
              <a:endParaRPr lang="ko-KR" altLang="en-US" sz="1000" dirty="0"/>
            </a:p>
          </p:txBody>
        </p:sp>
        <p:cxnSp>
          <p:nvCxnSpPr>
            <p:cNvPr id="65" name="직선 화살표 연결선 64"/>
            <p:cNvCxnSpPr>
              <a:stCxn id="202" idx="3"/>
              <a:endCxn id="57" idx="1"/>
            </p:cNvCxnSpPr>
            <p:nvPr/>
          </p:nvCxnSpPr>
          <p:spPr>
            <a:xfrm>
              <a:off x="4572000" y="445058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202" idx="3"/>
              <a:endCxn id="58" idx="1"/>
            </p:cNvCxnSpPr>
            <p:nvPr/>
          </p:nvCxnSpPr>
          <p:spPr>
            <a:xfrm>
              <a:off x="4572000" y="445058"/>
              <a:ext cx="288032" cy="516469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모서리가 둥근 직사각형 66"/>
            <p:cNvSpPr/>
            <p:nvPr/>
          </p:nvSpPr>
          <p:spPr>
            <a:xfrm>
              <a:off x="4860032" y="1255114"/>
              <a:ext cx="1080120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주기적이다</a:t>
              </a:r>
              <a:endParaRPr lang="en-US" altLang="ko-KR" sz="1000" dirty="0" smtClean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860032" y="1771582"/>
              <a:ext cx="1080120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비주기적</a:t>
              </a:r>
              <a:r>
                <a:rPr lang="ko-KR" altLang="en-US" sz="1000" dirty="0"/>
                <a:t>이</a:t>
              </a:r>
              <a:r>
                <a:rPr lang="ko-KR" altLang="en-US" sz="1000" smtClean="0"/>
                <a:t>다</a:t>
              </a:r>
              <a:endParaRPr lang="ko-KR" altLang="en-US" sz="1000" dirty="0"/>
            </a:p>
          </p:txBody>
        </p:sp>
        <p:cxnSp>
          <p:nvCxnSpPr>
            <p:cNvPr id="69" name="직선 화살표 연결선 68"/>
            <p:cNvCxnSpPr>
              <a:stCxn id="204" idx="3"/>
              <a:endCxn id="67" idx="1"/>
            </p:cNvCxnSpPr>
            <p:nvPr/>
          </p:nvCxnSpPr>
          <p:spPr>
            <a:xfrm>
              <a:off x="4572000" y="1477996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204" idx="3"/>
              <a:endCxn id="68" idx="1"/>
            </p:cNvCxnSpPr>
            <p:nvPr/>
          </p:nvCxnSpPr>
          <p:spPr>
            <a:xfrm>
              <a:off x="4572000" y="1477996"/>
              <a:ext cx="288032" cy="516468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모서리가 둥근 직사각형 82"/>
            <p:cNvSpPr/>
            <p:nvPr/>
          </p:nvSpPr>
          <p:spPr>
            <a:xfrm>
              <a:off x="4860032" y="2346412"/>
              <a:ext cx="1080120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있</a:t>
              </a:r>
              <a:r>
                <a:rPr lang="ko-KR" altLang="en-US" sz="1000" dirty="0" smtClean="0"/>
                <a:t>다</a:t>
              </a:r>
              <a:endParaRPr lang="en-US" altLang="ko-KR" sz="1000" dirty="0" smtClean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4860032" y="2850468"/>
              <a:ext cx="1080120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없</a:t>
              </a:r>
              <a:r>
                <a:rPr lang="ko-KR" altLang="en-US" sz="1000" dirty="0" smtClean="0"/>
                <a:t>다</a:t>
              </a:r>
              <a:endParaRPr lang="ko-KR" altLang="en-US" sz="1000" dirty="0"/>
            </a:p>
          </p:txBody>
        </p:sp>
        <p:cxnSp>
          <p:nvCxnSpPr>
            <p:cNvPr id="85" name="직선 화살표 연결선 84"/>
            <p:cNvCxnSpPr>
              <a:stCxn id="203" idx="3"/>
              <a:endCxn id="83" idx="1"/>
            </p:cNvCxnSpPr>
            <p:nvPr/>
          </p:nvCxnSpPr>
          <p:spPr>
            <a:xfrm>
              <a:off x="4572000" y="2569294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203" idx="3"/>
              <a:endCxn id="84" idx="1"/>
            </p:cNvCxnSpPr>
            <p:nvPr/>
          </p:nvCxnSpPr>
          <p:spPr>
            <a:xfrm>
              <a:off x="4572000" y="2569294"/>
              <a:ext cx="288032" cy="504056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" name="직선 연결선 221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15143" y="62068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대상 </a:t>
            </a:r>
            <a:r>
              <a:rPr lang="en-US" altLang="ko-KR" sz="1200" b="1" dirty="0" smtClean="0"/>
              <a:t>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943724" y="44705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구매자</a:t>
            </a:r>
          </a:p>
        </p:txBody>
      </p:sp>
    </p:spTree>
    <p:extLst>
      <p:ext uri="{BB962C8B-B14F-4D97-AF65-F5344CB8AC3E}">
        <p14:creationId xmlns:p14="http://schemas.microsoft.com/office/powerpoint/2010/main" val="4251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251520" y="375048"/>
            <a:ext cx="4248472" cy="4406204"/>
            <a:chOff x="369978" y="1844824"/>
            <a:chExt cx="4248472" cy="4406204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369978" y="2498586"/>
              <a:ext cx="1080120" cy="5143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구매자 특징</a:t>
              </a:r>
              <a:endParaRPr lang="ko-KR" altLang="en-US" sz="1200" b="1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458210" y="184482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저 연령층</a:t>
              </a:r>
              <a:endParaRPr lang="ko-KR" altLang="en-US" sz="1000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483768" y="4869160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가족부양</a:t>
              </a:r>
              <a:r>
                <a:rPr lang="ko-KR" altLang="en-US" sz="1000" dirty="0"/>
                <a:t>자</a:t>
              </a: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2432652" y="3337756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인 가구</a:t>
              </a:r>
              <a:endParaRPr lang="ko-KR" altLang="en-US" sz="1000" dirty="0"/>
            </a:p>
          </p:txBody>
        </p:sp>
        <p:cxnSp>
          <p:nvCxnSpPr>
            <p:cNvPr id="85" name="직선 화살표 연결선 84"/>
            <p:cNvCxnSpPr>
              <a:stCxn id="81" idx="3"/>
              <a:endCxn id="82" idx="1"/>
            </p:cNvCxnSpPr>
            <p:nvPr/>
          </p:nvCxnSpPr>
          <p:spPr>
            <a:xfrm flipV="1">
              <a:off x="1450098" y="2067706"/>
              <a:ext cx="1008112" cy="68805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81" idx="3"/>
              <a:endCxn id="84" idx="1"/>
            </p:cNvCxnSpPr>
            <p:nvPr/>
          </p:nvCxnSpPr>
          <p:spPr>
            <a:xfrm>
              <a:off x="1450098" y="2755758"/>
              <a:ext cx="982554" cy="80488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81" idx="3"/>
              <a:endCxn id="83" idx="1"/>
            </p:cNvCxnSpPr>
            <p:nvPr/>
          </p:nvCxnSpPr>
          <p:spPr>
            <a:xfrm>
              <a:off x="1450098" y="2755758"/>
              <a:ext cx="1033670" cy="2336284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3682346" y="184482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유</a:t>
              </a:r>
              <a:r>
                <a:rPr lang="ko-KR" altLang="en-US" sz="1000" dirty="0"/>
                <a:t>아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682346" y="485544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부</a:t>
              </a: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682346" y="3337756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취업 </a:t>
              </a:r>
              <a:r>
                <a:rPr lang="ko-KR" altLang="en-US" sz="1000" dirty="0" err="1" smtClean="0"/>
                <a:t>준비생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>
              <a:stCxn id="82" idx="3"/>
              <a:endCxn id="93" idx="1"/>
            </p:cNvCxnSpPr>
            <p:nvPr/>
          </p:nvCxnSpPr>
          <p:spPr>
            <a:xfrm>
              <a:off x="3394314" y="2067706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84" idx="3"/>
              <a:endCxn id="99" idx="1"/>
            </p:cNvCxnSpPr>
            <p:nvPr/>
          </p:nvCxnSpPr>
          <p:spPr>
            <a:xfrm>
              <a:off x="3368756" y="3560638"/>
              <a:ext cx="313590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83" idx="3"/>
              <a:endCxn id="95" idx="1"/>
            </p:cNvCxnSpPr>
            <p:nvPr/>
          </p:nvCxnSpPr>
          <p:spPr>
            <a:xfrm flipV="1">
              <a:off x="3419872" y="5078326"/>
              <a:ext cx="262474" cy="13716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모서리가 둥근 직사각형 110"/>
            <p:cNvSpPr/>
            <p:nvPr/>
          </p:nvSpPr>
          <p:spPr>
            <a:xfrm>
              <a:off x="3682346" y="2311897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아</a:t>
              </a:r>
              <a:r>
                <a:rPr lang="ko-KR" altLang="en-US" sz="1000" dirty="0"/>
                <a:t>동</a:t>
              </a:r>
            </a:p>
          </p:txBody>
        </p:sp>
        <p:cxnSp>
          <p:nvCxnSpPr>
            <p:cNvPr id="112" name="직선 화살표 연결선 111"/>
            <p:cNvCxnSpPr>
              <a:stCxn id="82" idx="3"/>
              <a:endCxn id="111" idx="1"/>
            </p:cNvCxnSpPr>
            <p:nvPr/>
          </p:nvCxnSpPr>
          <p:spPr>
            <a:xfrm>
              <a:off x="3394314" y="2067706"/>
              <a:ext cx="288032" cy="467073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84" idx="3"/>
              <a:endCxn id="115" idx="1"/>
            </p:cNvCxnSpPr>
            <p:nvPr/>
          </p:nvCxnSpPr>
          <p:spPr>
            <a:xfrm>
              <a:off x="3368756" y="3560638"/>
              <a:ext cx="313590" cy="475765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83" idx="3"/>
              <a:endCxn id="116" idx="1"/>
            </p:cNvCxnSpPr>
            <p:nvPr/>
          </p:nvCxnSpPr>
          <p:spPr>
            <a:xfrm>
              <a:off x="3419872" y="5092042"/>
              <a:ext cx="262474" cy="461194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모서리가 둥근 직사각형 114"/>
            <p:cNvSpPr/>
            <p:nvPr/>
          </p:nvSpPr>
          <p:spPr>
            <a:xfrm>
              <a:off x="3682346" y="3813521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대학</a:t>
              </a:r>
              <a:r>
                <a:rPr lang="ko-KR" altLang="en-US" sz="1000" dirty="0"/>
                <a:t>생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3682346" y="533035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모</a:t>
              </a: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682346" y="2778969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청소</a:t>
              </a:r>
              <a:r>
                <a:rPr lang="ko-KR" altLang="en-US" sz="1000" dirty="0"/>
                <a:t>년</a:t>
              </a:r>
            </a:p>
          </p:txBody>
        </p:sp>
        <p:cxnSp>
          <p:nvCxnSpPr>
            <p:cNvPr id="118" name="직선 화살표 연결선 117"/>
            <p:cNvCxnSpPr>
              <a:stCxn id="82" idx="3"/>
              <a:endCxn id="117" idx="1"/>
            </p:cNvCxnSpPr>
            <p:nvPr/>
          </p:nvCxnSpPr>
          <p:spPr>
            <a:xfrm>
              <a:off x="3394314" y="2067706"/>
              <a:ext cx="288032" cy="934145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84" idx="3"/>
              <a:endCxn id="121" idx="1"/>
            </p:cNvCxnSpPr>
            <p:nvPr/>
          </p:nvCxnSpPr>
          <p:spPr>
            <a:xfrm>
              <a:off x="3368756" y="3560638"/>
              <a:ext cx="313590" cy="951529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stCxn id="83" idx="3"/>
              <a:endCxn id="122" idx="1"/>
            </p:cNvCxnSpPr>
            <p:nvPr/>
          </p:nvCxnSpPr>
          <p:spPr>
            <a:xfrm>
              <a:off x="3419872" y="5092042"/>
              <a:ext cx="262474" cy="936104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모서리가 둥근 직사각형 120"/>
            <p:cNvSpPr/>
            <p:nvPr/>
          </p:nvSpPr>
          <p:spPr>
            <a:xfrm>
              <a:off x="3682346" y="4289285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직장</a:t>
              </a:r>
              <a:r>
                <a:rPr lang="ko-KR" altLang="en-US" sz="1000" dirty="0"/>
                <a:t>인</a:t>
              </a: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3682346" y="580526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조부</a:t>
              </a:r>
              <a:r>
                <a:rPr lang="ko-KR" altLang="en-US" sz="1000" dirty="0"/>
                <a:t>모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644008" y="388764"/>
            <a:ext cx="4248472" cy="3024336"/>
            <a:chOff x="323528" y="1393370"/>
            <a:chExt cx="4248472" cy="302433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3528" y="2060848"/>
              <a:ext cx="1224136" cy="5143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구매자지역</a:t>
              </a:r>
              <a:endParaRPr lang="ko-KR" altLang="en-US" sz="1200" b="1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411760" y="1393370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수도</a:t>
              </a:r>
              <a:r>
                <a:rPr lang="ko-KR" altLang="en-US" sz="1000" dirty="0"/>
                <a:t>권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411760" y="2492726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지</a:t>
              </a:r>
              <a:r>
                <a:rPr lang="ko-KR" altLang="en-US" sz="1000" dirty="0"/>
                <a:t>방</a:t>
              </a:r>
            </a:p>
          </p:txBody>
        </p:sp>
        <p:cxnSp>
          <p:nvCxnSpPr>
            <p:cNvPr id="62" name="직선 화살표 연결선 61"/>
            <p:cNvCxnSpPr>
              <a:stCxn id="59" idx="3"/>
              <a:endCxn id="60" idx="1"/>
            </p:cNvCxnSpPr>
            <p:nvPr/>
          </p:nvCxnSpPr>
          <p:spPr>
            <a:xfrm flipV="1">
              <a:off x="1547664" y="1616252"/>
              <a:ext cx="864096" cy="701768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9" idx="3"/>
              <a:endCxn id="61" idx="1"/>
            </p:cNvCxnSpPr>
            <p:nvPr/>
          </p:nvCxnSpPr>
          <p:spPr>
            <a:xfrm>
              <a:off x="1547664" y="2318020"/>
              <a:ext cx="864096" cy="397588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모서리가 둥근 직사각형 63"/>
            <p:cNvSpPr/>
            <p:nvPr/>
          </p:nvSpPr>
          <p:spPr>
            <a:xfrm>
              <a:off x="3635896" y="1393370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서</a:t>
              </a:r>
              <a:r>
                <a:rPr lang="ko-KR" altLang="en-US" sz="1000" dirty="0"/>
                <a:t>울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631629" y="2492726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경상</a:t>
              </a:r>
              <a:r>
                <a:rPr lang="ko-KR" altLang="en-US" sz="1000" dirty="0"/>
                <a:t>도</a:t>
              </a:r>
            </a:p>
          </p:txBody>
        </p:sp>
        <p:cxnSp>
          <p:nvCxnSpPr>
            <p:cNvPr id="66" name="직선 화살표 연결선 65"/>
            <p:cNvCxnSpPr>
              <a:stCxn id="60" idx="3"/>
              <a:endCxn id="64" idx="1"/>
            </p:cNvCxnSpPr>
            <p:nvPr/>
          </p:nvCxnSpPr>
          <p:spPr>
            <a:xfrm>
              <a:off x="3347864" y="1616252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1" idx="3"/>
              <a:endCxn id="65" idx="1"/>
            </p:cNvCxnSpPr>
            <p:nvPr/>
          </p:nvCxnSpPr>
          <p:spPr>
            <a:xfrm>
              <a:off x="3347864" y="2715608"/>
              <a:ext cx="283765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모서리가 둥근 직사각형 67"/>
            <p:cNvSpPr/>
            <p:nvPr/>
          </p:nvSpPr>
          <p:spPr>
            <a:xfrm>
              <a:off x="3635896" y="190428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경기</a:t>
              </a:r>
              <a:r>
                <a:rPr lang="ko-KR" altLang="en-US" sz="1000" dirty="0"/>
                <a:t>도</a:t>
              </a: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631629" y="2985798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충청도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>
              <a:stCxn id="60" idx="3"/>
              <a:endCxn id="68" idx="1"/>
            </p:cNvCxnSpPr>
            <p:nvPr/>
          </p:nvCxnSpPr>
          <p:spPr>
            <a:xfrm>
              <a:off x="3347864" y="1616252"/>
              <a:ext cx="288032" cy="510914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1" idx="3"/>
              <a:endCxn id="69" idx="1"/>
            </p:cNvCxnSpPr>
            <p:nvPr/>
          </p:nvCxnSpPr>
          <p:spPr>
            <a:xfrm>
              <a:off x="3347864" y="2715608"/>
              <a:ext cx="283765" cy="49307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모서리가 둥근 직사각형 75"/>
            <p:cNvSpPr/>
            <p:nvPr/>
          </p:nvSpPr>
          <p:spPr>
            <a:xfrm>
              <a:off x="3631629" y="3478870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전</a:t>
              </a:r>
              <a:r>
                <a:rPr lang="ko-KR" altLang="en-US" sz="1000" dirty="0"/>
                <a:t>라</a:t>
              </a:r>
              <a:r>
                <a:rPr lang="ko-KR" altLang="en-US" sz="1000" dirty="0" smtClean="0"/>
                <a:t>도</a:t>
              </a:r>
              <a:endParaRPr lang="ko-KR" altLang="en-US" sz="1000" dirty="0"/>
            </a:p>
          </p:txBody>
        </p:sp>
        <p:cxnSp>
          <p:nvCxnSpPr>
            <p:cNvPr id="77" name="직선 화살표 연결선 76"/>
            <p:cNvCxnSpPr>
              <a:stCxn id="61" idx="3"/>
              <a:endCxn id="76" idx="1"/>
            </p:cNvCxnSpPr>
            <p:nvPr/>
          </p:nvCxnSpPr>
          <p:spPr>
            <a:xfrm>
              <a:off x="3347864" y="2715608"/>
              <a:ext cx="283765" cy="986144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모서리가 둥근 직사각형 77"/>
            <p:cNvSpPr/>
            <p:nvPr/>
          </p:nvSpPr>
          <p:spPr>
            <a:xfrm>
              <a:off x="3631629" y="3971942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</a:t>
              </a:r>
              <a:r>
                <a:rPr lang="ko-KR" altLang="en-US" sz="1000" dirty="0"/>
                <a:t>주</a:t>
              </a:r>
              <a:r>
                <a:rPr lang="ko-KR" altLang="en-US" sz="1000" dirty="0" smtClean="0"/>
                <a:t>도</a:t>
              </a:r>
              <a:endParaRPr lang="ko-KR" altLang="en-US" sz="1000" dirty="0"/>
            </a:p>
          </p:txBody>
        </p:sp>
        <p:cxnSp>
          <p:nvCxnSpPr>
            <p:cNvPr id="79" name="직선 화살표 연결선 78"/>
            <p:cNvCxnSpPr>
              <a:stCxn id="61" idx="3"/>
              <a:endCxn id="78" idx="1"/>
            </p:cNvCxnSpPr>
            <p:nvPr/>
          </p:nvCxnSpPr>
          <p:spPr>
            <a:xfrm>
              <a:off x="3347864" y="2715608"/>
              <a:ext cx="283765" cy="1479216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369978" y="4925268"/>
            <a:ext cx="5551716" cy="1528068"/>
            <a:chOff x="369978" y="440952"/>
            <a:chExt cx="5551716" cy="1528068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369978" y="440952"/>
              <a:ext cx="1537726" cy="51434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사이트</a:t>
              </a:r>
              <a:r>
                <a:rPr lang="en-US" altLang="ko-KR" sz="1200" b="1" dirty="0"/>
                <a:t> </a:t>
              </a:r>
              <a:r>
                <a:rPr lang="ko-KR" altLang="en-US" sz="1200" b="1" dirty="0" smtClean="0"/>
                <a:t>편의성 및 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dirty="0" smtClean="0"/>
                <a:t>위험업체 통제</a:t>
              </a:r>
              <a:endParaRPr lang="ko-KR" altLang="en-US" sz="1200" b="1" dirty="0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2458210" y="476672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좋</a:t>
              </a:r>
              <a:r>
                <a:rPr lang="ko-KR" altLang="en-US" sz="1000" dirty="0"/>
                <a:t>음</a:t>
              </a:r>
              <a:endParaRPr lang="ko-KR" altLang="en-US" sz="1000" dirty="0"/>
            </a:p>
          </p:txBody>
        </p:sp>
        <p:cxnSp>
          <p:nvCxnSpPr>
            <p:cNvPr id="139" name="직선 화살표 연결선 138"/>
            <p:cNvCxnSpPr>
              <a:stCxn id="135" idx="3"/>
              <a:endCxn id="136" idx="1"/>
            </p:cNvCxnSpPr>
            <p:nvPr/>
          </p:nvCxnSpPr>
          <p:spPr>
            <a:xfrm>
              <a:off x="1907704" y="698124"/>
              <a:ext cx="550506" cy="143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96" idx="3"/>
              <a:endCxn id="100" idx="1"/>
            </p:cNvCxnSpPr>
            <p:nvPr/>
          </p:nvCxnSpPr>
          <p:spPr>
            <a:xfrm>
              <a:off x="4644008" y="699554"/>
              <a:ext cx="34158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모서리가 둥근 직사각형 105"/>
            <p:cNvSpPr/>
            <p:nvPr/>
          </p:nvSpPr>
          <p:spPr>
            <a:xfrm>
              <a:off x="2458210" y="99996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안 좋음</a:t>
              </a:r>
              <a:endParaRPr lang="ko-KR" altLang="en-US" sz="1000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3368756" y="699554"/>
              <a:ext cx="313590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106" idx="3"/>
              <a:endCxn id="98" idx="1"/>
            </p:cNvCxnSpPr>
            <p:nvPr/>
          </p:nvCxnSpPr>
          <p:spPr>
            <a:xfrm>
              <a:off x="3394314" y="1222846"/>
              <a:ext cx="28803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모서리가 둥근 직사각형 95"/>
            <p:cNvSpPr/>
            <p:nvPr/>
          </p:nvSpPr>
          <p:spPr>
            <a:xfrm>
              <a:off x="3707904" y="476672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판매</a:t>
              </a:r>
              <a:r>
                <a:rPr lang="ko-KR" altLang="en-US" sz="1000" dirty="0"/>
                <a:t>율</a:t>
              </a:r>
              <a:endParaRPr lang="ko-KR" altLang="en-US" sz="1000" dirty="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682346" y="99996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판매</a:t>
              </a:r>
              <a:r>
                <a:rPr lang="ko-KR" altLang="en-US" sz="1000" dirty="0"/>
                <a:t>율</a:t>
              </a:r>
              <a:endParaRPr lang="ko-KR" altLang="en-US" sz="1000" dirty="0"/>
            </a:p>
          </p:txBody>
        </p:sp>
        <p:cxnSp>
          <p:nvCxnSpPr>
            <p:cNvPr id="87" name="직선 화살표 연결선 86"/>
            <p:cNvCxnSpPr>
              <a:stCxn id="96" idx="3"/>
              <a:endCxn id="103" idx="1"/>
            </p:cNvCxnSpPr>
            <p:nvPr/>
          </p:nvCxnSpPr>
          <p:spPr>
            <a:xfrm>
              <a:off x="4644008" y="699554"/>
              <a:ext cx="316024" cy="52329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98" idx="3"/>
              <a:endCxn id="103" idx="1"/>
            </p:cNvCxnSpPr>
            <p:nvPr/>
          </p:nvCxnSpPr>
          <p:spPr>
            <a:xfrm>
              <a:off x="4618450" y="1222846"/>
              <a:ext cx="341582" cy="0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98" idx="3"/>
              <a:endCxn id="102" idx="1"/>
            </p:cNvCxnSpPr>
            <p:nvPr/>
          </p:nvCxnSpPr>
          <p:spPr>
            <a:xfrm>
              <a:off x="4618450" y="1222846"/>
              <a:ext cx="341582" cy="52329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모서리가 둥근 직사각형 99"/>
            <p:cNvSpPr/>
            <p:nvPr/>
          </p:nvSpPr>
          <p:spPr>
            <a:xfrm>
              <a:off x="4985590" y="476672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고</a:t>
              </a: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4960032" y="1523256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저</a:t>
              </a: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4960032" y="999964"/>
              <a:ext cx="936104" cy="445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중</a:t>
              </a:r>
            </a:p>
          </p:txBody>
        </p:sp>
        <p:cxnSp>
          <p:nvCxnSpPr>
            <p:cNvPr id="107" name="직선 화살표 연결선 106"/>
            <p:cNvCxnSpPr>
              <a:stCxn id="135" idx="3"/>
              <a:endCxn id="106" idx="1"/>
            </p:cNvCxnSpPr>
            <p:nvPr/>
          </p:nvCxnSpPr>
          <p:spPr>
            <a:xfrm>
              <a:off x="1907704" y="698124"/>
              <a:ext cx="550506" cy="52472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51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395536" y="1484784"/>
            <a:ext cx="4248472" cy="969056"/>
            <a:chOff x="323528" y="5065778"/>
            <a:chExt cx="4248472" cy="969056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323528" y="5157192"/>
              <a:ext cx="1080120" cy="514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판매자 연령</a:t>
              </a:r>
              <a:endParaRPr lang="ko-KR" altLang="en-US" sz="1200" b="1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411760" y="5065778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저 연령층</a:t>
              </a:r>
              <a:endParaRPr lang="ko-KR" altLang="en-US" sz="10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411760" y="5589070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고 연령층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>
              <a:stCxn id="68" idx="3"/>
              <a:endCxn id="69" idx="1"/>
            </p:cNvCxnSpPr>
            <p:nvPr/>
          </p:nvCxnSpPr>
          <p:spPr>
            <a:xfrm flipV="1">
              <a:off x="1403648" y="5288660"/>
              <a:ext cx="1008112" cy="125704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8" idx="3"/>
              <a:endCxn id="71" idx="1"/>
            </p:cNvCxnSpPr>
            <p:nvPr/>
          </p:nvCxnSpPr>
          <p:spPr>
            <a:xfrm>
              <a:off x="1403648" y="5414364"/>
              <a:ext cx="1008112" cy="397588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모서리가 둥근 직사각형 74"/>
            <p:cNvSpPr/>
            <p:nvPr/>
          </p:nvSpPr>
          <p:spPr>
            <a:xfrm>
              <a:off x="3635896" y="5065778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청</a:t>
              </a:r>
              <a:r>
                <a:rPr lang="ko-KR" altLang="en-US" sz="1000" dirty="0"/>
                <a:t>년</a:t>
              </a: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635896" y="5589070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노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78" name="직선 화살표 연결선 77"/>
            <p:cNvCxnSpPr>
              <a:stCxn id="69" idx="3"/>
              <a:endCxn id="75" idx="1"/>
            </p:cNvCxnSpPr>
            <p:nvPr/>
          </p:nvCxnSpPr>
          <p:spPr>
            <a:xfrm>
              <a:off x="3347864" y="5288660"/>
              <a:ext cx="288032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1" idx="3"/>
              <a:endCxn id="77" idx="1"/>
            </p:cNvCxnSpPr>
            <p:nvPr/>
          </p:nvCxnSpPr>
          <p:spPr>
            <a:xfrm>
              <a:off x="3347864" y="5811952"/>
              <a:ext cx="288032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" name="직선 연결선 221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15143" y="62068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대상 </a:t>
            </a:r>
            <a:r>
              <a:rPr lang="en-US" altLang="ko-KR" sz="1200" b="1" dirty="0" smtClean="0"/>
              <a:t>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943724" y="44705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판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매자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369978" y="2780928"/>
            <a:ext cx="4248472" cy="3024336"/>
            <a:chOff x="323528" y="1393370"/>
            <a:chExt cx="4248472" cy="302433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3528" y="2060848"/>
              <a:ext cx="1224136" cy="514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/>
                <a:t>판</a:t>
              </a:r>
              <a:r>
                <a:rPr lang="ko-KR" altLang="en-US" sz="1200" b="1" dirty="0" err="1" smtClean="0"/>
                <a:t>매자지역</a:t>
              </a:r>
              <a:endParaRPr lang="ko-KR" altLang="en-US" sz="1200" b="1" dirty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411760" y="1393370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수도</a:t>
              </a:r>
              <a:r>
                <a:rPr lang="ko-KR" altLang="en-US" sz="1000" dirty="0"/>
                <a:t>권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411760" y="2492726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지</a:t>
              </a:r>
              <a:r>
                <a:rPr lang="ko-KR" altLang="en-US" sz="1000" dirty="0"/>
                <a:t>방</a:t>
              </a:r>
            </a:p>
          </p:txBody>
        </p:sp>
        <p:cxnSp>
          <p:nvCxnSpPr>
            <p:cNvPr id="60" name="직선 화살표 연결선 59"/>
            <p:cNvCxnSpPr>
              <a:stCxn id="56" idx="3"/>
              <a:endCxn id="57" idx="1"/>
            </p:cNvCxnSpPr>
            <p:nvPr/>
          </p:nvCxnSpPr>
          <p:spPr>
            <a:xfrm flipV="1">
              <a:off x="1547664" y="1616252"/>
              <a:ext cx="864096" cy="701768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6" idx="3"/>
              <a:endCxn id="58" idx="1"/>
            </p:cNvCxnSpPr>
            <p:nvPr/>
          </p:nvCxnSpPr>
          <p:spPr>
            <a:xfrm>
              <a:off x="1547664" y="2318020"/>
              <a:ext cx="864096" cy="397588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/>
            <p:cNvSpPr/>
            <p:nvPr/>
          </p:nvSpPr>
          <p:spPr>
            <a:xfrm>
              <a:off x="3635896" y="1393370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서</a:t>
              </a:r>
              <a:r>
                <a:rPr lang="ko-KR" altLang="en-US" sz="1000" dirty="0"/>
                <a:t>울</a:t>
              </a: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631629" y="2492726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경상</a:t>
              </a:r>
              <a:r>
                <a:rPr lang="ko-KR" altLang="en-US" sz="1000" dirty="0"/>
                <a:t>도</a:t>
              </a:r>
            </a:p>
          </p:txBody>
        </p:sp>
        <p:cxnSp>
          <p:nvCxnSpPr>
            <p:cNvPr id="70" name="직선 화살표 연결선 69"/>
            <p:cNvCxnSpPr>
              <a:stCxn id="57" idx="3"/>
              <a:endCxn id="65" idx="1"/>
            </p:cNvCxnSpPr>
            <p:nvPr/>
          </p:nvCxnSpPr>
          <p:spPr>
            <a:xfrm>
              <a:off x="3347864" y="1616252"/>
              <a:ext cx="288032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58" idx="3"/>
              <a:endCxn id="66" idx="1"/>
            </p:cNvCxnSpPr>
            <p:nvPr/>
          </p:nvCxnSpPr>
          <p:spPr>
            <a:xfrm>
              <a:off x="3347864" y="2715608"/>
              <a:ext cx="283765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모서리가 둥근 직사각형 75"/>
            <p:cNvSpPr/>
            <p:nvPr/>
          </p:nvSpPr>
          <p:spPr>
            <a:xfrm>
              <a:off x="3635896" y="1904284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경기</a:t>
              </a:r>
              <a:r>
                <a:rPr lang="ko-KR" altLang="en-US" sz="1000" dirty="0"/>
                <a:t>도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3631629" y="2985798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충청도</a:t>
              </a:r>
              <a:endParaRPr lang="ko-KR" altLang="en-US" sz="1000" dirty="0"/>
            </a:p>
          </p:txBody>
        </p:sp>
        <p:cxnSp>
          <p:nvCxnSpPr>
            <p:cNvPr id="81" name="직선 화살표 연결선 80"/>
            <p:cNvCxnSpPr>
              <a:stCxn id="57" idx="3"/>
              <a:endCxn id="76" idx="1"/>
            </p:cNvCxnSpPr>
            <p:nvPr/>
          </p:nvCxnSpPr>
          <p:spPr>
            <a:xfrm>
              <a:off x="3347864" y="1616252"/>
              <a:ext cx="288032" cy="510914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58" idx="3"/>
              <a:endCxn id="80" idx="1"/>
            </p:cNvCxnSpPr>
            <p:nvPr/>
          </p:nvCxnSpPr>
          <p:spPr>
            <a:xfrm>
              <a:off x="3347864" y="2715608"/>
              <a:ext cx="283765" cy="493072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모서리가 둥근 직사각형 82"/>
            <p:cNvSpPr/>
            <p:nvPr/>
          </p:nvSpPr>
          <p:spPr>
            <a:xfrm>
              <a:off x="3631629" y="3478870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전</a:t>
              </a:r>
              <a:r>
                <a:rPr lang="ko-KR" altLang="en-US" sz="1000" dirty="0"/>
                <a:t>라</a:t>
              </a:r>
              <a:r>
                <a:rPr lang="ko-KR" altLang="en-US" sz="1000" dirty="0" smtClean="0"/>
                <a:t>도</a:t>
              </a:r>
              <a:endParaRPr lang="ko-KR" altLang="en-US" sz="1000" dirty="0"/>
            </a:p>
          </p:txBody>
        </p:sp>
        <p:cxnSp>
          <p:nvCxnSpPr>
            <p:cNvPr id="84" name="직선 화살표 연결선 83"/>
            <p:cNvCxnSpPr>
              <a:stCxn id="58" idx="3"/>
              <a:endCxn id="83" idx="1"/>
            </p:cNvCxnSpPr>
            <p:nvPr/>
          </p:nvCxnSpPr>
          <p:spPr>
            <a:xfrm>
              <a:off x="3347864" y="2715608"/>
              <a:ext cx="283765" cy="986144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모서리가 둥근 직사각형 84"/>
            <p:cNvSpPr/>
            <p:nvPr/>
          </p:nvSpPr>
          <p:spPr>
            <a:xfrm>
              <a:off x="3631629" y="3971942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</a:t>
              </a:r>
              <a:r>
                <a:rPr lang="ko-KR" altLang="en-US" sz="1000" dirty="0"/>
                <a:t>주</a:t>
              </a:r>
              <a:r>
                <a:rPr lang="ko-KR" altLang="en-US" sz="1000" dirty="0" smtClean="0"/>
                <a:t>도</a:t>
              </a:r>
              <a:endParaRPr lang="ko-KR" altLang="en-US" sz="1000" dirty="0"/>
            </a:p>
          </p:txBody>
        </p:sp>
        <p:cxnSp>
          <p:nvCxnSpPr>
            <p:cNvPr id="86" name="직선 화살표 연결선 85"/>
            <p:cNvCxnSpPr>
              <a:stCxn id="58" idx="3"/>
              <a:endCxn id="85" idx="1"/>
            </p:cNvCxnSpPr>
            <p:nvPr/>
          </p:nvCxnSpPr>
          <p:spPr>
            <a:xfrm>
              <a:off x="3347864" y="2715608"/>
              <a:ext cx="283765" cy="1479216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34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333974" y="4210703"/>
            <a:ext cx="4248472" cy="969056"/>
            <a:chOff x="323528" y="5065778"/>
            <a:chExt cx="4248472" cy="969056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323528" y="5157192"/>
              <a:ext cx="1080120" cy="514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판매자 연령</a:t>
              </a:r>
              <a:endParaRPr lang="ko-KR" altLang="en-US" sz="1200" b="1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411760" y="5065778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저 연령층</a:t>
              </a:r>
              <a:endParaRPr lang="ko-KR" altLang="en-US" sz="10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411760" y="5589070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고 연령층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>
              <a:stCxn id="68" idx="3"/>
              <a:endCxn id="69" idx="1"/>
            </p:cNvCxnSpPr>
            <p:nvPr/>
          </p:nvCxnSpPr>
          <p:spPr>
            <a:xfrm flipV="1">
              <a:off x="1403648" y="5288660"/>
              <a:ext cx="1008112" cy="125704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8" idx="3"/>
              <a:endCxn id="71" idx="1"/>
            </p:cNvCxnSpPr>
            <p:nvPr/>
          </p:nvCxnSpPr>
          <p:spPr>
            <a:xfrm>
              <a:off x="1403648" y="5414364"/>
              <a:ext cx="1008112" cy="397588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모서리가 둥근 직사각형 74"/>
            <p:cNvSpPr/>
            <p:nvPr/>
          </p:nvSpPr>
          <p:spPr>
            <a:xfrm>
              <a:off x="3635896" y="5065778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청</a:t>
              </a:r>
              <a:r>
                <a:rPr lang="ko-KR" altLang="en-US" sz="1000" dirty="0"/>
                <a:t>년</a:t>
              </a: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635896" y="5589070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노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78" name="직선 화살표 연결선 77"/>
            <p:cNvCxnSpPr>
              <a:stCxn id="69" idx="3"/>
              <a:endCxn id="75" idx="1"/>
            </p:cNvCxnSpPr>
            <p:nvPr/>
          </p:nvCxnSpPr>
          <p:spPr>
            <a:xfrm>
              <a:off x="3347864" y="5288660"/>
              <a:ext cx="288032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1" idx="3"/>
              <a:endCxn id="77" idx="1"/>
            </p:cNvCxnSpPr>
            <p:nvPr/>
          </p:nvCxnSpPr>
          <p:spPr>
            <a:xfrm>
              <a:off x="3347864" y="5811952"/>
              <a:ext cx="288032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" name="직선 연결선 221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15143" y="62068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대상 </a:t>
            </a:r>
            <a:r>
              <a:rPr lang="en-US" altLang="ko-KR" sz="1200" b="1" dirty="0" smtClean="0"/>
              <a:t>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943724" y="44705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판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매자</a:t>
            </a:r>
          </a:p>
        </p:txBody>
      </p:sp>
      <p:grpSp>
        <p:nvGrpSpPr>
          <p:cNvPr id="239" name="그룹 238"/>
          <p:cNvGrpSpPr/>
          <p:nvPr/>
        </p:nvGrpSpPr>
        <p:grpSpPr>
          <a:xfrm>
            <a:off x="333974" y="1556792"/>
            <a:ext cx="7200140" cy="2254815"/>
            <a:chOff x="333974" y="1196752"/>
            <a:chExt cx="7200140" cy="225481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33974" y="1288166"/>
              <a:ext cx="1368152" cy="514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사이트 편의성</a:t>
              </a:r>
              <a:endParaRPr lang="ko-KR" altLang="en-US" sz="12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422206" y="1196752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예약자와의 소통</a:t>
              </a:r>
              <a:endParaRPr lang="ko-KR" altLang="en-US" sz="10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422206" y="2218572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개별 이벤트 </a:t>
              </a:r>
              <a:r>
                <a:rPr lang="ko-KR" altLang="en-US" sz="1000" dirty="0"/>
                <a:t>진행</a:t>
              </a:r>
              <a:endParaRPr lang="ko-KR" altLang="en-US" sz="1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422206" y="1707662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예약관리 </a:t>
              </a:r>
              <a:endParaRPr lang="en-US" altLang="ko-KR" sz="1000" dirty="0"/>
            </a:p>
            <a:p>
              <a:pPr algn="ctr"/>
              <a:r>
                <a:rPr lang="ko-KR" altLang="en-US" sz="1000" dirty="0" smtClean="0"/>
                <a:t>편리성</a:t>
              </a:r>
              <a:endParaRPr lang="ko-KR" altLang="en-US" sz="1000" dirty="0"/>
            </a:p>
          </p:txBody>
        </p:sp>
        <p:cxnSp>
          <p:nvCxnSpPr>
            <p:cNvPr id="20" name="직선 화살표 연결선 19"/>
            <p:cNvCxnSpPr>
              <a:stCxn id="5" idx="3"/>
              <a:endCxn id="8" idx="1"/>
            </p:cNvCxnSpPr>
            <p:nvPr/>
          </p:nvCxnSpPr>
          <p:spPr>
            <a:xfrm flipV="1">
              <a:off x="1702126" y="1419634"/>
              <a:ext cx="720080" cy="125704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5" idx="3"/>
              <a:endCxn id="18" idx="1"/>
            </p:cNvCxnSpPr>
            <p:nvPr/>
          </p:nvCxnSpPr>
          <p:spPr>
            <a:xfrm>
              <a:off x="1702126" y="1545338"/>
              <a:ext cx="720080" cy="385206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5" idx="3"/>
              <a:endCxn id="17" idx="1"/>
            </p:cNvCxnSpPr>
            <p:nvPr/>
          </p:nvCxnSpPr>
          <p:spPr>
            <a:xfrm>
              <a:off x="1702126" y="1545338"/>
              <a:ext cx="720080" cy="896116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모서리가 둥근 직사각형 111"/>
            <p:cNvSpPr/>
            <p:nvPr/>
          </p:nvSpPr>
          <p:spPr>
            <a:xfrm>
              <a:off x="2422206" y="2729482"/>
              <a:ext cx="910546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사이트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이용정보</a:t>
              </a:r>
              <a:endParaRPr lang="ko-KR" altLang="en-US" sz="1000" dirty="0"/>
            </a:p>
          </p:txBody>
        </p:sp>
        <p:cxnSp>
          <p:nvCxnSpPr>
            <p:cNvPr id="113" name="직선 화살표 연결선 112"/>
            <p:cNvCxnSpPr>
              <a:stCxn id="5" idx="3"/>
              <a:endCxn id="112" idx="1"/>
            </p:cNvCxnSpPr>
            <p:nvPr/>
          </p:nvCxnSpPr>
          <p:spPr>
            <a:xfrm>
              <a:off x="1702126" y="1545338"/>
              <a:ext cx="720080" cy="1407026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4114394" y="1356745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좋</a:t>
              </a:r>
              <a:r>
                <a:rPr lang="ko-KR" altLang="en-US" sz="1000" dirty="0"/>
                <a:t>다</a:t>
              </a:r>
              <a:endParaRPr lang="ko-KR" altLang="en-US" sz="1000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114394" y="2456101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나쁘</a:t>
              </a:r>
              <a:r>
                <a:rPr lang="ko-KR" altLang="en-US" sz="1000" dirty="0"/>
                <a:t>다</a:t>
              </a:r>
              <a:endParaRPr lang="ko-KR" altLang="en-US" sz="1000" dirty="0"/>
            </a:p>
          </p:txBody>
        </p:sp>
        <p:cxnSp>
          <p:nvCxnSpPr>
            <p:cNvPr id="60" name="직선 화살표 연결선 59"/>
            <p:cNvCxnSpPr>
              <a:stCxn id="8" idx="3"/>
              <a:endCxn id="57" idx="1"/>
            </p:cNvCxnSpPr>
            <p:nvPr/>
          </p:nvCxnSpPr>
          <p:spPr>
            <a:xfrm>
              <a:off x="3358310" y="1419634"/>
              <a:ext cx="756084" cy="159993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8" idx="3"/>
              <a:endCxn id="58" idx="1"/>
            </p:cNvCxnSpPr>
            <p:nvPr/>
          </p:nvCxnSpPr>
          <p:spPr>
            <a:xfrm>
              <a:off x="3358310" y="1419634"/>
              <a:ext cx="756084" cy="1259349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/>
            <p:cNvSpPr/>
            <p:nvPr/>
          </p:nvSpPr>
          <p:spPr>
            <a:xfrm>
              <a:off x="5338530" y="1356745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방문율</a:t>
              </a:r>
              <a:endParaRPr lang="ko-KR" altLang="en-US" sz="1000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334263" y="2456101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방문</a:t>
              </a:r>
              <a:r>
                <a:rPr lang="ko-KR" altLang="en-US" sz="1000" dirty="0" err="1"/>
                <a:t>율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>
              <a:stCxn id="57" idx="3"/>
              <a:endCxn id="65" idx="1"/>
            </p:cNvCxnSpPr>
            <p:nvPr/>
          </p:nvCxnSpPr>
          <p:spPr>
            <a:xfrm>
              <a:off x="5050498" y="1579627"/>
              <a:ext cx="288032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58" idx="3"/>
              <a:endCxn id="66" idx="1"/>
            </p:cNvCxnSpPr>
            <p:nvPr/>
          </p:nvCxnSpPr>
          <p:spPr>
            <a:xfrm>
              <a:off x="5050498" y="2678983"/>
              <a:ext cx="283765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모서리가 둥근 직사각형 86"/>
            <p:cNvSpPr/>
            <p:nvPr/>
          </p:nvSpPr>
          <p:spPr>
            <a:xfrm>
              <a:off x="6598010" y="1356745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고</a:t>
              </a:r>
              <a:endParaRPr lang="ko-KR" altLang="en-US" sz="1000" dirty="0"/>
            </a:p>
          </p:txBody>
        </p:sp>
        <p:cxnSp>
          <p:nvCxnSpPr>
            <p:cNvPr id="88" name="직선 화살표 연결선 87"/>
            <p:cNvCxnSpPr>
              <a:stCxn id="65" idx="3"/>
              <a:endCxn id="87" idx="1"/>
            </p:cNvCxnSpPr>
            <p:nvPr/>
          </p:nvCxnSpPr>
          <p:spPr>
            <a:xfrm>
              <a:off x="6274634" y="1579627"/>
              <a:ext cx="323376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모서리가 둥근 직사각형 88"/>
            <p:cNvSpPr/>
            <p:nvPr/>
          </p:nvSpPr>
          <p:spPr>
            <a:xfrm>
              <a:off x="6598010" y="1867659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중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>
              <a:stCxn id="65" idx="3"/>
              <a:endCxn id="89" idx="1"/>
            </p:cNvCxnSpPr>
            <p:nvPr/>
          </p:nvCxnSpPr>
          <p:spPr>
            <a:xfrm>
              <a:off x="6274634" y="1579627"/>
              <a:ext cx="323376" cy="510914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모서리가 둥근 직사각형 90"/>
            <p:cNvSpPr/>
            <p:nvPr/>
          </p:nvSpPr>
          <p:spPr>
            <a:xfrm>
              <a:off x="6598010" y="2494889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중</a:t>
              </a:r>
              <a:endParaRPr lang="ko-KR" altLang="en-US" sz="1000" dirty="0"/>
            </a:p>
          </p:txBody>
        </p:sp>
        <p:cxnSp>
          <p:nvCxnSpPr>
            <p:cNvPr id="92" name="직선 화살표 연결선 91"/>
            <p:cNvCxnSpPr>
              <a:stCxn id="66" idx="3"/>
              <a:endCxn id="91" idx="1"/>
            </p:cNvCxnSpPr>
            <p:nvPr/>
          </p:nvCxnSpPr>
          <p:spPr>
            <a:xfrm>
              <a:off x="6270367" y="2678983"/>
              <a:ext cx="327643" cy="38788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6598010" y="3005803"/>
              <a:ext cx="936104" cy="4457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저</a:t>
              </a:r>
              <a:endParaRPr lang="ko-KR" altLang="en-US" sz="1000" dirty="0"/>
            </a:p>
          </p:txBody>
        </p:sp>
        <p:cxnSp>
          <p:nvCxnSpPr>
            <p:cNvPr id="94" name="직선 화살표 연결선 93"/>
            <p:cNvCxnSpPr>
              <a:stCxn id="66" idx="3"/>
              <a:endCxn id="93" idx="1"/>
            </p:cNvCxnSpPr>
            <p:nvPr/>
          </p:nvCxnSpPr>
          <p:spPr>
            <a:xfrm>
              <a:off x="6270367" y="2678983"/>
              <a:ext cx="327643" cy="549702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18" idx="3"/>
              <a:endCxn id="57" idx="1"/>
            </p:cNvCxnSpPr>
            <p:nvPr/>
          </p:nvCxnSpPr>
          <p:spPr>
            <a:xfrm flipV="1">
              <a:off x="3358310" y="1579627"/>
              <a:ext cx="756084" cy="350917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endCxn id="57" idx="1"/>
            </p:cNvCxnSpPr>
            <p:nvPr/>
          </p:nvCxnSpPr>
          <p:spPr>
            <a:xfrm flipV="1">
              <a:off x="3358310" y="1579627"/>
              <a:ext cx="756084" cy="861827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112" idx="3"/>
              <a:endCxn id="57" idx="1"/>
            </p:cNvCxnSpPr>
            <p:nvPr/>
          </p:nvCxnSpPr>
          <p:spPr>
            <a:xfrm flipV="1">
              <a:off x="3332752" y="1579627"/>
              <a:ext cx="781642" cy="1372737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17" idx="3"/>
              <a:endCxn id="58" idx="1"/>
            </p:cNvCxnSpPr>
            <p:nvPr/>
          </p:nvCxnSpPr>
          <p:spPr>
            <a:xfrm>
              <a:off x="3358310" y="2441454"/>
              <a:ext cx="756084" cy="237529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112" idx="3"/>
              <a:endCxn id="58" idx="1"/>
            </p:cNvCxnSpPr>
            <p:nvPr/>
          </p:nvCxnSpPr>
          <p:spPr>
            <a:xfrm flipV="1">
              <a:off x="3332752" y="2678983"/>
              <a:ext cx="781642" cy="273381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18" idx="3"/>
              <a:endCxn id="58" idx="1"/>
            </p:cNvCxnSpPr>
            <p:nvPr/>
          </p:nvCxnSpPr>
          <p:spPr>
            <a:xfrm>
              <a:off x="3358310" y="1930544"/>
              <a:ext cx="756084" cy="748439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29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138</Words>
  <Application>Microsoft Office PowerPoint</Application>
  <PresentationFormat>화면 슬라이드 쇼(4:3)</PresentationFormat>
  <Paragraphs>96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사용자 행동변수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2018-08-21T07:10:13Z</dcterms:created>
  <dcterms:modified xsi:type="dcterms:W3CDTF">2018-08-27T05:21:03Z</dcterms:modified>
</cp:coreProperties>
</file>