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89" r:id="rId6"/>
    <p:sldId id="309" r:id="rId7"/>
    <p:sldId id="290" r:id="rId8"/>
    <p:sldId id="292" r:id="rId9"/>
    <p:sldId id="299" r:id="rId10"/>
    <p:sldId id="293" r:id="rId11"/>
    <p:sldId id="296" r:id="rId12"/>
    <p:sldId id="300" r:id="rId13"/>
    <p:sldId id="297" r:id="rId14"/>
    <p:sldId id="29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88825" cy="6858000"/>
  <p:notesSz cx="6858000" cy="9144000"/>
  <p:custDataLst>
    <p:tags r:id="rId2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8B22F-C34B-4CBD-9E97-3D965916FE8B}" v="2" dt="2021-05-24T21:46:25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2E57C05-BB6E-4086-ABBB-3CDED5EA5BDB}"/>
    <pc:docChg chg="modSld">
      <pc:chgData name="Judson Santiago" userId="ebb108da2f256286" providerId="LiveId" clId="{02E57C05-BB6E-4086-ABBB-3CDED5EA5BDB}" dt="2019-08-05T16:55:19.111" v="3" actId="207"/>
      <pc:docMkLst>
        <pc:docMk/>
      </pc:docMkLst>
      <pc:sldChg chg="modSp">
        <pc:chgData name="Judson Santiago" userId="ebb108da2f256286" providerId="LiveId" clId="{02E57C05-BB6E-4086-ABBB-3CDED5EA5BDB}" dt="2019-08-05T16:55:19.111" v="3" actId="207"/>
        <pc:sldMkLst>
          <pc:docMk/>
          <pc:sldMk cId="889496560" sldId="299"/>
        </pc:sldMkLst>
        <pc:spChg chg="mod">
          <ac:chgData name="Judson Santiago" userId="ebb108da2f256286" providerId="LiveId" clId="{02E57C05-BB6E-4086-ABBB-3CDED5EA5BDB}" dt="2019-08-05T16:55:12.376" v="1" actId="207"/>
          <ac:spMkLst>
            <pc:docMk/>
            <pc:sldMk cId="889496560" sldId="299"/>
            <ac:spMk id="3" creationId="{45FE0B4F-99CC-4056-AEAD-CAC2AA734B7E}"/>
          </ac:spMkLst>
        </pc:spChg>
        <pc:spChg chg="mod">
          <ac:chgData name="Judson Santiago" userId="ebb108da2f256286" providerId="LiveId" clId="{02E57C05-BB6E-4086-ABBB-3CDED5EA5BDB}" dt="2019-08-05T16:55:19.111" v="3" actId="207"/>
          <ac:spMkLst>
            <pc:docMk/>
            <pc:sldMk cId="889496560" sldId="299"/>
            <ac:spMk id="4" creationId="{D09B878C-E6C6-4677-9A67-C84AE3AF5666}"/>
          </ac:spMkLst>
        </pc:spChg>
      </pc:sldChg>
    </pc:docChg>
  </pc:docChgLst>
  <pc:docChgLst>
    <pc:chgData name="Judson Santiago" userId="ebb108da2f256286" providerId="LiveId" clId="{E9E8B22F-C34B-4CBD-9E97-3D965916FE8B}"/>
    <pc:docChg chg="undo custSel addSld modSld">
      <pc:chgData name="Judson Santiago" userId="ebb108da2f256286" providerId="LiveId" clId="{E9E8B22F-C34B-4CBD-9E97-3D965916FE8B}" dt="2021-05-24T22:03:43.418" v="234" actId="2711"/>
      <pc:docMkLst>
        <pc:docMk/>
      </pc:docMkLst>
      <pc:sldChg chg="modSp mod modNotesTx">
        <pc:chgData name="Judson Santiago" userId="ebb108da2f256286" providerId="LiveId" clId="{E9E8B22F-C34B-4CBD-9E97-3D965916FE8B}" dt="2021-05-24T21:26:50.757" v="198" actId="20577"/>
        <pc:sldMkLst>
          <pc:docMk/>
          <pc:sldMk cId="3501861861" sldId="289"/>
        </pc:sldMkLst>
        <pc:spChg chg="mod">
          <ac:chgData name="Judson Santiago" userId="ebb108da2f256286" providerId="LiveId" clId="{E9E8B22F-C34B-4CBD-9E97-3D965916FE8B}" dt="2021-05-24T21:26:50.757" v="198" actId="20577"/>
          <ac:spMkLst>
            <pc:docMk/>
            <pc:sldMk cId="3501861861" sldId="289"/>
            <ac:spMk id="3" creationId="{E35E1823-2E88-4E53-B709-4F7B8EE2F069}"/>
          </ac:spMkLst>
        </pc:spChg>
      </pc:sldChg>
      <pc:sldChg chg="modSp mod">
        <pc:chgData name="Judson Santiago" userId="ebb108da2f256286" providerId="LiveId" clId="{E9E8B22F-C34B-4CBD-9E97-3D965916FE8B}" dt="2021-05-24T21:29:25.064" v="201" actId="207"/>
        <pc:sldMkLst>
          <pc:docMk/>
          <pc:sldMk cId="3752612552" sldId="292"/>
        </pc:sldMkLst>
        <pc:graphicFrameChg chg="modGraphic">
          <ac:chgData name="Judson Santiago" userId="ebb108da2f256286" providerId="LiveId" clId="{E9E8B22F-C34B-4CBD-9E97-3D965916FE8B}" dt="2021-05-24T21:29:25.064" v="201" actId="207"/>
          <ac:graphicFrameMkLst>
            <pc:docMk/>
            <pc:sldMk cId="3752612552" sldId="292"/>
            <ac:graphicFrameMk id="5" creationId="{47C34552-ED45-4F83-8C54-DCE66089B0D0}"/>
          </ac:graphicFrameMkLst>
        </pc:graphicFrameChg>
      </pc:sldChg>
      <pc:sldChg chg="modSp mod">
        <pc:chgData name="Judson Santiago" userId="ebb108da2f256286" providerId="LiveId" clId="{E9E8B22F-C34B-4CBD-9E97-3D965916FE8B}" dt="2021-05-24T21:46:18.022" v="202" actId="114"/>
        <pc:sldMkLst>
          <pc:docMk/>
          <pc:sldMk cId="2352133120" sldId="301"/>
        </pc:sldMkLst>
        <pc:spChg chg="mod">
          <ac:chgData name="Judson Santiago" userId="ebb108da2f256286" providerId="LiveId" clId="{E9E8B22F-C34B-4CBD-9E97-3D965916FE8B}" dt="2021-05-24T21:46:18.022" v="202" actId="114"/>
          <ac:spMkLst>
            <pc:docMk/>
            <pc:sldMk cId="2352133120" sldId="301"/>
            <ac:spMk id="3" creationId="{04B54AEB-42A5-4545-AD02-E612360A0DE4}"/>
          </ac:spMkLst>
        </pc:spChg>
      </pc:sldChg>
      <pc:sldChg chg="addSp modSp mod">
        <pc:chgData name="Judson Santiago" userId="ebb108da2f256286" providerId="LiveId" clId="{E9E8B22F-C34B-4CBD-9E97-3D965916FE8B}" dt="2021-05-24T22:03:43.418" v="234" actId="2711"/>
        <pc:sldMkLst>
          <pc:docMk/>
          <pc:sldMk cId="3181366268" sldId="307"/>
        </pc:sldMkLst>
        <pc:spChg chg="mod">
          <ac:chgData name="Judson Santiago" userId="ebb108da2f256286" providerId="LiveId" clId="{E9E8B22F-C34B-4CBD-9E97-3D965916FE8B}" dt="2021-05-24T22:03:43.418" v="234" actId="2711"/>
          <ac:spMkLst>
            <pc:docMk/>
            <pc:sldMk cId="3181366268" sldId="307"/>
            <ac:spMk id="3" creationId="{89F8F963-31D4-4E34-A078-8CEC564ABD3A}"/>
          </ac:spMkLst>
        </pc:spChg>
        <pc:spChg chg="mod">
          <ac:chgData name="Judson Santiago" userId="ebb108da2f256286" providerId="LiveId" clId="{E9E8B22F-C34B-4CBD-9E97-3D965916FE8B}" dt="2021-05-24T22:01:44.955" v="215" actId="1076"/>
          <ac:spMkLst>
            <pc:docMk/>
            <pc:sldMk cId="3181366268" sldId="307"/>
            <ac:spMk id="4" creationId="{D8D6EFF5-8530-4977-9012-2E573F351F12}"/>
          </ac:spMkLst>
        </pc:spChg>
        <pc:spChg chg="mod">
          <ac:chgData name="Judson Santiago" userId="ebb108da2f256286" providerId="LiveId" clId="{E9E8B22F-C34B-4CBD-9E97-3D965916FE8B}" dt="2021-05-24T22:01:30.153" v="212" actId="1076"/>
          <ac:spMkLst>
            <pc:docMk/>
            <pc:sldMk cId="3181366268" sldId="307"/>
            <ac:spMk id="5" creationId="{A90F02DA-EC3C-4667-8E9E-CD09BE8E2A69}"/>
          </ac:spMkLst>
        </pc:spChg>
        <pc:spChg chg="add mod">
          <ac:chgData name="Judson Santiago" userId="ebb108da2f256286" providerId="LiveId" clId="{E9E8B22F-C34B-4CBD-9E97-3D965916FE8B}" dt="2021-05-24T22:02:26.475" v="233" actId="6549"/>
          <ac:spMkLst>
            <pc:docMk/>
            <pc:sldMk cId="3181366268" sldId="307"/>
            <ac:spMk id="12" creationId="{51D97CEE-2153-4D46-ADE4-402418333116}"/>
          </ac:spMkLst>
        </pc:spChg>
      </pc:sldChg>
      <pc:sldChg chg="modSp add mod modNotesTx">
        <pc:chgData name="Judson Santiago" userId="ebb108da2f256286" providerId="LiveId" clId="{E9E8B22F-C34B-4CBD-9E97-3D965916FE8B}" dt="2021-05-24T21:27:34.369" v="200" actId="6549"/>
        <pc:sldMkLst>
          <pc:docMk/>
          <pc:sldMk cId="3671751087" sldId="309"/>
        </pc:sldMkLst>
        <pc:spChg chg="mod">
          <ac:chgData name="Judson Santiago" userId="ebb108da2f256286" providerId="LiveId" clId="{E9E8B22F-C34B-4CBD-9E97-3D965916FE8B}" dt="2021-05-24T21:27:00.263" v="199" actId="207"/>
          <ac:spMkLst>
            <pc:docMk/>
            <pc:sldMk cId="3671751087" sldId="309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1FB242D7-498C-4525-B953-1329DB2C5A18}"/>
    <pc:docChg chg="undo custSel modSld">
      <pc:chgData name="Judson Santiago" userId="ebb108da2f256286" providerId="LiveId" clId="{1FB242D7-498C-4525-B953-1329DB2C5A18}" dt="2020-01-27T18:12:53.365" v="53" actId="20577"/>
      <pc:docMkLst>
        <pc:docMk/>
      </pc:docMkLst>
      <pc:sldChg chg="modSp">
        <pc:chgData name="Judson Santiago" userId="ebb108da2f256286" providerId="LiveId" clId="{1FB242D7-498C-4525-B953-1329DB2C5A18}" dt="2020-01-27T17:15:58.571" v="50" actId="20577"/>
        <pc:sldMkLst>
          <pc:docMk/>
          <pc:sldMk cId="2808920126" sldId="265"/>
        </pc:sldMkLst>
        <pc:spChg chg="mod">
          <ac:chgData name="Judson Santiago" userId="ebb108da2f256286" providerId="LiveId" clId="{1FB242D7-498C-4525-B953-1329DB2C5A18}" dt="2020-01-27T17:15:58.571" v="50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1FB242D7-498C-4525-B953-1329DB2C5A18}" dt="2020-01-27T17:15:51.452" v="44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1FB242D7-498C-4525-B953-1329DB2C5A18}" dt="2020-01-27T17:25:32.881" v="51" actId="207"/>
        <pc:sldMkLst>
          <pc:docMk/>
          <pc:sldMk cId="3263313338" sldId="293"/>
        </pc:sldMkLst>
        <pc:graphicFrameChg chg="modGraphic">
          <ac:chgData name="Judson Santiago" userId="ebb108da2f256286" providerId="LiveId" clId="{1FB242D7-498C-4525-B953-1329DB2C5A18}" dt="2020-01-27T17:25:32.881" v="51" actId="207"/>
          <ac:graphicFrameMkLst>
            <pc:docMk/>
            <pc:sldMk cId="3263313338" sldId="293"/>
            <ac:graphicFrameMk id="4" creationId="{424459D9-8286-4074-8165-64A6CA0DEA9E}"/>
          </ac:graphicFrameMkLst>
        </pc:graphicFrameChg>
      </pc:sldChg>
      <pc:sldChg chg="modSp">
        <pc:chgData name="Judson Santiago" userId="ebb108da2f256286" providerId="LiveId" clId="{1FB242D7-498C-4525-B953-1329DB2C5A18}" dt="2020-01-27T18:12:53.365" v="53" actId="20577"/>
        <pc:sldMkLst>
          <pc:docMk/>
          <pc:sldMk cId="1375504404" sldId="308"/>
        </pc:sldMkLst>
        <pc:spChg chg="mod">
          <ac:chgData name="Judson Santiago" userId="ebb108da2f256286" providerId="LiveId" clId="{1FB242D7-498C-4525-B953-1329DB2C5A18}" dt="2020-01-27T18:12:53.365" v="53" actId="20577"/>
          <ac:spMkLst>
            <pc:docMk/>
            <pc:sldMk cId="1375504404" sldId="308"/>
            <ac:spMk id="3" creationId="{D8193A69-002E-4C42-B3A2-B921B40F33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24/05/2021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</a:t>
            </a:r>
            <a:r>
              <a:rPr lang="pt-BR" sz="1200" dirty="0" err="1">
                <a:solidFill>
                  <a:schemeClr val="bg1"/>
                </a:solidFill>
              </a:rPr>
              <a:t>CalcPlus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779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nome reflete a popularidade dessas ferramentas à época.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046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Bison gera um arquivo &lt;nome&gt;.</a:t>
            </a:r>
            <a:r>
              <a:rPr lang="pt-BR" dirty="0" err="1"/>
              <a:t>tab.c</a:t>
            </a:r>
            <a:r>
              <a:rPr lang="pt-BR" dirty="0"/>
              <a:t>, onde &lt;nome&gt; é o nome do arquivo “.y”. Para gerar um nome compatível com o Yacc é preciso usar "bison –b y"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86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 usado em conjunto com o Flex, as declarações de tokens se tornam disponíveis também para o analisador léxico.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36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</a:t>
            </a:r>
            <a:r>
              <a:rPr lang="pt-BR" dirty="0" err="1"/>
              <a:t>parser.tab.c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exemplo “</a:t>
            </a:r>
            <a:r>
              <a:rPr lang="pt-BR" sz="1200" dirty="0" err="1">
                <a:solidFill>
                  <a:schemeClr val="bg1"/>
                </a:solidFill>
              </a:rPr>
              <a:t>Calc</a:t>
            </a:r>
            <a:r>
              <a:rPr lang="pt-BR" sz="1200" dirty="0">
                <a:solidFill>
                  <a:schemeClr val="bg1"/>
                </a:solidFill>
              </a:rPr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produção </a:t>
            </a:r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pt-BR" dirty="0"/>
              <a:t> </a:t>
            </a:r>
            <a:r>
              <a:rPr lang="pt-BR" dirty="0" err="1"/>
              <a:t>calc</a:t>
            </a:r>
            <a:r>
              <a:rPr lang="pt-BR" dirty="0"/>
              <a:t> '\n' permite uma linha em branco finalizada com \n, visto que </a:t>
            </a:r>
            <a:r>
              <a:rPr lang="pt-BR" dirty="0" err="1"/>
              <a:t>calc</a:t>
            </a:r>
            <a:r>
              <a:rPr lang="pt-BR" dirty="0"/>
              <a:t> pode ser vazio. A outra opção é </a:t>
            </a:r>
            <a:r>
              <a:rPr lang="pt-BR" dirty="0" err="1"/>
              <a:t>calc</a:t>
            </a:r>
            <a:r>
              <a:rPr lang="pt-BR" dirty="0"/>
              <a:t> ser uma expressão seguida por \n. </a:t>
            </a:r>
          </a:p>
          <a:p>
            <a:endParaRPr lang="pt-BR" dirty="0"/>
          </a:p>
          <a:p>
            <a:r>
              <a:rPr lang="pt-BR" dirty="0"/>
              <a:t>Se uma linha em branco não fosse necessária, poderíamos também escrever a gramática assim:</a:t>
            </a:r>
          </a:p>
          <a:p>
            <a:r>
              <a:rPr lang="pt-BR" dirty="0" err="1"/>
              <a:t>calc</a:t>
            </a:r>
            <a:r>
              <a:rPr lang="pt-BR" dirty="0"/>
              <a:t> : </a:t>
            </a:r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 err="1"/>
              <a:t>expr</a:t>
            </a:r>
            <a:r>
              <a:rPr lang="pt-BR" dirty="0"/>
              <a:t> '\n'  { cout &lt;&lt; $2 &lt;&lt; </a:t>
            </a:r>
            <a:r>
              <a:rPr lang="pt-BR" dirty="0" err="1"/>
              <a:t>endl</a:t>
            </a:r>
            <a:r>
              <a:rPr lang="pt-BR" dirty="0"/>
              <a:t>; }</a:t>
            </a:r>
          </a:p>
          <a:p>
            <a:r>
              <a:rPr lang="pt-BR" dirty="0"/>
              <a:t>       | </a:t>
            </a:r>
            <a:r>
              <a:rPr lang="pt-BR" dirty="0" err="1"/>
              <a:t>expr</a:t>
            </a:r>
            <a:r>
              <a:rPr lang="pt-BR" dirty="0"/>
              <a:t> '\n'         { cout &lt;&lt; $1 &lt;&lt; </a:t>
            </a:r>
            <a:r>
              <a:rPr lang="pt-BR" dirty="0" err="1"/>
              <a:t>endl</a:t>
            </a:r>
            <a:r>
              <a:rPr lang="pt-BR" dirty="0"/>
              <a:t>; }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642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Nonassoc</a:t>
            </a:r>
            <a:r>
              <a:rPr lang="pt-BR" dirty="0"/>
              <a:t>: duas ocorrências do símbolo terminal (operador) não podem ser combinadas de forma alguma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757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24/05/2021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Gerador de Analisador Sintático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suporte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yylex() {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implementação manual do analisador léxico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cin.get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isdigit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yylval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 -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DIGIT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main() { 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função principal chama o analisador sintático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yyparse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2E49-90DA-440E-AF3B-55FE7578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17B9D-1419-4AF0-8DB8-0D58A299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suporte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com o nome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ser fornecido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ser usada para produzir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</a:p>
          <a:p>
            <a:pPr lvl="1"/>
            <a:r>
              <a:rPr lang="pt-BR" dirty="0"/>
              <a:t>Rotinas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recuperação de erros </a:t>
            </a:r>
            <a:r>
              <a:rPr lang="pt-BR" dirty="0"/>
              <a:t>são procedimentos comuns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principal </a:t>
            </a:r>
            <a:r>
              <a:rPr lang="pt-BR" dirty="0"/>
              <a:t>chama o analisador sintático </a:t>
            </a:r>
            <a:r>
              <a:rPr lang="pt-BR" dirty="0" err="1">
                <a:latin typeface="Consolas" panose="020B0609020204030204" pitchFamily="49" charset="0"/>
              </a:rPr>
              <a:t>yyparse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r>
              <a:rPr lang="pt-BR" dirty="0"/>
              <a:t>O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  <a:r>
              <a:rPr lang="pt-BR" dirty="0"/>
              <a:t> do exemplo:</a:t>
            </a:r>
          </a:p>
          <a:p>
            <a:pPr lvl="1"/>
            <a:r>
              <a:rPr lang="pt-BR" dirty="0"/>
              <a:t>Lê um caractere por vez</a:t>
            </a:r>
          </a:p>
          <a:p>
            <a:pPr lvl="1"/>
            <a:r>
              <a:rPr lang="pt-BR" dirty="0"/>
              <a:t>Se for um dígito, retorna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DIGIT</a:t>
            </a:r>
            <a:r>
              <a:rPr lang="pt-BR" dirty="0"/>
              <a:t>, colocando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</a:t>
            </a:r>
            <a:r>
              <a:rPr lang="pt-BR" dirty="0"/>
              <a:t> em </a:t>
            </a:r>
            <a:r>
              <a:rPr lang="pt-BR" dirty="0" err="1">
                <a:latin typeface="Consolas" panose="020B0609020204030204" pitchFamily="49" charset="0"/>
              </a:rPr>
              <a:t>yylval</a:t>
            </a:r>
            <a:endParaRPr lang="pt-BR" dirty="0"/>
          </a:p>
          <a:p>
            <a:pPr lvl="1"/>
            <a:r>
              <a:rPr lang="pt-BR" dirty="0"/>
              <a:t>Caso contrário, retorna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do caractere </a:t>
            </a:r>
            <a:r>
              <a:rPr lang="pt-BR" dirty="0"/>
              <a:t>como </a:t>
            </a:r>
            <a:r>
              <a:rPr lang="pt-BR" dirty="0" err="1"/>
              <a:t>token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87BC139-CCC3-4BC8-849E-9F12CDBDA18C}"/>
              </a:ext>
            </a:extLst>
          </p:cNvPr>
          <p:cNvGrpSpPr/>
          <p:nvPr/>
        </p:nvGrpSpPr>
        <p:grpSpPr>
          <a:xfrm>
            <a:off x="11594275" y="6393203"/>
            <a:ext cx="607539" cy="503244"/>
            <a:chOff x="11582400" y="6381328"/>
            <a:chExt cx="607539" cy="503244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83D20B4-6A6D-41BF-9276-421844FB03D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643CD31-CF1C-421E-A10A-58B392AA31A6}"/>
                </a:ext>
              </a:extLst>
            </p:cNvPr>
            <p:cNvSpPr/>
            <p:nvPr/>
          </p:nvSpPr>
          <p:spPr>
            <a:xfrm>
              <a:off x="11798655" y="6515240"/>
              <a:ext cx="391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1444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E2DC-F651-47C9-830E-B868671B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54AEB-42A5-4545-AD02-E612360A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construir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calculadora melhorada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Avalia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expressões</a:t>
            </a:r>
          </a:p>
          <a:p>
            <a:pPr lvl="2"/>
            <a:r>
              <a:rPr lang="pt-BR" dirty="0"/>
              <a:t>Uma expressão por linha</a:t>
            </a:r>
          </a:p>
          <a:p>
            <a:pPr lvl="2"/>
            <a:r>
              <a:rPr lang="pt-BR" dirty="0"/>
              <a:t>Permitindo linhas em branco</a:t>
            </a:r>
          </a:p>
          <a:p>
            <a:pPr lvl="3"/>
            <a:r>
              <a:rPr lang="pt-BR" dirty="0"/>
              <a:t>Uma alternativa vazia denota </a:t>
            </a:r>
            <a:r>
              <a:rPr lang="el-GR" b="1" dirty="0">
                <a:latin typeface="Consolas" panose="020B0609020204030204" pitchFamily="49" charset="0"/>
                <a:sym typeface="Symbol" panose="05050102010706020507" pitchFamily="18" charset="2"/>
              </a:rPr>
              <a:t>ϵ</a:t>
            </a:r>
            <a:endParaRPr lang="pt-BR" b="1" dirty="0">
              <a:sym typeface="Symbol" panose="05050102010706020507" pitchFamily="18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9FEA1E-60E2-41BA-B2C5-E68BF7157B81}"/>
              </a:ext>
            </a:extLst>
          </p:cNvPr>
          <p:cNvSpPr/>
          <p:nvPr/>
        </p:nvSpPr>
        <p:spPr>
          <a:xfrm>
            <a:off x="2566020" y="436510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      { </a:t>
            </a:r>
            <a:r>
              <a:rPr lang="pt-BR" dirty="0" err="1">
                <a:latin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/* vazio */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</p:txBody>
      </p:sp>
    </p:spTree>
    <p:extLst>
      <p:ext uri="{BB962C8B-B14F-4D97-AF65-F5344CB8AC3E}">
        <p14:creationId xmlns:p14="http://schemas.microsoft.com/office/powerpoint/2010/main" val="235213312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28CD-88B9-48AC-BA29-8EE62C54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1F3B0-A7BA-4171-853A-0A1E3D75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Ampliaremos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de expressões </a:t>
            </a:r>
          </a:p>
          <a:p>
            <a:pPr lvl="1"/>
            <a:r>
              <a:rPr lang="pt-BR" dirty="0"/>
              <a:t>Para incluir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e não apenas dígitos</a:t>
            </a:r>
          </a:p>
          <a:p>
            <a:pPr lvl="1"/>
            <a:r>
              <a:rPr lang="pt-BR" dirty="0"/>
              <a:t>Para incluir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aritméticos </a:t>
            </a:r>
            <a:r>
              <a:rPr lang="pt-BR" dirty="0"/>
              <a:t>+, -, *, /, - unário</a:t>
            </a:r>
          </a:p>
          <a:p>
            <a:r>
              <a:rPr lang="pt-BR" dirty="0"/>
              <a:t>O modo mais fácil é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ambígua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D4DD39-85D6-4BEB-81F9-08F69E75607D}"/>
              </a:ext>
            </a:extLst>
          </p:cNvPr>
          <p:cNvSpPr/>
          <p:nvPr/>
        </p:nvSpPr>
        <p:spPr>
          <a:xfrm>
            <a:off x="1561153" y="4038600"/>
            <a:ext cx="6549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-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/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 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-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</p:txBody>
      </p:sp>
    </p:spTree>
    <p:extLst>
      <p:ext uri="{BB962C8B-B14F-4D97-AF65-F5344CB8AC3E}">
        <p14:creationId xmlns:p14="http://schemas.microsoft.com/office/powerpoint/2010/main" val="89034803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7FE22-3F66-478E-9A14-BC2933FD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D0C3E-8D99-49E2-A332-0315A44B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é ambígua </a:t>
            </a:r>
            <a:r>
              <a:rPr lang="pt-BR" dirty="0"/>
              <a:t>haverão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conflitos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informa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conflitos</a:t>
            </a:r>
            <a:r>
              <a:rPr lang="pt-BR" dirty="0"/>
              <a:t> gerados</a:t>
            </a:r>
          </a:p>
          <a:p>
            <a:pPr lvl="1"/>
            <a:r>
              <a:rPr lang="pt-BR" dirty="0"/>
              <a:t>Uma descrição pode ser obtida rodando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Bison</a:t>
            </a:r>
            <a:r>
              <a:rPr lang="pt-BR" dirty="0"/>
              <a:t>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opção –v</a:t>
            </a:r>
          </a:p>
          <a:p>
            <a:pPr lvl="2"/>
            <a:r>
              <a:rPr lang="pt-BR" dirty="0"/>
              <a:t>Essa opção gera um arquivo </a:t>
            </a:r>
            <a:r>
              <a:rPr lang="pt-BR" dirty="0" err="1">
                <a:latin typeface="Consolas" panose="020B0609020204030204" pitchFamily="49" charset="0"/>
              </a:rPr>
              <a:t>y.output</a:t>
            </a:r>
            <a:r>
              <a:rPr lang="pt-BR" dirty="0"/>
              <a:t> contendo:</a:t>
            </a:r>
          </a:p>
          <a:p>
            <a:pPr lvl="3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descrição dos conflitos</a:t>
            </a:r>
          </a:p>
          <a:p>
            <a:pPr lvl="3"/>
            <a:r>
              <a:rPr lang="pt-BR" dirty="0"/>
              <a:t>Uma tabela mostrando como os conflitos foram resolvidos</a:t>
            </a:r>
          </a:p>
          <a:p>
            <a:pPr lvl="1"/>
            <a:r>
              <a:rPr lang="pt-BR" dirty="0"/>
              <a:t>Por padrão,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conflitos são resolvidos </a:t>
            </a:r>
            <a:r>
              <a:rPr lang="pt-BR" dirty="0"/>
              <a:t>com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conflito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resolvido escolhendo a produção listada primeiro</a:t>
            </a:r>
          </a:p>
          <a:p>
            <a:pPr lvl="2"/>
            <a:r>
              <a:rPr lang="pt-BR" dirty="0"/>
              <a:t>Um conflito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resolvido em favor da transferência (shift)</a:t>
            </a:r>
          </a:p>
        </p:txBody>
      </p:sp>
    </p:spTree>
    <p:extLst>
      <p:ext uri="{BB962C8B-B14F-4D97-AF65-F5344CB8AC3E}">
        <p14:creationId xmlns:p14="http://schemas.microsoft.com/office/powerpoint/2010/main" val="409802822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8411-03F2-466D-827C-42B3D44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B7D51-DB66-4C5E-9855-C7B1453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oferece também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mecanismo</a:t>
            </a:r>
            <a:r>
              <a:rPr lang="pt-BR" dirty="0"/>
              <a:t> para resolver conflitos</a:t>
            </a:r>
          </a:p>
          <a:p>
            <a:pPr lvl="1"/>
            <a:r>
              <a:rPr lang="pt-BR" dirty="0"/>
              <a:t>Podemos atribuir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associatividades</a:t>
            </a:r>
            <a:r>
              <a:rPr lang="pt-BR" dirty="0"/>
              <a:t> aos símbolos terminais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/>
              <a:t> faz com que os terminais sejam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esquerda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pt-BR" dirty="0"/>
              <a:t> faz com que os terminais sejam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direita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/>
              <a:t> faz com que os terminais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sejam associativos</a:t>
            </a:r>
          </a:p>
          <a:p>
            <a:pPr lvl="1"/>
            <a:r>
              <a:rPr lang="pt-BR" dirty="0"/>
              <a:t>Símbolos terminais recebem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ordem em que aparecem </a:t>
            </a:r>
            <a:r>
              <a:rPr lang="pt-BR" dirty="0"/>
              <a:t>na declaração (mais baixa primeiro)</a:t>
            </a:r>
          </a:p>
          <a:p>
            <a:pPr lvl="2"/>
            <a:r>
              <a:rPr lang="pt-BR" dirty="0"/>
              <a:t>Terminais listados na mesma declaração possuem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precedência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C71B58-A625-4F98-93DF-82A5A4AABA2C}"/>
              </a:ext>
            </a:extLst>
          </p:cNvPr>
          <p:cNvSpPr/>
          <p:nvPr/>
        </p:nvSpPr>
        <p:spPr>
          <a:xfrm>
            <a:off x="2061964" y="5325070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'-'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'/'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4508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6B1E-82F4-48F1-8D28-0C0B838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3AA1A-D1A8-474F-82D1-23EB36B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resolve conflitos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conectando uma precedência e uma associatividade</a:t>
            </a:r>
            <a:r>
              <a:rPr lang="pt-BR" dirty="0"/>
              <a:t> a cada produção e terminal envolvidos</a:t>
            </a:r>
          </a:p>
          <a:p>
            <a:pPr lvl="1"/>
            <a:r>
              <a:rPr lang="pt-BR" dirty="0"/>
              <a:t>A precedência de uma produção é a mesma de seu terminal mais a direita</a:t>
            </a:r>
          </a:p>
          <a:p>
            <a:pPr lvl="2"/>
            <a:r>
              <a:rPr lang="pt-BR" dirty="0"/>
              <a:t>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+ 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possui a mesma precedência do +</a:t>
            </a:r>
          </a:p>
          <a:p>
            <a:pPr lvl="2"/>
            <a:r>
              <a:rPr lang="pt-BR" dirty="0"/>
              <a:t>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* 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possui a mesma precedência do </a:t>
            </a:r>
            <a:r>
              <a:rPr lang="pt-BR" dirty="0"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pt-BR" dirty="0"/>
              <a:t>O operador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/>
              <a:t> possui precedência maior que o operador </a:t>
            </a:r>
            <a:r>
              <a:rPr lang="pt-BR" dirty="0">
                <a:latin typeface="Consolas" panose="020B0609020204030204" pitchFamily="49" charset="0"/>
              </a:rPr>
              <a:t>+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1C606B-26A8-4953-A3F9-0C93F4EDB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27017"/>
              </p:ext>
            </p:extLst>
          </p:nvPr>
        </p:nvGraphicFramePr>
        <p:xfrm>
          <a:off x="2205980" y="4726736"/>
          <a:ext cx="1921393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446763645"/>
                    </a:ext>
                  </a:extLst>
                </a:gridCol>
                <a:gridCol w="418111">
                  <a:extLst>
                    <a:ext uri="{9D8B030D-6E8A-4147-A177-3AD203B41FA5}">
                      <a16:colId xmlns:a16="http://schemas.microsoft.com/office/drawing/2014/main" val="38433636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42732929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E</a:t>
                      </a:r>
                      <a:endParaRPr lang="pt-BR" i="0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+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177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*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1880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422D6BE-DD55-4C54-A0A7-A7845F40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7056"/>
              </p:ext>
            </p:extLst>
          </p:nvPr>
        </p:nvGraphicFramePr>
        <p:xfrm>
          <a:off x="4582244" y="4725144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B428275-0EAF-4EE4-94CA-9DB146EC68FE}"/>
              </a:ext>
            </a:extLst>
          </p:cNvPr>
          <p:cNvSpPr txBox="1"/>
          <p:nvPr/>
        </p:nvSpPr>
        <p:spPr>
          <a:xfrm>
            <a:off x="7246540" y="475249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Reduzir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 o</a:t>
            </a:r>
            <a:r>
              <a:rPr lang="pt-BR" dirty="0"/>
              <a:t>u transferir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/>
              <a:t> para a pilha?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50B3CE9-9ABA-45F5-A2C0-CD658527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9129"/>
              </p:ext>
            </p:extLst>
          </p:nvPr>
        </p:nvGraphicFramePr>
        <p:xfrm>
          <a:off x="4582244" y="5620465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31E2A7C-C01B-43AA-96F8-DDCE0B560F91}"/>
              </a:ext>
            </a:extLst>
          </p:cNvPr>
          <p:cNvSpPr txBox="1"/>
          <p:nvPr/>
        </p:nvSpPr>
        <p:spPr>
          <a:xfrm>
            <a:off x="7246540" y="56478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Reduzir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 o</a:t>
            </a:r>
            <a:r>
              <a:rPr lang="pt-BR" dirty="0"/>
              <a:t>u transferir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/>
              <a:t> para a pilha?</a:t>
            </a:r>
          </a:p>
        </p:txBody>
      </p:sp>
    </p:spTree>
    <p:extLst>
      <p:ext uri="{BB962C8B-B14F-4D97-AF65-F5344CB8AC3E}">
        <p14:creationId xmlns:p14="http://schemas.microsoft.com/office/powerpoint/2010/main" val="41785835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6B1E-82F4-48F1-8D28-0C0B838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3AA1A-D1A8-474F-82D1-23EB36B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reduz se: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 da produção for maior </a:t>
            </a:r>
            <a:r>
              <a:rPr lang="pt-BR" dirty="0"/>
              <a:t>que a do terminal</a:t>
            </a:r>
          </a:p>
          <a:p>
            <a:pPr lvl="1"/>
            <a:r>
              <a:rPr lang="pt-BR" dirty="0"/>
              <a:t>Ou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precedências forem iguais </a:t>
            </a:r>
            <a:r>
              <a:rPr lang="pt-BR" dirty="0"/>
              <a:t>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associatividade da produção for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Caso contrário, a transferência (shift) é escolhida</a:t>
            </a:r>
          </a:p>
          <a:p>
            <a:pPr lvl="1"/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06AEF04-EC7A-454B-81A0-A12B7CB8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4885"/>
              </p:ext>
            </p:extLst>
          </p:nvPr>
        </p:nvGraphicFramePr>
        <p:xfrm>
          <a:off x="1629916" y="4149080"/>
          <a:ext cx="187220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968">
                  <a:extLst>
                    <a:ext uri="{9D8B030D-6E8A-4147-A177-3AD203B41FA5}">
                      <a16:colId xmlns:a16="http://schemas.microsoft.com/office/drawing/2014/main" val="1446763645"/>
                    </a:ext>
                  </a:extLst>
                </a:gridCol>
                <a:gridCol w="418111">
                  <a:extLst>
                    <a:ext uri="{9D8B030D-6E8A-4147-A177-3AD203B41FA5}">
                      <a16:colId xmlns:a16="http://schemas.microsoft.com/office/drawing/2014/main" val="38433636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42732929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E</a:t>
                      </a:r>
                      <a:endParaRPr lang="pt-BR" i="0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+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177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*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1880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E495A3-9B1B-4649-9C44-6182EA08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5885"/>
              </p:ext>
            </p:extLst>
          </p:nvPr>
        </p:nvGraphicFramePr>
        <p:xfrm>
          <a:off x="4006180" y="4147488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A323E605-09FB-4412-B728-00E641AEC4D3}"/>
              </a:ext>
            </a:extLst>
          </p:cNvPr>
          <p:cNvSpPr txBox="1"/>
          <p:nvPr/>
        </p:nvSpPr>
        <p:spPr>
          <a:xfrm>
            <a:off x="6670476" y="435359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reduz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EFD1C32-4226-4AB5-B2F2-090614189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55253"/>
              </p:ext>
            </p:extLst>
          </p:nvPr>
        </p:nvGraphicFramePr>
        <p:xfrm>
          <a:off x="4006180" y="5042809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8DF025-2140-48C4-91DC-D44DFD54753A}"/>
              </a:ext>
            </a:extLst>
          </p:cNvPr>
          <p:cNvSpPr txBox="1"/>
          <p:nvPr/>
        </p:nvSpPr>
        <p:spPr>
          <a:xfrm>
            <a:off x="6670476" y="507016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transfere (shift) o terminal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/>
              <a:t> para a pilha</a:t>
            </a:r>
          </a:p>
        </p:txBody>
      </p:sp>
    </p:spTree>
    <p:extLst>
      <p:ext uri="{BB962C8B-B14F-4D97-AF65-F5344CB8AC3E}">
        <p14:creationId xmlns:p14="http://schemas.microsoft.com/office/powerpoint/2010/main" val="261380267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84D1-BABD-4551-B411-3E1FF2D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8F963-31D4-4E34-A078-8CEC564A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situações em que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 mais a direita não fornece a precedência apropriada</a:t>
            </a:r>
            <a:r>
              <a:rPr lang="pt-BR" dirty="0"/>
              <a:t>, podemos anexar uma </a:t>
            </a:r>
            <a:r>
              <a:rPr lang="pt-BR" dirty="0" err="1"/>
              <a:t>tag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Supõem-se que o terminal foi definido na seção de declarações </a:t>
            </a:r>
          </a:p>
          <a:p>
            <a:pPr lvl="1"/>
            <a:r>
              <a:rPr lang="pt-BR" dirty="0"/>
              <a:t>Ele pode ser um marcador de lugar, com o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D6EFF5-8530-4977-9012-2E573F351F12}"/>
              </a:ext>
            </a:extLst>
          </p:cNvPr>
          <p:cNvSpPr txBox="1"/>
          <p:nvPr/>
        </p:nvSpPr>
        <p:spPr>
          <a:xfrm>
            <a:off x="1559024" y="290315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&lt;terminal&gt;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0F02DA-EC3C-4667-8E9E-CD09BE8E2A69}"/>
              </a:ext>
            </a:extLst>
          </p:cNvPr>
          <p:cNvSpPr/>
          <p:nvPr/>
        </p:nvSpPr>
        <p:spPr>
          <a:xfrm>
            <a:off x="1629916" y="5048071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'-'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'/'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7DA13C-30B9-480F-85E3-D1C23AF74D5A}"/>
              </a:ext>
            </a:extLst>
          </p:cNvPr>
          <p:cNvGrpSpPr/>
          <p:nvPr/>
        </p:nvGrpSpPr>
        <p:grpSpPr>
          <a:xfrm>
            <a:off x="11594275" y="6393203"/>
            <a:ext cx="607539" cy="503244"/>
            <a:chOff x="11582400" y="6381328"/>
            <a:chExt cx="607539" cy="503244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5FFEB782-5D22-4D1D-9056-87447FD2BA5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FA3565D-B581-4556-A6C0-68E8B0287C32}"/>
                </a:ext>
              </a:extLst>
            </p:cNvPr>
            <p:cNvSpPr/>
            <p:nvPr/>
          </p:nvSpPr>
          <p:spPr>
            <a:xfrm>
              <a:off x="11798655" y="6515240"/>
              <a:ext cx="391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D97CEE-2153-4D46-ADE4-402418333116}"/>
              </a:ext>
            </a:extLst>
          </p:cNvPr>
          <p:cNvSpPr txBox="1"/>
          <p:nvPr/>
        </p:nvSpPr>
        <p:spPr>
          <a:xfrm>
            <a:off x="1557908" y="3407964"/>
            <a:ext cx="611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-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36626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BABB-0EBD-4365-8733-5E663C29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93A69-002E-4C42-B3A2-B921B40F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</a:t>
            </a:r>
          </a:p>
          <a:p>
            <a:pPr lvl="1"/>
            <a:r>
              <a:rPr lang="pt-BR" dirty="0"/>
              <a:t>Derivado do Berkeley </a:t>
            </a:r>
            <a:r>
              <a:rPr lang="pt-BR" dirty="0" err="1"/>
              <a:t>Yacc</a:t>
            </a:r>
            <a:r>
              <a:rPr lang="pt-BR" dirty="0"/>
              <a:t> e compatível com o </a:t>
            </a:r>
            <a:r>
              <a:rPr lang="pt-BR" dirty="0" err="1"/>
              <a:t>Yacc</a:t>
            </a:r>
            <a:r>
              <a:rPr lang="pt-BR" dirty="0"/>
              <a:t> (Unix)</a:t>
            </a:r>
          </a:p>
          <a:p>
            <a:pPr lvl="1"/>
            <a:r>
              <a:rPr lang="pt-BR" dirty="0"/>
              <a:t>Gera um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código C/C++</a:t>
            </a:r>
          </a:p>
          <a:p>
            <a:pPr lvl="1"/>
            <a:r>
              <a:rPr lang="pt-BR" dirty="0"/>
              <a:t>Permite a criação de linguagens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incremental</a:t>
            </a:r>
          </a:p>
          <a:p>
            <a:pPr lvl="1"/>
            <a:r>
              <a:rPr lang="pt-BR" dirty="0"/>
              <a:t>Trata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ambíguas</a:t>
            </a:r>
            <a:r>
              <a:rPr lang="pt-BR" dirty="0"/>
              <a:t>, com recursão à esquerda e não fatoradas</a:t>
            </a:r>
          </a:p>
          <a:p>
            <a:r>
              <a:rPr lang="pt-BR" dirty="0"/>
              <a:t>Pode ser usado em conjunto com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</a:t>
            </a:r>
            <a:r>
              <a:rPr lang="pt-BR"/>
              <a:t>permitem uma </a:t>
            </a:r>
            <a:r>
              <a:rPr lang="pt-BR" dirty="0"/>
              <a:t>implementação rápida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um compilador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5044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/>
              <a:t>simplifica e agiliza a construção de um compilador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/>
          </a:p>
          <a:p>
            <a:pPr lvl="2"/>
            <a:r>
              <a:rPr lang="pt-BR" dirty="0"/>
              <a:t>Foi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criado</a:t>
            </a:r>
            <a:r>
              <a:rPr lang="pt-BR" dirty="0"/>
              <a:t> por Stephen Johnson do Bell </a:t>
            </a:r>
            <a:r>
              <a:rPr lang="pt-BR" dirty="0" err="1"/>
              <a:t>Labs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o Unix nos anos 70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r>
              <a:rPr lang="pt-BR" dirty="0"/>
              <a:t> significa "</a:t>
            </a:r>
            <a:r>
              <a:rPr lang="pt-BR" dirty="0" err="1"/>
              <a:t>Yet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compiler-compiler</a:t>
            </a:r>
            <a:r>
              <a:rPr lang="pt-BR" dirty="0"/>
              <a:t>"</a:t>
            </a:r>
          </a:p>
          <a:p>
            <a:pPr lvl="2"/>
            <a:r>
              <a:rPr lang="pt-BR" dirty="0"/>
              <a:t>Se destacou por combinar: </a:t>
            </a:r>
          </a:p>
          <a:p>
            <a:pPr lvl="3"/>
            <a:r>
              <a:rPr lang="pt-BR" dirty="0"/>
              <a:t>Uma sólida fundamentação teórica baseada no trabalho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Donald E. Knuth</a:t>
            </a:r>
          </a:p>
          <a:p>
            <a:pPr lvl="3"/>
            <a:r>
              <a:rPr lang="pt-BR" dirty="0"/>
              <a:t>Uma conveniente sintaxe de entrada</a:t>
            </a:r>
          </a:p>
          <a:p>
            <a:pPr lvl="2"/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/>
              <a:t>simplifica e agiliza a construção de um compilador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endParaRPr lang="pt-BR" dirty="0"/>
          </a:p>
          <a:p>
            <a:pPr lvl="2"/>
            <a:r>
              <a:rPr lang="pt-BR" dirty="0"/>
              <a:t>Em 1985, um estudante de graduação chamado Bob </a:t>
            </a:r>
            <a:r>
              <a:rPr lang="pt-BR" dirty="0" err="1"/>
              <a:t>Corbett</a:t>
            </a:r>
            <a:r>
              <a:rPr lang="pt-BR" dirty="0"/>
              <a:t> criou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versão livre </a:t>
            </a:r>
            <a:r>
              <a:rPr lang="pt-BR" dirty="0"/>
              <a:t>e mais rápida do </a:t>
            </a:r>
            <a:r>
              <a:rPr lang="pt-BR" dirty="0" err="1"/>
              <a:t>Yacc</a:t>
            </a:r>
            <a:r>
              <a:rPr lang="pt-BR" dirty="0"/>
              <a:t>, chamada hoje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Berkeley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Yacc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pt-BR" dirty="0"/>
              <a:t>O GNU Project integrou e continuou a melhorar o projeto de </a:t>
            </a:r>
            <a:r>
              <a:rPr lang="pt-BR" dirty="0" err="1"/>
              <a:t>Corbett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no que é hoje conhecido como GNU </a:t>
            </a:r>
            <a:r>
              <a:rPr lang="pt-BR" dirty="0" err="1"/>
              <a:t>Bison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 mais recentes </a:t>
            </a:r>
            <a:r>
              <a:rPr lang="pt-BR" dirty="0"/>
              <a:t>do </a:t>
            </a:r>
            <a:r>
              <a:rPr lang="pt-BR" dirty="0" err="1"/>
              <a:t>Yacc</a:t>
            </a:r>
            <a:endParaRPr lang="pt-BR" dirty="0"/>
          </a:p>
          <a:p>
            <a:pPr lvl="2"/>
            <a:r>
              <a:rPr lang="pt-BR" dirty="0"/>
              <a:t>Derivado do Berkeley </a:t>
            </a:r>
            <a:r>
              <a:rPr lang="pt-BR" dirty="0" err="1"/>
              <a:t>Yacc</a:t>
            </a:r>
            <a:r>
              <a:rPr lang="pt-BR" dirty="0"/>
              <a:t> </a:t>
            </a:r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7510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com uma especificação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possui a extensão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gera um arquivo com a extensão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tab.c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sintático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Compilador </a:t>
            </a:r>
            <a:r>
              <a:rPr lang="pt-BR" sz="1600" dirty="0" err="1"/>
              <a:t>Bison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Sintático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5313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714376" y="428380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65860" y="60840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62214" y="40991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163208" y="40991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parser.tab.c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Vamos exemplificar construindo uma calculadora: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197868" y="2363495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rotinas de suporte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7C34552-ED45-4F83-8C54-DCE66089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99771"/>
              </p:ext>
            </p:extLst>
          </p:nvPr>
        </p:nvGraphicFramePr>
        <p:xfrm>
          <a:off x="1557908" y="4509120"/>
          <a:ext cx="2913416" cy="173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DE4E4CC-CFAB-44CB-B3BA-B5290B67E768}"/>
              </a:ext>
            </a:extLst>
          </p:cNvPr>
          <p:cNvSpPr txBox="1"/>
          <p:nvPr/>
        </p:nvSpPr>
        <p:spPr>
          <a:xfrm>
            <a:off x="6094412" y="48691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4343"/>
                </a:solidFill>
              </a:rPr>
              <a:t>dígito</a:t>
            </a:r>
            <a:r>
              <a:rPr lang="pt-BR" dirty="0"/>
              <a:t> é um único número de 0 a 9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719E-4D4F-4A04-A219-949F05D0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E0B4F-99CC-4056-AEAD-CAC2AA73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1"/>
            <a:r>
              <a:rPr lang="pt-BR" dirty="0"/>
              <a:t>São compostas por duas seções, ambas opcionais:</a:t>
            </a:r>
          </a:p>
          <a:p>
            <a:pPr lvl="2"/>
            <a:r>
              <a:rPr lang="pt-BR" dirty="0"/>
              <a:t>Declarações da linguagem C/C++ delimitadas por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%{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%}</a:t>
            </a:r>
          </a:p>
          <a:p>
            <a:pPr lvl="3"/>
            <a:r>
              <a:rPr lang="pt-BR" dirty="0"/>
              <a:t>Inclusão de arquivos de cabeçalho, comentários</a:t>
            </a:r>
          </a:p>
          <a:p>
            <a:pPr lvl="3"/>
            <a:r>
              <a:rPr lang="pt-BR" dirty="0"/>
              <a:t>Declarações de constantes, variáveis e funções (protótipos)</a:t>
            </a:r>
          </a:p>
          <a:p>
            <a:pPr lvl="2"/>
            <a:r>
              <a:rPr lang="pt-BR" dirty="0"/>
              <a:t>Declarações dos tokens da gramática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9B878C-E6C6-4677-9A67-C84AE3AF5666}"/>
              </a:ext>
            </a:extLst>
          </p:cNvPr>
          <p:cNvSpPr txBox="1"/>
          <p:nvPr/>
        </p:nvSpPr>
        <p:spPr>
          <a:xfrm>
            <a:off x="2061964" y="4509120"/>
            <a:ext cx="7105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%{</a:t>
            </a: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FF7575"/>
                </a:solidFill>
                <a:latin typeface="Consolas" panose="020B0609020204030204" pitchFamily="49" charset="0"/>
              </a:rPr>
              <a:t>cctype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DIGIT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894965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Cada regra consiste em: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</a:t>
            </a:r>
            <a:r>
              <a:rPr lang="pt-BR" dirty="0"/>
              <a:t> da gramática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semântica </a:t>
            </a:r>
            <a:r>
              <a:rPr lang="pt-BR" dirty="0"/>
              <a:t>associada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F7C7BD-57AF-47CF-A526-EBDADA3B37A0}"/>
              </a:ext>
            </a:extLst>
          </p:cNvPr>
          <p:cNvSpPr txBox="1"/>
          <p:nvPr/>
        </p:nvSpPr>
        <p:spPr>
          <a:xfrm>
            <a:off x="1817292" y="4771072"/>
            <a:ext cx="4533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cabeça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|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| ...</a:t>
            </a:r>
          </a:p>
          <a:p>
            <a:r>
              <a:rPr lang="pt-BR" dirty="0">
                <a:latin typeface="Consolas" panose="020B0609020204030204" pitchFamily="49" charset="0"/>
              </a:rPr>
              <a:t>       |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;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24459D9-8286-4074-8165-64A6CA0DE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5190"/>
              </p:ext>
            </p:extLst>
          </p:nvPr>
        </p:nvGraphicFramePr>
        <p:xfrm>
          <a:off x="1817292" y="4038600"/>
          <a:ext cx="5359500" cy="28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94">
                  <a:extLst>
                    <a:ext uri="{9D8B030D-6E8A-4147-A177-3AD203B41FA5}">
                      <a16:colId xmlns:a16="http://schemas.microsoft.com/office/drawing/2014/main" val="538649983"/>
                    </a:ext>
                  </a:extLst>
                </a:gridCol>
                <a:gridCol w="394081">
                  <a:extLst>
                    <a:ext uri="{9D8B030D-6E8A-4147-A177-3AD203B41FA5}">
                      <a16:colId xmlns:a16="http://schemas.microsoft.com/office/drawing/2014/main" val="2163244396"/>
                    </a:ext>
                  </a:extLst>
                </a:gridCol>
                <a:gridCol w="4019625">
                  <a:extLst>
                    <a:ext uri="{9D8B030D-6E8A-4147-A177-3AD203B41FA5}">
                      <a16:colId xmlns:a16="http://schemas.microsoft.com/office/drawing/2014/main" val="1799899471"/>
                    </a:ext>
                  </a:extLst>
                </a:gridCol>
              </a:tblGrid>
              <a:tr h="289880">
                <a:tc>
                  <a:txBody>
                    <a:bodyPr/>
                    <a:lstStyle/>
                    <a:p>
                      <a:r>
                        <a:rPr lang="pt-BR" sz="1800" i="0" dirty="0">
                          <a:latin typeface="Consolas" panose="020B0609020204030204" pitchFamily="49" charset="0"/>
                        </a:rPr>
                        <a:t>cabeça</a:t>
                      </a:r>
                      <a:endParaRPr lang="pt-BR" sz="1800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0" dirty="0">
                          <a:latin typeface="Consolas" panose="020B0609020204030204" pitchFamily="49" charset="0"/>
                        </a:rPr>
                        <a:t>corpo</a:t>
                      </a:r>
                      <a:r>
                        <a:rPr lang="pt-BR" sz="1800" i="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i="0" dirty="0">
                          <a:latin typeface="Consolas" panose="020B0609020204030204" pitchFamily="49" charset="0"/>
                        </a:rPr>
                        <a:t> | corpo</a:t>
                      </a:r>
                      <a:r>
                        <a:rPr lang="pt-BR" sz="1800" i="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800" i="0" dirty="0">
                          <a:latin typeface="Consolas" panose="020B0609020204030204" pitchFamily="49" charset="0"/>
                        </a:rPr>
                        <a:t> | ... | </a:t>
                      </a:r>
                      <a:r>
                        <a:rPr lang="pt-BR" sz="1800" i="0" dirty="0" err="1">
                          <a:latin typeface="Consolas" panose="020B0609020204030204" pitchFamily="49" charset="0"/>
                        </a:rPr>
                        <a:t>corpo</a:t>
                      </a:r>
                      <a:r>
                        <a:rPr lang="pt-BR" sz="1800" i="0" baseline="-25000" dirty="0" err="1">
                          <a:latin typeface="Consolas" panose="020B0609020204030204" pitchFamily="49" charset="0"/>
                        </a:rPr>
                        <a:t>n</a:t>
                      </a:r>
                      <a:endParaRPr lang="pt-BR" sz="1800" b="1" i="0" baseline="-250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3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534326"/>
            <a:ext cx="7105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      { cout &lt;&lt;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DIGIT</a:t>
            </a:r>
          </a:p>
          <a:p>
            <a:r>
              <a:rPr lang="pt-BR" dirty="0">
                <a:latin typeface="Consolas" panose="020B0609020204030204" pitchFamily="49" charset="0"/>
              </a:rPr>
              <a:t>     ; </a:t>
            </a:r>
          </a:p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888-8841-406D-B3FF-C5EEAD6C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C321A-FA1B-4460-BC2D-1F4A77A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especificações</a:t>
            </a:r>
            <a:r>
              <a:rPr lang="pt-BR" dirty="0"/>
              <a:t> de gramáticas:</a:t>
            </a:r>
          </a:p>
          <a:p>
            <a:pPr lvl="1"/>
            <a:r>
              <a:rPr lang="pt-BR" dirty="0"/>
              <a:t>Cadeias de letras e dígitos sem aspas são consideradas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</a:p>
          <a:p>
            <a:pPr lvl="1"/>
            <a:r>
              <a:rPr lang="pt-BR" dirty="0"/>
              <a:t>Um único caracteres entre aspas simples é considerado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semântica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/>
              <a:t> refere-se ao valor de atributo da cabeça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$i</a:t>
            </a:r>
            <a:r>
              <a:rPr lang="pt-BR" dirty="0"/>
              <a:t> refere-se ao valor do i-</a:t>
            </a:r>
            <a:r>
              <a:rPr lang="pt-BR" dirty="0" err="1"/>
              <a:t>ésimo</a:t>
            </a:r>
            <a:r>
              <a:rPr lang="pt-BR" dirty="0"/>
              <a:t> símbolo do corpo</a:t>
            </a:r>
          </a:p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omitir a ação </a:t>
            </a:r>
            <a:r>
              <a:rPr lang="pt-BR" dirty="0"/>
              <a:t>para produções com um único símbolo</a:t>
            </a:r>
          </a:p>
          <a:p>
            <a:pPr lvl="1"/>
            <a:r>
              <a:rPr lang="pt-BR" dirty="0"/>
              <a:t>A ação </a:t>
            </a: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; } </a:t>
            </a:r>
            <a:r>
              <a:rPr lang="pt-BR" dirty="0"/>
              <a:t>é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padrão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65848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8394</TotalTime>
  <Words>1597</Words>
  <Application>Microsoft Office PowerPoint</Application>
  <PresentationFormat>Personalizar</PresentationFormat>
  <Paragraphs>269</Paragraphs>
  <Slides>19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Consolas</vt:lpstr>
      <vt:lpstr>Courier New</vt:lpstr>
      <vt:lpstr>Ondas do mar 16:9</vt:lpstr>
      <vt:lpstr>Gerador de Analisador Sintático</vt:lpstr>
      <vt:lpstr>Introdução</vt:lpstr>
      <vt:lpstr>Introdução</vt:lpstr>
      <vt:lpstr>Introdução</vt:lpstr>
      <vt:lpstr>Estrutura do Programa</vt:lpstr>
      <vt:lpstr>Estrutura do Programa</vt:lpstr>
      <vt:lpstr>Estrutura do Programa</vt:lpstr>
      <vt:lpstr>Estrutura do Programa</vt:lpstr>
      <vt:lpstr>Estrutura do Programa</vt:lpstr>
      <vt:lpstr>Estrutura do Programa</vt:lpstr>
      <vt:lpstr>Estrutura do Programa</vt:lpstr>
      <vt:lpstr>Gramáticas Ambíguas</vt:lpstr>
      <vt:lpstr>Gramáticas Ambíguas</vt:lpstr>
      <vt:lpstr>Gramáticas Ambíguas</vt:lpstr>
      <vt:lpstr>Gramáticas Ambíguas</vt:lpstr>
      <vt:lpstr>Gramáticas Ambíguas</vt:lpstr>
      <vt:lpstr>Gramáticas Ambíguas</vt:lpstr>
      <vt:lpstr>Gramáticas Ambíguas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2021-05-24T22:04:11Z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