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1"/>
  </p:notesMasterIdLst>
  <p:sldIdLst>
    <p:sldId id="256" r:id="rId2"/>
    <p:sldId id="332" r:id="rId3"/>
    <p:sldId id="333" r:id="rId4"/>
    <p:sldId id="334" r:id="rId5"/>
    <p:sldId id="335" r:id="rId6"/>
    <p:sldId id="336" r:id="rId7"/>
    <p:sldId id="341" r:id="rId8"/>
    <p:sldId id="339" r:id="rId9"/>
    <p:sldId id="32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2ABC0-7D91-4C4F-A01B-525A6DAE23DF}" v="1" dt="2021-08-27T06:20:21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3651" autoAdjust="0"/>
  </p:normalViewPr>
  <p:slideViewPr>
    <p:cSldViewPr>
      <p:cViewPr varScale="1">
        <p:scale>
          <a:sx n="159" d="100"/>
          <a:sy n="159" d="100"/>
        </p:scale>
        <p:origin x="332" y="1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27/08/2021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Link para vídeo completo no canal do </a:t>
            </a:r>
            <a:r>
              <a:rPr lang="pt-BR" dirty="0" err="1"/>
              <a:t>Andymation</a:t>
            </a:r>
            <a:r>
              <a:rPr lang="pt-BR" dirty="0"/>
              <a:t>: https://www.youtube.com/watch?v=jIR9RPlWWsg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85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Jogo em destaque: Seaquest (Atari 2600)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863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Esse exemplo </a:t>
            </a:r>
            <a:r>
              <a:rPr lang="pt-BR" dirty="0"/>
              <a:t>considera quadros de mesmo tamanho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764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implementação da animação no projeto </a:t>
            </a:r>
            <a:r>
              <a:rPr lang="pt-BR" sz="1200" b="1" dirty="0" err="1">
                <a:solidFill>
                  <a:schemeClr val="bg1"/>
                </a:solidFill>
              </a:rPr>
              <a:t>Animation</a:t>
            </a:r>
            <a:r>
              <a:rPr lang="pt-BR" dirty="0"/>
              <a:t>,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sz="1200" b="1" dirty="0" err="1">
                <a:solidFill>
                  <a:schemeClr val="bg1"/>
                </a:solidFill>
              </a:rPr>
              <a:t>AnimaCtrl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dirty="0"/>
              <a:t>e </a:t>
            </a:r>
            <a:r>
              <a:rPr lang="pt-BR" sz="1200" b="1" dirty="0" err="1">
                <a:solidFill>
                  <a:schemeClr val="bg1"/>
                </a:solidFill>
              </a:rPr>
              <a:t>AnimaMax</a:t>
            </a:r>
            <a:r>
              <a:rPr lang="pt-BR" sz="1200" dirty="0">
                <a:solidFill>
                  <a:schemeClr val="bg1"/>
                </a:solidFill>
              </a:rPr>
              <a:t> do material de apoio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65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6751AEFD-DF06-4D9C-A6B0-F6C1BBF4AC6F}"/>
              </a:ext>
            </a:extLst>
          </p:cNvPr>
          <p:cNvGrpSpPr/>
          <p:nvPr userDrawn="1"/>
        </p:nvGrpSpPr>
        <p:grpSpPr>
          <a:xfrm>
            <a:off x="-2" y="5142592"/>
            <a:ext cx="12192002" cy="1728726"/>
            <a:chOff x="-2" y="5142592"/>
            <a:chExt cx="12192002" cy="1728726"/>
          </a:xfrm>
        </p:grpSpPr>
        <p:sp>
          <p:nvSpPr>
            <p:cNvPr id="13" name="Triângulo retângulo 13">
              <a:extLst>
                <a:ext uri="{FF2B5EF4-FFF2-40B4-BE49-F238E27FC236}">
                  <a16:creationId xmlns:a16="http://schemas.microsoft.com/office/drawing/2014/main" id="{5161C085-77A1-4A26-B094-0646CD2613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192346" cy="1715408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4" name="Forma livre 12">
              <a:extLst>
                <a:ext uri="{FF2B5EF4-FFF2-40B4-BE49-F238E27FC236}">
                  <a16:creationId xmlns:a16="http://schemas.microsoft.com/office/drawing/2014/main" id="{C1653DBD-ED09-4D07-80DB-1AD1A9F478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86981"/>
              <a:ext cx="12192002" cy="167102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id="{D29B0752-A67B-442B-BE61-C204EC6F9EFA}"/>
                </a:ext>
              </a:extLst>
            </p:cNvPr>
            <p:cNvSpPr txBox="1"/>
            <p:nvPr userDrawn="1"/>
          </p:nvSpPr>
          <p:spPr>
            <a:xfrm>
              <a:off x="983432" y="6274667"/>
              <a:ext cx="28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b="1" dirty="0">
                  <a:solidFill>
                    <a:schemeClr val="tx1"/>
                  </a:solidFill>
                </a:rPr>
                <a:t>Judson</a:t>
              </a:r>
              <a:r>
                <a:rPr lang="pt-BR" sz="1800" b="1" baseline="0" dirty="0">
                  <a:solidFill>
                    <a:schemeClr val="tx1"/>
                  </a:solidFill>
                </a:rPr>
                <a:t> Santos Santiago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Forma livre 11">
              <a:extLst>
                <a:ext uri="{FF2B5EF4-FFF2-40B4-BE49-F238E27FC236}">
                  <a16:creationId xmlns:a16="http://schemas.microsoft.com/office/drawing/2014/main" id="{3AF6D5D9-23B7-4C11-AECC-BEE585208C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408370" cy="172872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C0F26400-87EB-4EDE-AD46-DFE3B443CAEA}"/>
              </a:ext>
            </a:extLst>
          </p:cNvPr>
          <p:cNvGrpSpPr/>
          <p:nvPr userDrawn="1"/>
        </p:nvGrpSpPr>
        <p:grpSpPr>
          <a:xfrm>
            <a:off x="-2" y="-5"/>
            <a:ext cx="12192002" cy="892457"/>
            <a:chOff x="-2" y="-5"/>
            <a:chExt cx="12192002" cy="892457"/>
          </a:xfrm>
        </p:grpSpPr>
        <p:sp>
          <p:nvSpPr>
            <p:cNvPr id="19" name="Triângulo retângulo 13">
              <a:extLst>
                <a:ext uri="{FF2B5EF4-FFF2-40B4-BE49-F238E27FC236}">
                  <a16:creationId xmlns:a16="http://schemas.microsoft.com/office/drawing/2014/main" id="{8B7CDE92-F9DB-4540-9916-0CFC14B1B5E6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0" y="-5"/>
              <a:ext cx="6600056" cy="836713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8BA57CAB-E77C-4B58-BD6C-E9687467D12A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-2" y="0"/>
              <a:ext cx="12192002" cy="8924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sp>
        <p:nvSpPr>
          <p:cNvPr id="26" name="TextBox 20">
            <a:extLst>
              <a:ext uri="{FF2B5EF4-FFF2-40B4-BE49-F238E27FC236}">
                <a16:creationId xmlns:a16="http://schemas.microsoft.com/office/drawing/2014/main" id="{C28FC44A-6B13-40C9-9871-D25B506A3B9B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160C89F7-CDFD-49F8-BECE-ECCE1F4C80CC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Espaço Reservado para Número de Slide 26">
            <a:extLst>
              <a:ext uri="{FF2B5EF4-FFF2-40B4-BE49-F238E27FC236}">
                <a16:creationId xmlns:a16="http://schemas.microsoft.com/office/drawing/2014/main" id="{339D8D8F-2CD2-4B58-8E76-B65A845D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4" name="Título 8">
            <a:extLst>
              <a:ext uri="{FF2B5EF4-FFF2-40B4-BE49-F238E27FC236}">
                <a16:creationId xmlns:a16="http://schemas.microsoft.com/office/drawing/2014/main" id="{88B0E32E-63B6-479B-8D72-69274CE17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5" name="Subtítulo 16">
            <a:extLst>
              <a:ext uri="{FF2B5EF4-FFF2-40B4-BE49-F238E27FC236}">
                <a16:creationId xmlns:a16="http://schemas.microsoft.com/office/drawing/2014/main" id="{3BDB74D3-6C46-4D90-90D9-B2F14C29FF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CC335618-882B-4C56-A506-8D1661568CF0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913E363-DF0A-44EC-ACA2-C4912B436F8F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90332201-FC8F-4F7F-9875-E672D8212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352DD276-1C67-4786-A32D-AB7087B11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6E4E49EA-A94E-4A0D-B1A1-01DEB68B9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/>
          <a:lstStyle/>
          <a:p>
            <a:r>
              <a:rPr lang="pt-BR" sz="6600" dirty="0"/>
              <a:t>Animação</a:t>
            </a:r>
            <a:endParaRPr lang="pt-BR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0" rIns="0">
            <a:normAutofit/>
          </a:bodyPr>
          <a:lstStyle/>
          <a:p>
            <a:pPr marL="109728" indent="0">
              <a:buNone/>
            </a:pP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3199479"/>
            <a:ext cx="2381250" cy="1714500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animação é um efeito visual obtido a partir </a:t>
            </a:r>
            <a:br>
              <a:rPr lang="pt-BR" dirty="0"/>
            </a:br>
            <a:r>
              <a:rPr lang="pt-BR" dirty="0"/>
              <a:t>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exibição rápida de várias imagens</a:t>
            </a:r>
            <a:r>
              <a:rPr lang="pt-BR" dirty="0"/>
              <a:t> ligeiramente diferentes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27648" y="504910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Flip Book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5B706AC-291E-4BE8-AAFD-38BE1CF8727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1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8674" y="2879599"/>
            <a:ext cx="5106712" cy="248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2187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16024"/>
          </a:xfrm>
        </p:spPr>
        <p:txBody>
          <a:bodyPr>
            <a:normAutofit/>
          </a:bodyPr>
          <a:lstStyle/>
          <a:p>
            <a:r>
              <a:rPr lang="pt-BR" dirty="0"/>
              <a:t>Uma animação também pode ser obtida a partir da </a:t>
            </a:r>
            <a:br>
              <a:rPr lang="pt-BR" dirty="0"/>
            </a:br>
            <a:r>
              <a:rPr lang="pt-BR" dirty="0"/>
              <a:t>exibição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uma única imagem </a:t>
            </a:r>
            <a:r>
              <a:rPr lang="pt-BR" dirty="0"/>
              <a:t>em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posições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ligeiramente diferentes</a:t>
            </a:r>
            <a:br>
              <a:rPr lang="pt-BR" dirty="0"/>
            </a:br>
            <a:endParaRPr lang="pt-BR" dirty="0"/>
          </a:p>
          <a:p>
            <a:r>
              <a:rPr lang="pt-BR" dirty="0"/>
              <a:t>As animações podem ser feitas:</a:t>
            </a:r>
          </a:p>
          <a:p>
            <a:pPr lvl="1"/>
            <a:r>
              <a:rPr lang="pt-BR" dirty="0"/>
              <a:t>Movimentando uma única imagem</a:t>
            </a:r>
            <a:br>
              <a:rPr lang="pt-BR" dirty="0"/>
            </a:b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Ex.: Bola do Breakout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pt-BR" dirty="0"/>
              <a:t>Apresentando imagens ligeiramente diferentes</a:t>
            </a:r>
            <a:br>
              <a:rPr lang="pt-BR" dirty="0"/>
            </a:b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Ex.: Explosão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pt-BR" dirty="0"/>
              <a:t>Combinando os dois métodos anteriores</a:t>
            </a:r>
            <a:br>
              <a:rPr lang="pt-BR" dirty="0"/>
            </a:b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Ex.: Cavalo correndo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D54644D-FDB1-4544-AF38-1799B42D3A89}"/>
              </a:ext>
            </a:extLst>
          </p:cNvPr>
          <p:cNvGrpSpPr/>
          <p:nvPr/>
        </p:nvGrpSpPr>
        <p:grpSpPr>
          <a:xfrm>
            <a:off x="8544272" y="2852936"/>
            <a:ext cx="2779494" cy="2455404"/>
            <a:chOff x="8698469" y="2864634"/>
            <a:chExt cx="2779494" cy="245540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73C0767-1EA0-4632-91F3-89FFC9999853}"/>
                </a:ext>
              </a:extLst>
            </p:cNvPr>
            <p:cNvSpPr txBox="1"/>
            <p:nvPr/>
          </p:nvSpPr>
          <p:spPr>
            <a:xfrm>
              <a:off x="8732422" y="4673707"/>
              <a:ext cx="2232248" cy="646331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Um jogo é uma grande animação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4FF65320-6EC6-4615-9789-7B02B0BB7C95}"/>
                </a:ext>
              </a:extLst>
            </p:cNvPr>
            <p:cNvGrpSpPr/>
            <p:nvPr/>
          </p:nvGrpSpPr>
          <p:grpSpPr>
            <a:xfrm>
              <a:off x="8698469" y="2864634"/>
              <a:ext cx="2779494" cy="1745537"/>
              <a:chOff x="8698469" y="2864634"/>
              <a:chExt cx="2779494" cy="1745537"/>
            </a:xfrm>
          </p:grpSpPr>
          <p:pic>
            <p:nvPicPr>
              <p:cNvPr id="11" name="Picture 2" descr="Seaquest - Atari 2600 | Atari 2600 games, Atari, Retro gaming">
                <a:extLst>
                  <a:ext uri="{FF2B5EF4-FFF2-40B4-BE49-F238E27FC236}">
                    <a16:creationId xmlns:a16="http://schemas.microsoft.com/office/drawing/2014/main" id="{61586DA4-F34A-49A3-8CD0-82FB7F7787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134"/>
              <a:stretch/>
            </p:blipFill>
            <p:spPr bwMode="auto">
              <a:xfrm>
                <a:off x="9120336" y="2864634"/>
                <a:ext cx="2357627" cy="1397195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isometricOffAxis2Lef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Seaquest - Atari 2600 | Atari 2600 games, Atari, Retro gaming">
                <a:extLst>
                  <a:ext uri="{FF2B5EF4-FFF2-40B4-BE49-F238E27FC236}">
                    <a16:creationId xmlns:a16="http://schemas.microsoft.com/office/drawing/2014/main" id="{6658D946-D2C5-4237-AABB-9D7ABD0376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134"/>
              <a:stretch/>
            </p:blipFill>
            <p:spPr bwMode="auto">
              <a:xfrm>
                <a:off x="8905274" y="3023035"/>
                <a:ext cx="2357627" cy="1397195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isometricOffAxis2Lef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Seaquest - Atari 2600 | Atari 2600 games, Atari, Retro gaming">
                <a:extLst>
                  <a:ext uri="{FF2B5EF4-FFF2-40B4-BE49-F238E27FC236}">
                    <a16:creationId xmlns:a16="http://schemas.microsoft.com/office/drawing/2014/main" id="{E31CAD34-B1C2-42EA-9629-4858F780A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134"/>
              <a:stretch/>
            </p:blipFill>
            <p:spPr bwMode="auto">
              <a:xfrm>
                <a:off x="8698469" y="3212976"/>
                <a:ext cx="2357627" cy="1397195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isometricOffAxis2Lef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77745806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Para construir uma animação a partir de imagens </a:t>
            </a:r>
            <a:br>
              <a:rPr lang="pt-BR" dirty="0"/>
            </a:br>
            <a:r>
              <a:rPr lang="pt-BR" dirty="0"/>
              <a:t>diferentes é preciso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carregar as imagens</a:t>
            </a:r>
            <a:r>
              <a:rPr lang="pt-BR" dirty="0"/>
              <a:t>, que podem estar: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arquivos</a:t>
            </a:r>
            <a:r>
              <a:rPr lang="pt-BR" dirty="0"/>
              <a:t> diferentes</a:t>
            </a:r>
          </a:p>
          <a:p>
            <a:pPr lvl="1"/>
            <a:r>
              <a:rPr lang="pt-BR" dirty="0"/>
              <a:t>Em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folha de sprites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3952" y="3068960"/>
            <a:ext cx="5106712" cy="248901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201004" y="5640902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Folha de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Sprites</a:t>
            </a:r>
            <a:endParaRPr lang="pt-B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95DEDBDD-8DCC-4099-A032-28730C49FE3B}"/>
              </a:ext>
            </a:extLst>
          </p:cNvPr>
          <p:cNvGrpSpPr/>
          <p:nvPr/>
        </p:nvGrpSpPr>
        <p:grpSpPr>
          <a:xfrm>
            <a:off x="1919536" y="3933056"/>
            <a:ext cx="2194341" cy="1246702"/>
            <a:chOff x="1370760" y="3750516"/>
            <a:chExt cx="2194341" cy="1246702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CC9EBAF9-E53A-4684-9AD6-524434F99C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prstClr val="black"/>
                <a:schemeClr val="accent1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67300" y="3750516"/>
              <a:ext cx="1297801" cy="86516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scene3d>
              <a:camera prst="isometricOffAxis2Left"/>
              <a:lightRig rig="threePt" dir="t"/>
            </a:scene3d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388F4FBA-F9D8-42F4-9AD7-B8BA468A19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prstClr val="black"/>
                <a:schemeClr val="accent1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968454" y="3877695"/>
              <a:ext cx="1297801" cy="86516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scene3d>
              <a:camera prst="isometricOffAxis2Left"/>
              <a:lightRig rig="threePt" dir="t"/>
            </a:scene3d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2ED17D7-F317-4A21-AC91-B52BB181EC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prstClr val="black"/>
                <a:schemeClr val="accent1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69607" y="4004874"/>
              <a:ext cx="1297801" cy="86516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scene3d>
              <a:camera prst="isometricOffAxis2Left"/>
              <a:lightRig rig="threePt" dir="t"/>
            </a:scene3d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479AA76E-7627-47D1-B113-7D6326DEC3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prstClr val="black"/>
                <a:schemeClr val="accent1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70760" y="4132052"/>
              <a:ext cx="1297801" cy="86516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scene3d>
              <a:camera prst="isometricOffAxis2Left"/>
              <a:lightRig rig="threePt" dir="t"/>
            </a:scene3d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941F7D6-5D48-4524-98BF-C4501897EBE6}"/>
              </a:ext>
            </a:extLst>
          </p:cNvPr>
          <p:cNvSpPr txBox="1"/>
          <p:nvPr/>
        </p:nvSpPr>
        <p:spPr>
          <a:xfrm>
            <a:off x="1753239" y="5176860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OffAxis2Left"/>
              <a:lightRig rig="threePt" dir="t"/>
            </a:scene3d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Vários arquivos</a:t>
            </a:r>
          </a:p>
        </p:txBody>
      </p:sp>
    </p:spTree>
    <p:extLst>
      <p:ext uri="{BB962C8B-B14F-4D97-AF65-F5344CB8AC3E}">
        <p14:creationId xmlns:p14="http://schemas.microsoft.com/office/powerpoint/2010/main" val="72686954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Renderizador de Sprites </a:t>
            </a:r>
            <a:r>
              <a:rPr lang="pt-BR" dirty="0"/>
              <a:t>pode ser facilmente </a:t>
            </a:r>
            <a:br>
              <a:rPr lang="pt-BR" dirty="0"/>
            </a:br>
            <a:r>
              <a:rPr lang="pt-BR" dirty="0"/>
              <a:t>adaptado para trabalhar com folhas de sprites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1453843" y="3546122"/>
            <a:ext cx="3812602" cy="432048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271464" y="2420889"/>
            <a:ext cx="690894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SpriteData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x, y;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scale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depth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rotation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ID3D11ShaderResourceView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texture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XMFLOAT2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texCoord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XMFLOAT2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texSize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SpriteData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sprite;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sprite.TexCoord.x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0.5f;  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0.0f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sprite.TexCoord.y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0.5f;  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0.0f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sprite.TexSize.x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= 0.5f;  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1.0f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sprite.TexSize.y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= 0.5f;  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1.0f</a:t>
            </a:r>
          </a:p>
          <a:p>
            <a:endParaRPr lang="pt-BR" sz="14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renderer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-&gt;Draw(&amp;sprite);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Animação com </a:t>
            </a:r>
            <a:r>
              <a:rPr lang="pt-BR" dirty="0" err="1"/>
              <a:t>Sprites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9749" y="3281792"/>
            <a:ext cx="2908409" cy="232609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7829749" y="3270313"/>
            <a:ext cx="2908409" cy="2326091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9317407" y="5757330"/>
            <a:ext cx="14296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9357491" y="5829342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texSize.x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 rot="16200000">
            <a:off x="10589175" y="4828549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texSize.y</a:t>
            </a:r>
            <a:endParaRPr lang="pt-B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287033" y="4400580"/>
            <a:ext cx="1451126" cy="11958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824192" y="2708920"/>
            <a:ext cx="1313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texCoord</a:t>
            </a:r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9292589" y="3270313"/>
            <a:ext cx="1454482" cy="1121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7824192" y="3270313"/>
            <a:ext cx="1462840" cy="1130267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7824192" y="4396169"/>
            <a:ext cx="1462840" cy="119593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9243264" y="4351014"/>
            <a:ext cx="99125" cy="9317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em curva 10"/>
          <p:cNvCxnSpPr>
            <a:stCxn id="9" idx="2"/>
            <a:endCxn id="10" idx="2"/>
          </p:cNvCxnSpPr>
          <p:nvPr/>
        </p:nvCxnSpPr>
        <p:spPr>
          <a:xfrm rot="16200000" flipH="1">
            <a:off x="8217736" y="3372076"/>
            <a:ext cx="1288574" cy="762482"/>
          </a:xfrm>
          <a:prstGeom prst="curvedConnector2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V="1">
            <a:off x="10952908" y="4400581"/>
            <a:ext cx="2793" cy="11915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7583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coordenadas de um quadro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podem ser definidas </a:t>
            </a:r>
            <a:br>
              <a:rPr lang="pt-BR" dirty="0"/>
            </a:br>
            <a:r>
              <a:rPr lang="pt-BR" dirty="0"/>
              <a:t>por: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Animação com </a:t>
            </a:r>
            <a:r>
              <a:rPr lang="pt-BR" dirty="0" err="1"/>
              <a:t>Sprites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32851" y="3385508"/>
            <a:ext cx="57285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define um quadro da </a:t>
            </a:r>
            <a:b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folha de sprites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SpriteData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sprite.texCoord.x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0.0f;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sprite.texCoord.y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0.0f;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sprite.texSize.x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tileWidth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/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sprite.texSize.y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tileHeight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/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8EDBA65-ACB1-4562-AC1C-78B3AF09B639}"/>
              </a:ext>
            </a:extLst>
          </p:cNvPr>
          <p:cNvGrpSpPr/>
          <p:nvPr/>
        </p:nvGrpSpPr>
        <p:grpSpPr>
          <a:xfrm>
            <a:off x="5163344" y="2278748"/>
            <a:ext cx="4749080" cy="2167978"/>
            <a:chOff x="2194047" y="4122807"/>
            <a:chExt cx="5505537" cy="2513303"/>
          </a:xfrm>
        </p:grpSpPr>
        <p:pic>
          <p:nvPicPr>
            <p:cNvPr id="24" name="Imagem 23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prstClr val="black"/>
                <a:schemeClr val="accent1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/>
            <a:stretch/>
          </p:blipFill>
          <p:spPr>
            <a:xfrm>
              <a:off x="3477125" y="4636168"/>
              <a:ext cx="3747635" cy="1588169"/>
            </a:xfrm>
            <a:prstGeom prst="rect">
              <a:avLst/>
            </a:prstGeom>
          </p:spPr>
        </p:pic>
        <p:sp>
          <p:nvSpPr>
            <p:cNvPr id="25" name="CaixaDeTexto 24"/>
            <p:cNvSpPr txBox="1"/>
            <p:nvPr/>
          </p:nvSpPr>
          <p:spPr>
            <a:xfrm>
              <a:off x="2194047" y="4861453"/>
              <a:ext cx="1055908" cy="321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>
                  <a:solidFill>
                    <a:schemeClr val="bg1">
                      <a:lumMod val="85000"/>
                    </a:schemeClr>
                  </a:solidFill>
                </a:rPr>
                <a:t>tileHeight</a:t>
              </a:r>
              <a:endParaRPr lang="pt-BR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6" name="Conector reto 25"/>
            <p:cNvCxnSpPr>
              <a:cxnSpLocks/>
            </p:cNvCxnSpPr>
            <p:nvPr/>
          </p:nvCxnSpPr>
          <p:spPr>
            <a:xfrm flipH="1">
              <a:off x="3485566" y="4437112"/>
              <a:ext cx="1207619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>
              <a:cxnSpLocks/>
            </p:cNvCxnSpPr>
            <p:nvPr/>
          </p:nvCxnSpPr>
          <p:spPr>
            <a:xfrm>
              <a:off x="3250814" y="4635996"/>
              <a:ext cx="0" cy="78852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>
              <a:cxnSpLocks/>
            </p:cNvCxnSpPr>
            <p:nvPr/>
          </p:nvCxnSpPr>
          <p:spPr>
            <a:xfrm>
              <a:off x="3391272" y="4623961"/>
              <a:ext cx="4233414" cy="713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cxnSpLocks/>
            </p:cNvCxnSpPr>
            <p:nvPr/>
          </p:nvCxnSpPr>
          <p:spPr>
            <a:xfrm flipH="1">
              <a:off x="3460279" y="4550346"/>
              <a:ext cx="4607" cy="2023773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/>
            <p:cNvSpPr txBox="1"/>
            <p:nvPr/>
          </p:nvSpPr>
          <p:spPr>
            <a:xfrm>
              <a:off x="2923976" y="4325158"/>
              <a:ext cx="561590" cy="29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solidFill>
                    <a:schemeClr val="accent1">
                      <a:lumMod val="75000"/>
                    </a:schemeClr>
                  </a:solidFill>
                </a:rPr>
                <a:t>(0,0)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477125" y="4642045"/>
              <a:ext cx="1216060" cy="782473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7385153" y="4230821"/>
              <a:ext cx="314431" cy="303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bg1">
                      <a:lumMod val="85000"/>
                    </a:schemeClr>
                  </a:solidFill>
                </a:rPr>
                <a:t>x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3093938" y="6332830"/>
              <a:ext cx="299564" cy="303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bg1">
                      <a:lumMod val="85000"/>
                    </a:schemeClr>
                  </a:solidFill>
                </a:rPr>
                <a:t>y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3612221" y="4122807"/>
              <a:ext cx="977858" cy="321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>
                  <a:solidFill>
                    <a:schemeClr val="bg1">
                      <a:lumMod val="85000"/>
                    </a:schemeClr>
                  </a:solidFill>
                </a:rPr>
                <a:t>tileWidth</a:t>
              </a:r>
              <a:endParaRPr lang="pt-BR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4696527" y="4642045"/>
              <a:ext cx="1264770" cy="78818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9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955075" y="4642045"/>
              <a:ext cx="1252216" cy="79136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9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476067" y="5430231"/>
              <a:ext cx="1217118" cy="782473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9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4694245" y="5424745"/>
              <a:ext cx="1267052" cy="791364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9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5952793" y="5432911"/>
              <a:ext cx="1252215" cy="78818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9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</p:spTree>
    <p:extLst>
      <p:ext uri="{BB962C8B-B14F-4D97-AF65-F5344CB8AC3E}">
        <p14:creationId xmlns:p14="http://schemas.microsoft.com/office/powerpoint/2010/main" val="91288355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D3923EFA-DBE6-4267-86C5-6A7FFF103725}"/>
              </a:ext>
            </a:extLst>
          </p:cNvPr>
          <p:cNvGrpSpPr/>
          <p:nvPr/>
        </p:nvGrpSpPr>
        <p:grpSpPr>
          <a:xfrm>
            <a:off x="1732851" y="3568948"/>
            <a:ext cx="8126424" cy="2311152"/>
            <a:chOff x="1732851" y="3568948"/>
            <a:chExt cx="8126424" cy="2311152"/>
          </a:xfrm>
        </p:grpSpPr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612C586B-696A-428C-A47E-B1D4CE0A1106}"/>
                </a:ext>
              </a:extLst>
            </p:cNvPr>
            <p:cNvSpPr/>
            <p:nvPr/>
          </p:nvSpPr>
          <p:spPr>
            <a:xfrm>
              <a:off x="3992033" y="5283200"/>
              <a:ext cx="4203700" cy="596900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B9796C3C-081C-4C2B-93D7-65F937ADCBCE}"/>
                </a:ext>
              </a:extLst>
            </p:cNvPr>
            <p:cNvSpPr/>
            <p:nvPr/>
          </p:nvSpPr>
          <p:spPr>
            <a:xfrm>
              <a:off x="1732851" y="3568948"/>
              <a:ext cx="8126424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// define um quadro da </a:t>
              </a:r>
              <a:br>
                <a:rPr lang="pt-B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pt-B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// folha de sprites</a:t>
              </a:r>
            </a:p>
            <a:p>
              <a:r>
                <a:rPr lang="pt-BR" sz="1600" dirty="0" err="1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SpriteData</a:t>
              </a:r>
              <a:r>
                <a:rPr lang="pt-BR" sz="1600" dirty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sprite;</a:t>
              </a:r>
              <a:b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</a:br>
              <a:endPara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sprite.texSize.x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 = </a:t>
              </a:r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tileWidth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 / </a:t>
              </a:r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image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-&gt;</a:t>
              </a:r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Width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();</a:t>
              </a:r>
            </a:p>
            <a:p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sprite.texSize.y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 = </a:t>
              </a:r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tileHeight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/ </a:t>
              </a:r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image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-&gt;</a:t>
              </a:r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Height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();</a:t>
              </a:r>
              <a:b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</a:br>
              <a:endPara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sprite.texCoord.x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= (frame % </a:t>
              </a:r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columns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) * </a:t>
              </a:r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sprite.texSize.x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sprite.texCoord.y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= (frame / </a:t>
              </a:r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columns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) * </a:t>
              </a:r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sprite.texSize.y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;</a:t>
              </a:r>
            </a:p>
          </p:txBody>
        </p:sp>
      </p:grp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desenhar qualquer quadro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ajustando o campo </a:t>
            </a:r>
            <a:br>
              <a:rPr lang="pt-BR" dirty="0"/>
            </a:br>
            <a:r>
              <a:rPr lang="pt-BR" dirty="0"/>
              <a:t>TexCoord: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Animação com </a:t>
            </a:r>
            <a:r>
              <a:rPr lang="pt-BR" dirty="0" err="1"/>
              <a:t>Sprites</a:t>
            </a:r>
            <a:endParaRPr lang="pt-BR" dirty="0"/>
          </a:p>
        </p:txBody>
      </p: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8A1F2CD8-86AB-4ECC-829C-948FE5B29F34}"/>
              </a:ext>
            </a:extLst>
          </p:cNvPr>
          <p:cNvGrpSpPr/>
          <p:nvPr/>
        </p:nvGrpSpPr>
        <p:grpSpPr>
          <a:xfrm>
            <a:off x="5015880" y="2132856"/>
            <a:ext cx="4749080" cy="2167978"/>
            <a:chOff x="6456040" y="2564904"/>
            <a:chExt cx="4749080" cy="2167978"/>
          </a:xfrm>
        </p:grpSpPr>
        <p:pic>
          <p:nvPicPr>
            <p:cNvPr id="66" name="Imagem 65">
              <a:extLst>
                <a:ext uri="{FF2B5EF4-FFF2-40B4-BE49-F238E27FC236}">
                  <a16:creationId xmlns:a16="http://schemas.microsoft.com/office/drawing/2014/main" id="{D411C222-5717-47ED-BCE1-214BABBE5D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/>
            <a:stretch/>
          </p:blipFill>
          <p:spPr>
            <a:xfrm>
              <a:off x="7562824" y="3007730"/>
              <a:ext cx="3232713" cy="1369956"/>
            </a:xfrm>
            <a:prstGeom prst="rect">
              <a:avLst/>
            </a:prstGeom>
          </p:spPr>
        </p:pic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E4E9F11F-5FEE-4415-BD47-14955F9DEF70}"/>
                </a:ext>
              </a:extLst>
            </p:cNvPr>
            <p:cNvSpPr txBox="1"/>
            <p:nvPr/>
          </p:nvSpPr>
          <p:spPr>
            <a:xfrm>
              <a:off x="6456040" y="3202061"/>
              <a:ext cx="910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>
                  <a:solidFill>
                    <a:schemeClr val="bg1">
                      <a:lumMod val="85000"/>
                    </a:schemeClr>
                  </a:solidFill>
                </a:rPr>
                <a:t>tileHeight</a:t>
              </a:r>
              <a:endParaRPr lang="pt-BR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844E471-CF67-45ED-9351-755F92D83F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0105" y="2836024"/>
              <a:ext cx="1041693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C8BAAAA0-F712-4957-AF34-E0E10B0201CC}"/>
                </a:ext>
              </a:extLst>
            </p:cNvPr>
            <p:cNvCxnSpPr>
              <a:cxnSpLocks/>
            </p:cNvCxnSpPr>
            <p:nvPr/>
          </p:nvCxnSpPr>
          <p:spPr>
            <a:xfrm>
              <a:off x="7367608" y="3007581"/>
              <a:ext cx="0" cy="68018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31">
              <a:extLst>
                <a:ext uri="{FF2B5EF4-FFF2-40B4-BE49-F238E27FC236}">
                  <a16:creationId xmlns:a16="http://schemas.microsoft.com/office/drawing/2014/main" id="{9043F0F1-6181-4D15-B6E2-EBEC833F4F77}"/>
                </a:ext>
              </a:extLst>
            </p:cNvPr>
            <p:cNvCxnSpPr>
              <a:cxnSpLocks/>
            </p:cNvCxnSpPr>
            <p:nvPr/>
          </p:nvCxnSpPr>
          <p:spPr>
            <a:xfrm>
              <a:off x="7488767" y="2997200"/>
              <a:ext cx="3651746" cy="615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32">
              <a:extLst>
                <a:ext uri="{FF2B5EF4-FFF2-40B4-BE49-F238E27FC236}">
                  <a16:creationId xmlns:a16="http://schemas.microsoft.com/office/drawing/2014/main" id="{9C94F970-50DE-4C68-8178-DAB992D765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8293" y="2933700"/>
              <a:ext cx="3974" cy="174570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3C118B07-9779-400E-99C5-5AB7E9FDD0B7}"/>
                </a:ext>
              </a:extLst>
            </p:cNvPr>
            <p:cNvSpPr txBox="1"/>
            <p:nvPr/>
          </p:nvSpPr>
          <p:spPr>
            <a:xfrm>
              <a:off x="7085677" y="2739452"/>
              <a:ext cx="48442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solidFill>
                    <a:schemeClr val="accent1">
                      <a:lumMod val="75000"/>
                    </a:schemeClr>
                  </a:solidFill>
                </a:rPr>
                <a:t>(0,0)</a:t>
              </a: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6A4740C-FF5C-4EC0-A115-7689679D75B4}"/>
                </a:ext>
              </a:extLst>
            </p:cNvPr>
            <p:cNvSpPr/>
            <p:nvPr/>
          </p:nvSpPr>
          <p:spPr>
            <a:xfrm>
              <a:off x="7562824" y="3012799"/>
              <a:ext cx="1048974" cy="67496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0E144C66-281B-4A44-B44B-1F689EE6A57C}"/>
                </a:ext>
              </a:extLst>
            </p:cNvPr>
            <p:cNvSpPr txBox="1"/>
            <p:nvPr/>
          </p:nvSpPr>
          <p:spPr>
            <a:xfrm>
              <a:off x="10933892" y="2658077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bg1">
                      <a:lumMod val="85000"/>
                    </a:schemeClr>
                  </a:solidFill>
                </a:rPr>
                <a:t>x</a:t>
              </a: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0AD43CEF-B15A-4FE4-8170-89EEE731913B}"/>
                </a:ext>
              </a:extLst>
            </p:cNvPr>
            <p:cNvSpPr txBox="1"/>
            <p:nvPr/>
          </p:nvSpPr>
          <p:spPr>
            <a:xfrm>
              <a:off x="7232287" y="4471272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bg1">
                      <a:lumMod val="85000"/>
                    </a:schemeClr>
                  </a:solidFill>
                </a:rPr>
                <a:t>y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C6344255-6B82-4055-9F7C-EF58DD75BE05}"/>
                </a:ext>
              </a:extLst>
            </p:cNvPr>
            <p:cNvSpPr txBox="1"/>
            <p:nvPr/>
          </p:nvSpPr>
          <p:spPr>
            <a:xfrm>
              <a:off x="7679358" y="2564904"/>
              <a:ext cx="843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>
                  <a:solidFill>
                    <a:schemeClr val="bg1">
                      <a:lumMod val="85000"/>
                    </a:schemeClr>
                  </a:solidFill>
                </a:rPr>
                <a:t>tileWidth</a:t>
              </a:r>
              <a:endParaRPr lang="pt-BR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1DAA9FAA-77D7-408C-8CDC-27C3378938C0}"/>
                </a:ext>
              </a:extLst>
            </p:cNvPr>
            <p:cNvSpPr/>
            <p:nvPr/>
          </p:nvSpPr>
          <p:spPr>
            <a:xfrm>
              <a:off x="8614681" y="3012799"/>
              <a:ext cx="1090991" cy="67989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9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E88AC889-784D-4413-8281-D2B7203D27A9}"/>
                </a:ext>
              </a:extLst>
            </p:cNvPr>
            <p:cNvSpPr/>
            <p:nvPr/>
          </p:nvSpPr>
          <p:spPr>
            <a:xfrm>
              <a:off x="9700305" y="3012799"/>
              <a:ext cx="1080162" cy="682632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9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E01B01A1-A8F6-4E58-8063-4199EE5A2A24}"/>
                </a:ext>
              </a:extLst>
            </p:cNvPr>
            <p:cNvSpPr/>
            <p:nvPr/>
          </p:nvSpPr>
          <p:spPr>
            <a:xfrm>
              <a:off x="7561911" y="3692689"/>
              <a:ext cx="1049887" cy="674962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9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A0989944-8D26-48C8-8DD1-D71BDF296C41}"/>
                </a:ext>
              </a:extLst>
            </p:cNvPr>
            <p:cNvSpPr/>
            <p:nvPr/>
          </p:nvSpPr>
          <p:spPr>
            <a:xfrm>
              <a:off x="8612713" y="3687957"/>
              <a:ext cx="1092960" cy="682631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9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1C9E04CD-147C-43AB-AC43-0293FD47084B}"/>
                </a:ext>
              </a:extLst>
            </p:cNvPr>
            <p:cNvSpPr/>
            <p:nvPr/>
          </p:nvSpPr>
          <p:spPr>
            <a:xfrm>
              <a:off x="9698337" y="3695001"/>
              <a:ext cx="1080162" cy="67989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9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383CBF50-986D-4C6A-81D0-661E47B322D2}"/>
                </a:ext>
              </a:extLst>
            </p:cNvPr>
            <p:cNvSpPr/>
            <p:nvPr/>
          </p:nvSpPr>
          <p:spPr>
            <a:xfrm>
              <a:off x="7570105" y="3009862"/>
              <a:ext cx="1040909" cy="67711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9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  <a:endParaRPr lang="pt-BR" sz="16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064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Desenhando Quadros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9600" y="1834946"/>
            <a:ext cx="10972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Animation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::Draw(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frame</a:t>
            </a:r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pt-BR" b="1" dirty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b="1" dirty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b="1" dirty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b="1" dirty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configura dados básicos do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sprite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sprite.x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= x;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sprite.y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= y;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sprite.depth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z;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// configura coordenadas da textura do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sprite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sprite.TexCoord.x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(frame %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columns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*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sprite.texSize.x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sprite.TexCoord.y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(frame /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columns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*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sprite.texSize.y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adiciona Sprite a lista de desenho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Engine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renderer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-&gt;Draw(&amp;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sprite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9091820-C4F3-47F9-848B-087DD68C9BDF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36A209CE-CC30-4617-839E-77F2350987BC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02B9B49-F0E0-4CCD-AFE5-5145B643EF70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233479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720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animação </a:t>
            </a:r>
            <a:r>
              <a:rPr lang="pt-BR" dirty="0"/>
              <a:t>é obtida pela apresentação:</a:t>
            </a:r>
          </a:p>
          <a:p>
            <a:pPr lvl="1"/>
            <a:r>
              <a:rPr lang="pt-BR" dirty="0"/>
              <a:t>De várias imagens ligeiramente diferentes</a:t>
            </a:r>
          </a:p>
          <a:p>
            <a:pPr lvl="1"/>
            <a:r>
              <a:rPr lang="pt-BR" dirty="0"/>
              <a:t>De uma única imagem em posições diferentes</a:t>
            </a:r>
          </a:p>
          <a:p>
            <a:pPr lvl="1"/>
            <a:r>
              <a:rPr lang="pt-BR" dirty="0"/>
              <a:t>Combinação dos métodos anteriores</a:t>
            </a:r>
            <a:br>
              <a:rPr lang="pt-BR" dirty="0"/>
            </a:br>
            <a:endParaRPr lang="pt-BR" dirty="0"/>
          </a:p>
          <a:p>
            <a:pPr>
              <a:spcAft>
                <a:spcPts val="600"/>
              </a:spcAft>
            </a:pPr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Renderizador de Sprites </a:t>
            </a:r>
            <a:r>
              <a:rPr lang="pt-BR" dirty="0"/>
              <a:t>pode ser utilizado para animar folhas de sprites, sendo preciso apenas conhecer:</a:t>
            </a:r>
          </a:p>
          <a:p>
            <a:pPr lvl="1"/>
            <a:r>
              <a:rPr lang="pt-BR" dirty="0"/>
              <a:t>O número do quadro a ser desenhado</a:t>
            </a:r>
          </a:p>
          <a:p>
            <a:pPr lvl="1"/>
            <a:r>
              <a:rPr lang="pt-BR" dirty="0"/>
              <a:t>O tamanho (largura </a:t>
            </a:r>
            <a:r>
              <a:rPr lang="pt-BR" sz="1800" dirty="0"/>
              <a:t>x</a:t>
            </a:r>
            <a:r>
              <a:rPr lang="pt-BR" dirty="0"/>
              <a:t> comprimento) do quadro</a:t>
            </a:r>
          </a:p>
          <a:p>
            <a:pPr lvl="1"/>
            <a:r>
              <a:rPr lang="pt-BR" dirty="0"/>
              <a:t>O número de colunas da folha de Sprites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5999</TotalTime>
  <Words>653</Words>
  <Application>Microsoft Office PowerPoint</Application>
  <PresentationFormat>Widescreen</PresentationFormat>
  <Paragraphs>105</Paragraphs>
  <Slides>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Calibri</vt:lpstr>
      <vt:lpstr>Consolas</vt:lpstr>
      <vt:lpstr>Lucida Sans Unicode</vt:lpstr>
      <vt:lpstr>Verdana</vt:lpstr>
      <vt:lpstr>Wingdings 2</vt:lpstr>
      <vt:lpstr>Wingdings 3</vt:lpstr>
      <vt:lpstr>Concurso</vt:lpstr>
      <vt:lpstr>Animação</vt:lpstr>
      <vt:lpstr>Introdução</vt:lpstr>
      <vt:lpstr>Introdução</vt:lpstr>
      <vt:lpstr>Introdução</vt:lpstr>
      <vt:lpstr>Animação com Sprites</vt:lpstr>
      <vt:lpstr>Animação com Sprites</vt:lpstr>
      <vt:lpstr>Animação com Sprites</vt:lpstr>
      <vt:lpstr>Desenhando Quadros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Jogos;Animação;Sprites</cp:keywords>
  <cp:lastModifiedBy>Judson Santiago</cp:lastModifiedBy>
  <cp:revision>612</cp:revision>
  <dcterms:created xsi:type="dcterms:W3CDTF">2009-02-25T19:16:57Z</dcterms:created>
  <dcterms:modified xsi:type="dcterms:W3CDTF">2021-08-27T06:27:10Z</dcterms:modified>
</cp:coreProperties>
</file>