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A94A0"/>
        </a:solidFill>
        <a:effectLst/>
        <a:uFillTx/>
        <a:latin typeface="Gill Sans MT Ultra Bold"/>
        <a:ea typeface="Gill Sans MT Ultra Bold"/>
        <a:cs typeface="Gill Sans MT Ultra Bold"/>
        <a:sym typeface="Gill Sans MT Ultra Bold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A94A0"/>
        </a:solidFill>
        <a:effectLst/>
        <a:uFillTx/>
        <a:latin typeface="Gill Sans MT Ultra Bold"/>
        <a:ea typeface="Gill Sans MT Ultra Bold"/>
        <a:cs typeface="Gill Sans MT Ultra Bold"/>
        <a:sym typeface="Gill Sans MT Ultra Bold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A94A0"/>
        </a:solidFill>
        <a:effectLst/>
        <a:uFillTx/>
        <a:latin typeface="Gill Sans MT Ultra Bold"/>
        <a:ea typeface="Gill Sans MT Ultra Bold"/>
        <a:cs typeface="Gill Sans MT Ultra Bold"/>
        <a:sym typeface="Gill Sans MT Ultra Bold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A94A0"/>
        </a:solidFill>
        <a:effectLst/>
        <a:uFillTx/>
        <a:latin typeface="Gill Sans MT Ultra Bold"/>
        <a:ea typeface="Gill Sans MT Ultra Bold"/>
        <a:cs typeface="Gill Sans MT Ultra Bold"/>
        <a:sym typeface="Gill Sans MT Ultra Bold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A94A0"/>
        </a:solidFill>
        <a:effectLst/>
        <a:uFillTx/>
        <a:latin typeface="Gill Sans MT Ultra Bold"/>
        <a:ea typeface="Gill Sans MT Ultra Bold"/>
        <a:cs typeface="Gill Sans MT Ultra Bold"/>
        <a:sym typeface="Gill Sans MT Ultra Bold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A94A0"/>
        </a:solidFill>
        <a:effectLst/>
        <a:uFillTx/>
        <a:latin typeface="Gill Sans MT Ultra Bold"/>
        <a:ea typeface="Gill Sans MT Ultra Bold"/>
        <a:cs typeface="Gill Sans MT Ultra Bold"/>
        <a:sym typeface="Gill Sans MT Ultra Bold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A94A0"/>
        </a:solidFill>
        <a:effectLst/>
        <a:uFillTx/>
        <a:latin typeface="Gill Sans MT Ultra Bold"/>
        <a:ea typeface="Gill Sans MT Ultra Bold"/>
        <a:cs typeface="Gill Sans MT Ultra Bold"/>
        <a:sym typeface="Gill Sans MT Ultra Bold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A94A0"/>
        </a:solidFill>
        <a:effectLst/>
        <a:uFillTx/>
        <a:latin typeface="Gill Sans MT Ultra Bold"/>
        <a:ea typeface="Gill Sans MT Ultra Bold"/>
        <a:cs typeface="Gill Sans MT Ultra Bold"/>
        <a:sym typeface="Gill Sans MT Ultra Bold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A94A0"/>
        </a:solidFill>
        <a:effectLst/>
        <a:uFillTx/>
        <a:latin typeface="Gill Sans MT Ultra Bold"/>
        <a:ea typeface="Gill Sans MT Ultra Bold"/>
        <a:cs typeface="Gill Sans MT Ultra Bold"/>
        <a:sym typeface="Gill Sans MT Ultra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F Pro Display"/>
          <a:ea typeface="SF Pro Display"/>
          <a:cs typeface="SF Pro Display"/>
        </a:font>
        <a:srgbClr val="272B30"/>
      </a:tcTxStyle>
      <a:tcStyle>
        <a:tcBdr>
          <a:left>
            <a:ln w="12700" cap="flat">
              <a:solidFill>
                <a:srgbClr val="FAFAFF"/>
              </a:solidFill>
              <a:prstDash val="solid"/>
              <a:round/>
            </a:ln>
          </a:left>
          <a:right>
            <a:ln w="12700" cap="flat">
              <a:solidFill>
                <a:srgbClr val="FAFAFF"/>
              </a:solidFill>
              <a:prstDash val="solid"/>
              <a:round/>
            </a:ln>
          </a:right>
          <a:top>
            <a:ln w="12700" cap="flat">
              <a:solidFill>
                <a:srgbClr val="FAFAFF"/>
              </a:solidFill>
              <a:prstDash val="solid"/>
              <a:round/>
            </a:ln>
          </a:top>
          <a:bottom>
            <a:ln w="12700" cap="flat">
              <a:solidFill>
                <a:srgbClr val="FAFAFF"/>
              </a:solidFill>
              <a:prstDash val="solid"/>
              <a:round/>
            </a:ln>
          </a:bottom>
          <a:insideH>
            <a:ln w="12700" cap="flat">
              <a:solidFill>
                <a:srgbClr val="FAFAFF"/>
              </a:solidFill>
              <a:prstDash val="solid"/>
              <a:round/>
            </a:ln>
          </a:insideH>
          <a:insideV>
            <a:ln w="12700" cap="flat">
              <a:solidFill>
                <a:srgbClr val="FAFAFF"/>
              </a:solidFill>
              <a:prstDash val="solid"/>
              <a:round/>
            </a:ln>
          </a:insideV>
        </a:tcBdr>
        <a:fill>
          <a:solidFill>
            <a:srgbClr val="CCD1EF"/>
          </a:solidFill>
        </a:fill>
      </a:tcStyle>
    </a:wholeTbl>
    <a:band2H>
      <a:tcTxStyle b="def" i="def"/>
      <a:tcStyle>
        <a:tcBdr/>
        <a:fill>
          <a:solidFill>
            <a:srgbClr val="E7EAF7"/>
          </a:solidFill>
        </a:fill>
      </a:tcStyle>
    </a:band2H>
    <a:firstCol>
      <a:tcTxStyle b="on" i="off">
        <a:font>
          <a:latin typeface="SF Pro Display"/>
          <a:ea typeface="SF Pro Display"/>
          <a:cs typeface="SF Pro Display"/>
        </a:font>
        <a:srgbClr val="FAFAFF"/>
      </a:tcTxStyle>
      <a:tcStyle>
        <a:tcBdr>
          <a:left>
            <a:ln w="12700" cap="flat">
              <a:solidFill>
                <a:srgbClr val="FAFAFF"/>
              </a:solidFill>
              <a:prstDash val="solid"/>
              <a:round/>
            </a:ln>
          </a:left>
          <a:right>
            <a:ln w="12700" cap="flat">
              <a:solidFill>
                <a:srgbClr val="FAFAFF"/>
              </a:solidFill>
              <a:prstDash val="solid"/>
              <a:round/>
            </a:ln>
          </a:right>
          <a:top>
            <a:ln w="12700" cap="flat">
              <a:solidFill>
                <a:srgbClr val="FAFAFF"/>
              </a:solidFill>
              <a:prstDash val="solid"/>
              <a:round/>
            </a:ln>
          </a:top>
          <a:bottom>
            <a:ln w="12700" cap="flat">
              <a:solidFill>
                <a:srgbClr val="FAFAFF"/>
              </a:solidFill>
              <a:prstDash val="solid"/>
              <a:round/>
            </a:ln>
          </a:bottom>
          <a:insideH>
            <a:ln w="12700" cap="flat">
              <a:solidFill>
                <a:srgbClr val="FAFAFF"/>
              </a:solidFill>
              <a:prstDash val="solid"/>
              <a:round/>
            </a:ln>
          </a:insideH>
          <a:insideV>
            <a:ln w="12700" cap="flat">
              <a:solidFill>
                <a:srgbClr val="FAFA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F Pro Display"/>
          <a:ea typeface="SF Pro Display"/>
          <a:cs typeface="SF Pro Display"/>
        </a:font>
        <a:srgbClr val="FAFAFF"/>
      </a:tcTxStyle>
      <a:tcStyle>
        <a:tcBdr>
          <a:left>
            <a:ln w="12700" cap="flat">
              <a:solidFill>
                <a:srgbClr val="FAFAFF"/>
              </a:solidFill>
              <a:prstDash val="solid"/>
              <a:round/>
            </a:ln>
          </a:left>
          <a:right>
            <a:ln w="12700" cap="flat">
              <a:solidFill>
                <a:srgbClr val="FAFAFF"/>
              </a:solidFill>
              <a:prstDash val="solid"/>
              <a:round/>
            </a:ln>
          </a:right>
          <a:top>
            <a:ln w="38100" cap="flat">
              <a:solidFill>
                <a:srgbClr val="FAFAFF"/>
              </a:solidFill>
              <a:prstDash val="solid"/>
              <a:round/>
            </a:ln>
          </a:top>
          <a:bottom>
            <a:ln w="12700" cap="flat">
              <a:solidFill>
                <a:srgbClr val="FAFAFF"/>
              </a:solidFill>
              <a:prstDash val="solid"/>
              <a:round/>
            </a:ln>
          </a:bottom>
          <a:insideH>
            <a:ln w="12700" cap="flat">
              <a:solidFill>
                <a:srgbClr val="FAFAFF"/>
              </a:solidFill>
              <a:prstDash val="solid"/>
              <a:round/>
            </a:ln>
          </a:insideH>
          <a:insideV>
            <a:ln w="12700" cap="flat">
              <a:solidFill>
                <a:srgbClr val="FAFA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F Pro Display"/>
          <a:ea typeface="SF Pro Display"/>
          <a:cs typeface="SF Pro Display"/>
        </a:font>
        <a:srgbClr val="FAFAFF"/>
      </a:tcTxStyle>
      <a:tcStyle>
        <a:tcBdr>
          <a:left>
            <a:ln w="12700" cap="flat">
              <a:solidFill>
                <a:srgbClr val="FAFAFF"/>
              </a:solidFill>
              <a:prstDash val="solid"/>
              <a:round/>
            </a:ln>
          </a:left>
          <a:right>
            <a:ln w="12700" cap="flat">
              <a:solidFill>
                <a:srgbClr val="FAFAFF"/>
              </a:solidFill>
              <a:prstDash val="solid"/>
              <a:round/>
            </a:ln>
          </a:right>
          <a:top>
            <a:ln w="12700" cap="flat">
              <a:solidFill>
                <a:srgbClr val="FAFAFF"/>
              </a:solidFill>
              <a:prstDash val="solid"/>
              <a:round/>
            </a:ln>
          </a:top>
          <a:bottom>
            <a:ln w="38100" cap="flat">
              <a:solidFill>
                <a:srgbClr val="FAFAFF"/>
              </a:solidFill>
              <a:prstDash val="solid"/>
              <a:round/>
            </a:ln>
          </a:bottom>
          <a:insideH>
            <a:ln w="12700" cap="flat">
              <a:solidFill>
                <a:srgbClr val="FAFAFF"/>
              </a:solidFill>
              <a:prstDash val="solid"/>
              <a:round/>
            </a:ln>
          </a:insideH>
          <a:insideV>
            <a:ln w="12700" cap="flat">
              <a:solidFill>
                <a:srgbClr val="FAFA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F Pro Display"/>
          <a:ea typeface="SF Pro Display"/>
          <a:cs typeface="SF Pro Display"/>
        </a:font>
        <a:srgbClr val="272B30"/>
      </a:tcTxStyle>
      <a:tcStyle>
        <a:tcBdr>
          <a:left>
            <a:ln w="12700" cap="flat">
              <a:solidFill>
                <a:srgbClr val="FAFAFF"/>
              </a:solidFill>
              <a:prstDash val="solid"/>
              <a:round/>
            </a:ln>
          </a:left>
          <a:right>
            <a:ln w="12700" cap="flat">
              <a:solidFill>
                <a:srgbClr val="FAFAFF"/>
              </a:solidFill>
              <a:prstDash val="solid"/>
              <a:round/>
            </a:ln>
          </a:right>
          <a:top>
            <a:ln w="12700" cap="flat">
              <a:solidFill>
                <a:srgbClr val="FAFAFF"/>
              </a:solidFill>
              <a:prstDash val="solid"/>
              <a:round/>
            </a:ln>
          </a:top>
          <a:bottom>
            <a:ln w="12700" cap="flat">
              <a:solidFill>
                <a:srgbClr val="FAFAFF"/>
              </a:solidFill>
              <a:prstDash val="solid"/>
              <a:round/>
            </a:ln>
          </a:bottom>
          <a:insideH>
            <a:ln w="12700" cap="flat">
              <a:solidFill>
                <a:srgbClr val="FAFAFF"/>
              </a:solidFill>
              <a:prstDash val="solid"/>
              <a:round/>
            </a:ln>
          </a:insideH>
          <a:insideV>
            <a:ln w="12700" cap="flat">
              <a:solidFill>
                <a:srgbClr val="FAFAFF"/>
              </a:solidFill>
              <a:prstDash val="solid"/>
              <a:round/>
            </a:ln>
          </a:insideV>
        </a:tcBdr>
        <a:fill>
          <a:solidFill>
            <a:srgbClr val="CAE4FE"/>
          </a:solidFill>
        </a:fill>
      </a:tcStyle>
    </a:wholeTbl>
    <a:band2H>
      <a:tcTxStyle b="def" i="def"/>
      <a:tcStyle>
        <a:tcBdr/>
        <a:fill>
          <a:solidFill>
            <a:srgbClr val="E6F2FE"/>
          </a:solidFill>
        </a:fill>
      </a:tcStyle>
    </a:band2H>
    <a:firstCol>
      <a:tcTxStyle b="on" i="off">
        <a:font>
          <a:latin typeface="SF Pro Display"/>
          <a:ea typeface="SF Pro Display"/>
          <a:cs typeface="SF Pro Display"/>
        </a:font>
        <a:srgbClr val="FAFAFF"/>
      </a:tcTxStyle>
      <a:tcStyle>
        <a:tcBdr>
          <a:left>
            <a:ln w="12700" cap="flat">
              <a:solidFill>
                <a:srgbClr val="FAFAFF"/>
              </a:solidFill>
              <a:prstDash val="solid"/>
              <a:round/>
            </a:ln>
          </a:left>
          <a:right>
            <a:ln w="12700" cap="flat">
              <a:solidFill>
                <a:srgbClr val="FAFAFF"/>
              </a:solidFill>
              <a:prstDash val="solid"/>
              <a:round/>
            </a:ln>
          </a:right>
          <a:top>
            <a:ln w="12700" cap="flat">
              <a:solidFill>
                <a:srgbClr val="FAFAFF"/>
              </a:solidFill>
              <a:prstDash val="solid"/>
              <a:round/>
            </a:ln>
          </a:top>
          <a:bottom>
            <a:ln w="12700" cap="flat">
              <a:solidFill>
                <a:srgbClr val="FAFAFF"/>
              </a:solidFill>
              <a:prstDash val="solid"/>
              <a:round/>
            </a:ln>
          </a:bottom>
          <a:insideH>
            <a:ln w="12700" cap="flat">
              <a:solidFill>
                <a:srgbClr val="FAFAFF"/>
              </a:solidFill>
              <a:prstDash val="solid"/>
              <a:round/>
            </a:ln>
          </a:insideH>
          <a:insideV>
            <a:ln w="12700" cap="flat">
              <a:solidFill>
                <a:srgbClr val="FAFA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F Pro Display"/>
          <a:ea typeface="SF Pro Display"/>
          <a:cs typeface="SF Pro Display"/>
        </a:font>
        <a:srgbClr val="FAFAFF"/>
      </a:tcTxStyle>
      <a:tcStyle>
        <a:tcBdr>
          <a:left>
            <a:ln w="12700" cap="flat">
              <a:solidFill>
                <a:srgbClr val="FAFAFF"/>
              </a:solidFill>
              <a:prstDash val="solid"/>
              <a:round/>
            </a:ln>
          </a:left>
          <a:right>
            <a:ln w="12700" cap="flat">
              <a:solidFill>
                <a:srgbClr val="FAFAFF"/>
              </a:solidFill>
              <a:prstDash val="solid"/>
              <a:round/>
            </a:ln>
          </a:right>
          <a:top>
            <a:ln w="38100" cap="flat">
              <a:solidFill>
                <a:srgbClr val="FAFAFF"/>
              </a:solidFill>
              <a:prstDash val="solid"/>
              <a:round/>
            </a:ln>
          </a:top>
          <a:bottom>
            <a:ln w="12700" cap="flat">
              <a:solidFill>
                <a:srgbClr val="FAFAFF"/>
              </a:solidFill>
              <a:prstDash val="solid"/>
              <a:round/>
            </a:ln>
          </a:bottom>
          <a:insideH>
            <a:ln w="12700" cap="flat">
              <a:solidFill>
                <a:srgbClr val="FAFAFF"/>
              </a:solidFill>
              <a:prstDash val="solid"/>
              <a:round/>
            </a:ln>
          </a:insideH>
          <a:insideV>
            <a:ln w="12700" cap="flat">
              <a:solidFill>
                <a:srgbClr val="FAFA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F Pro Display"/>
          <a:ea typeface="SF Pro Display"/>
          <a:cs typeface="SF Pro Display"/>
        </a:font>
        <a:srgbClr val="FAFAFF"/>
      </a:tcTxStyle>
      <a:tcStyle>
        <a:tcBdr>
          <a:left>
            <a:ln w="12700" cap="flat">
              <a:solidFill>
                <a:srgbClr val="FAFAFF"/>
              </a:solidFill>
              <a:prstDash val="solid"/>
              <a:round/>
            </a:ln>
          </a:left>
          <a:right>
            <a:ln w="12700" cap="flat">
              <a:solidFill>
                <a:srgbClr val="FAFAFF"/>
              </a:solidFill>
              <a:prstDash val="solid"/>
              <a:round/>
            </a:ln>
          </a:right>
          <a:top>
            <a:ln w="12700" cap="flat">
              <a:solidFill>
                <a:srgbClr val="FAFAFF"/>
              </a:solidFill>
              <a:prstDash val="solid"/>
              <a:round/>
            </a:ln>
          </a:top>
          <a:bottom>
            <a:ln w="38100" cap="flat">
              <a:solidFill>
                <a:srgbClr val="FAFAFF"/>
              </a:solidFill>
              <a:prstDash val="solid"/>
              <a:round/>
            </a:ln>
          </a:bottom>
          <a:insideH>
            <a:ln w="12700" cap="flat">
              <a:solidFill>
                <a:srgbClr val="FAFAFF"/>
              </a:solidFill>
              <a:prstDash val="solid"/>
              <a:round/>
            </a:ln>
          </a:insideH>
          <a:insideV>
            <a:ln w="12700" cap="flat">
              <a:solidFill>
                <a:srgbClr val="FAFA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F Pro Display"/>
          <a:ea typeface="SF Pro Display"/>
          <a:cs typeface="SF Pro Display"/>
        </a:font>
        <a:srgbClr val="272B30"/>
      </a:tcTxStyle>
      <a:tcStyle>
        <a:tcBdr>
          <a:left>
            <a:ln w="12700" cap="flat">
              <a:solidFill>
                <a:srgbClr val="FAFAFF"/>
              </a:solidFill>
              <a:prstDash val="solid"/>
              <a:round/>
            </a:ln>
          </a:left>
          <a:right>
            <a:ln w="12700" cap="flat">
              <a:solidFill>
                <a:srgbClr val="FAFAFF"/>
              </a:solidFill>
              <a:prstDash val="solid"/>
              <a:round/>
            </a:ln>
          </a:right>
          <a:top>
            <a:ln w="12700" cap="flat">
              <a:solidFill>
                <a:srgbClr val="FAFAFF"/>
              </a:solidFill>
              <a:prstDash val="solid"/>
              <a:round/>
            </a:ln>
          </a:top>
          <a:bottom>
            <a:ln w="12700" cap="flat">
              <a:solidFill>
                <a:srgbClr val="FAFAFF"/>
              </a:solidFill>
              <a:prstDash val="solid"/>
              <a:round/>
            </a:ln>
          </a:bottom>
          <a:insideH>
            <a:ln w="12700" cap="flat">
              <a:solidFill>
                <a:srgbClr val="FAFAFF"/>
              </a:solidFill>
              <a:prstDash val="solid"/>
              <a:round/>
            </a:ln>
          </a:insideH>
          <a:insideV>
            <a:ln w="12700" cap="flat">
              <a:solidFill>
                <a:srgbClr val="FAFAFF"/>
              </a:solidFill>
              <a:prstDash val="solid"/>
              <a:round/>
            </a:ln>
          </a:insideV>
        </a:tcBdr>
        <a:fill>
          <a:solidFill>
            <a:srgbClr val="F7E1FF"/>
          </a:solidFill>
        </a:fill>
      </a:tcStyle>
    </a:wholeTbl>
    <a:band2H>
      <a:tcTxStyle b="def" i="def"/>
      <a:tcStyle>
        <a:tcBdr/>
        <a:fill>
          <a:solidFill>
            <a:srgbClr val="FBF0FF"/>
          </a:solidFill>
        </a:fill>
      </a:tcStyle>
    </a:band2H>
    <a:firstCol>
      <a:tcTxStyle b="on" i="off">
        <a:font>
          <a:latin typeface="SF Pro Display"/>
          <a:ea typeface="SF Pro Display"/>
          <a:cs typeface="SF Pro Display"/>
        </a:font>
        <a:srgbClr val="FAFAFF"/>
      </a:tcTxStyle>
      <a:tcStyle>
        <a:tcBdr>
          <a:left>
            <a:ln w="12700" cap="flat">
              <a:solidFill>
                <a:srgbClr val="FAFAFF"/>
              </a:solidFill>
              <a:prstDash val="solid"/>
              <a:round/>
            </a:ln>
          </a:left>
          <a:right>
            <a:ln w="12700" cap="flat">
              <a:solidFill>
                <a:srgbClr val="FAFAFF"/>
              </a:solidFill>
              <a:prstDash val="solid"/>
              <a:round/>
            </a:ln>
          </a:right>
          <a:top>
            <a:ln w="12700" cap="flat">
              <a:solidFill>
                <a:srgbClr val="FAFAFF"/>
              </a:solidFill>
              <a:prstDash val="solid"/>
              <a:round/>
            </a:ln>
          </a:top>
          <a:bottom>
            <a:ln w="12700" cap="flat">
              <a:solidFill>
                <a:srgbClr val="FAFAFF"/>
              </a:solidFill>
              <a:prstDash val="solid"/>
              <a:round/>
            </a:ln>
          </a:bottom>
          <a:insideH>
            <a:ln w="12700" cap="flat">
              <a:solidFill>
                <a:srgbClr val="FAFAFF"/>
              </a:solidFill>
              <a:prstDash val="solid"/>
              <a:round/>
            </a:ln>
          </a:insideH>
          <a:insideV>
            <a:ln w="12700" cap="flat">
              <a:solidFill>
                <a:srgbClr val="FAFA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F Pro Display"/>
          <a:ea typeface="SF Pro Display"/>
          <a:cs typeface="SF Pro Display"/>
        </a:font>
        <a:srgbClr val="FAFAFF"/>
      </a:tcTxStyle>
      <a:tcStyle>
        <a:tcBdr>
          <a:left>
            <a:ln w="12700" cap="flat">
              <a:solidFill>
                <a:srgbClr val="FAFAFF"/>
              </a:solidFill>
              <a:prstDash val="solid"/>
              <a:round/>
            </a:ln>
          </a:left>
          <a:right>
            <a:ln w="12700" cap="flat">
              <a:solidFill>
                <a:srgbClr val="FAFAFF"/>
              </a:solidFill>
              <a:prstDash val="solid"/>
              <a:round/>
            </a:ln>
          </a:right>
          <a:top>
            <a:ln w="38100" cap="flat">
              <a:solidFill>
                <a:srgbClr val="FAFAFF"/>
              </a:solidFill>
              <a:prstDash val="solid"/>
              <a:round/>
            </a:ln>
          </a:top>
          <a:bottom>
            <a:ln w="12700" cap="flat">
              <a:solidFill>
                <a:srgbClr val="FAFAFF"/>
              </a:solidFill>
              <a:prstDash val="solid"/>
              <a:round/>
            </a:ln>
          </a:bottom>
          <a:insideH>
            <a:ln w="12700" cap="flat">
              <a:solidFill>
                <a:srgbClr val="FAFAFF"/>
              </a:solidFill>
              <a:prstDash val="solid"/>
              <a:round/>
            </a:ln>
          </a:insideH>
          <a:insideV>
            <a:ln w="12700" cap="flat">
              <a:solidFill>
                <a:srgbClr val="FAFA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F Pro Display"/>
          <a:ea typeface="SF Pro Display"/>
          <a:cs typeface="SF Pro Display"/>
        </a:font>
        <a:srgbClr val="FAFAFF"/>
      </a:tcTxStyle>
      <a:tcStyle>
        <a:tcBdr>
          <a:left>
            <a:ln w="12700" cap="flat">
              <a:solidFill>
                <a:srgbClr val="FAFAFF"/>
              </a:solidFill>
              <a:prstDash val="solid"/>
              <a:round/>
            </a:ln>
          </a:left>
          <a:right>
            <a:ln w="12700" cap="flat">
              <a:solidFill>
                <a:srgbClr val="FAFAFF"/>
              </a:solidFill>
              <a:prstDash val="solid"/>
              <a:round/>
            </a:ln>
          </a:right>
          <a:top>
            <a:ln w="12700" cap="flat">
              <a:solidFill>
                <a:srgbClr val="FAFAFF"/>
              </a:solidFill>
              <a:prstDash val="solid"/>
              <a:round/>
            </a:ln>
          </a:top>
          <a:bottom>
            <a:ln w="38100" cap="flat">
              <a:solidFill>
                <a:srgbClr val="FAFAFF"/>
              </a:solidFill>
              <a:prstDash val="solid"/>
              <a:round/>
            </a:ln>
          </a:bottom>
          <a:insideH>
            <a:ln w="12700" cap="flat">
              <a:solidFill>
                <a:srgbClr val="FAFAFF"/>
              </a:solidFill>
              <a:prstDash val="solid"/>
              <a:round/>
            </a:ln>
          </a:insideH>
          <a:insideV>
            <a:ln w="12700" cap="flat">
              <a:solidFill>
                <a:srgbClr val="FAFA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F Pro Display"/>
          <a:ea typeface="SF Pro Display"/>
          <a:cs typeface="SF Pro Display"/>
        </a:font>
        <a:srgbClr val="272B3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AFAFF"/>
          </a:solidFill>
        </a:fill>
      </a:tcStyle>
    </a:band2H>
    <a:firstCol>
      <a:tcTxStyle b="on" i="off">
        <a:font>
          <a:latin typeface="SF Pro Display"/>
          <a:ea typeface="SF Pro Display"/>
          <a:cs typeface="SF Pro Display"/>
        </a:font>
        <a:srgbClr val="FAFA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F Pro Display"/>
          <a:ea typeface="SF Pro Display"/>
          <a:cs typeface="SF Pro Display"/>
        </a:font>
        <a:srgbClr val="272B3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72B30"/>
              </a:solidFill>
              <a:prstDash val="solid"/>
              <a:round/>
            </a:ln>
          </a:top>
          <a:bottom>
            <a:ln w="25400" cap="flat">
              <a:solidFill>
                <a:srgbClr val="272B3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AFAFF"/>
          </a:solidFill>
        </a:fill>
      </a:tcStyle>
    </a:lastRow>
    <a:firstRow>
      <a:tcTxStyle b="on" i="off">
        <a:font>
          <a:latin typeface="SF Pro Display"/>
          <a:ea typeface="SF Pro Display"/>
          <a:cs typeface="SF Pro Display"/>
        </a:font>
        <a:srgbClr val="FAFA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72B30"/>
              </a:solidFill>
              <a:prstDash val="solid"/>
              <a:round/>
            </a:ln>
          </a:top>
          <a:bottom>
            <a:ln w="25400" cap="flat">
              <a:solidFill>
                <a:srgbClr val="272B3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F Pro Display"/>
          <a:ea typeface="SF Pro Display"/>
          <a:cs typeface="SF Pro Display"/>
        </a:font>
        <a:srgbClr val="272B30"/>
      </a:tcTxStyle>
      <a:tcStyle>
        <a:tcBdr>
          <a:left>
            <a:ln w="12700" cap="flat">
              <a:solidFill>
                <a:srgbClr val="FAFAFF"/>
              </a:solidFill>
              <a:prstDash val="solid"/>
              <a:round/>
            </a:ln>
          </a:left>
          <a:right>
            <a:ln w="12700" cap="flat">
              <a:solidFill>
                <a:srgbClr val="FAFAFF"/>
              </a:solidFill>
              <a:prstDash val="solid"/>
              <a:round/>
            </a:ln>
          </a:right>
          <a:top>
            <a:ln w="12700" cap="flat">
              <a:solidFill>
                <a:srgbClr val="FAFAFF"/>
              </a:solidFill>
              <a:prstDash val="solid"/>
              <a:round/>
            </a:ln>
          </a:top>
          <a:bottom>
            <a:ln w="12700" cap="flat">
              <a:solidFill>
                <a:srgbClr val="FAFAFF"/>
              </a:solidFill>
              <a:prstDash val="solid"/>
              <a:round/>
            </a:ln>
          </a:bottom>
          <a:insideH>
            <a:ln w="12700" cap="flat">
              <a:solidFill>
                <a:srgbClr val="FAFAFF"/>
              </a:solidFill>
              <a:prstDash val="solid"/>
              <a:round/>
            </a:ln>
          </a:insideH>
          <a:insideV>
            <a:ln w="12700" cap="flat">
              <a:solidFill>
                <a:srgbClr val="FAFAFF"/>
              </a:solidFill>
              <a:prstDash val="solid"/>
              <a:round/>
            </a:ln>
          </a:insideV>
        </a:tcBdr>
        <a:fill>
          <a:solidFill>
            <a:srgbClr val="CBCB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SF Pro Display"/>
          <a:ea typeface="SF Pro Display"/>
          <a:cs typeface="SF Pro Display"/>
        </a:font>
        <a:srgbClr val="FAFAFF"/>
      </a:tcTxStyle>
      <a:tcStyle>
        <a:tcBdr>
          <a:left>
            <a:ln w="12700" cap="flat">
              <a:solidFill>
                <a:srgbClr val="FAFAFF"/>
              </a:solidFill>
              <a:prstDash val="solid"/>
              <a:round/>
            </a:ln>
          </a:left>
          <a:right>
            <a:ln w="12700" cap="flat">
              <a:solidFill>
                <a:srgbClr val="FAFAFF"/>
              </a:solidFill>
              <a:prstDash val="solid"/>
              <a:round/>
            </a:ln>
          </a:right>
          <a:top>
            <a:ln w="12700" cap="flat">
              <a:solidFill>
                <a:srgbClr val="FAFAFF"/>
              </a:solidFill>
              <a:prstDash val="solid"/>
              <a:round/>
            </a:ln>
          </a:top>
          <a:bottom>
            <a:ln w="12700" cap="flat">
              <a:solidFill>
                <a:srgbClr val="FAFAFF"/>
              </a:solidFill>
              <a:prstDash val="solid"/>
              <a:round/>
            </a:ln>
          </a:bottom>
          <a:insideH>
            <a:ln w="12700" cap="flat">
              <a:solidFill>
                <a:srgbClr val="FAFAFF"/>
              </a:solidFill>
              <a:prstDash val="solid"/>
              <a:round/>
            </a:ln>
          </a:insideH>
          <a:insideV>
            <a:ln w="12700" cap="flat">
              <a:solidFill>
                <a:srgbClr val="FAFAFF"/>
              </a:solidFill>
              <a:prstDash val="solid"/>
              <a:round/>
            </a:ln>
          </a:insideV>
        </a:tcBdr>
        <a:fill>
          <a:solidFill>
            <a:srgbClr val="272B30"/>
          </a:solidFill>
        </a:fill>
      </a:tcStyle>
    </a:firstCol>
    <a:lastRow>
      <a:tcTxStyle b="on" i="off">
        <a:font>
          <a:latin typeface="SF Pro Display"/>
          <a:ea typeface="SF Pro Display"/>
          <a:cs typeface="SF Pro Display"/>
        </a:font>
        <a:srgbClr val="FAFAFF"/>
      </a:tcTxStyle>
      <a:tcStyle>
        <a:tcBdr>
          <a:left>
            <a:ln w="12700" cap="flat">
              <a:solidFill>
                <a:srgbClr val="FAFAFF"/>
              </a:solidFill>
              <a:prstDash val="solid"/>
              <a:round/>
            </a:ln>
          </a:left>
          <a:right>
            <a:ln w="12700" cap="flat">
              <a:solidFill>
                <a:srgbClr val="FAFAFF"/>
              </a:solidFill>
              <a:prstDash val="solid"/>
              <a:round/>
            </a:ln>
          </a:right>
          <a:top>
            <a:ln w="38100" cap="flat">
              <a:solidFill>
                <a:srgbClr val="FAFAFF"/>
              </a:solidFill>
              <a:prstDash val="solid"/>
              <a:round/>
            </a:ln>
          </a:top>
          <a:bottom>
            <a:ln w="12700" cap="flat">
              <a:solidFill>
                <a:srgbClr val="FAFAFF"/>
              </a:solidFill>
              <a:prstDash val="solid"/>
              <a:round/>
            </a:ln>
          </a:bottom>
          <a:insideH>
            <a:ln w="12700" cap="flat">
              <a:solidFill>
                <a:srgbClr val="FAFAFF"/>
              </a:solidFill>
              <a:prstDash val="solid"/>
              <a:round/>
            </a:ln>
          </a:insideH>
          <a:insideV>
            <a:ln w="12700" cap="flat">
              <a:solidFill>
                <a:srgbClr val="FAFAFF"/>
              </a:solidFill>
              <a:prstDash val="solid"/>
              <a:round/>
            </a:ln>
          </a:insideV>
        </a:tcBdr>
        <a:fill>
          <a:solidFill>
            <a:srgbClr val="272B30"/>
          </a:solidFill>
        </a:fill>
      </a:tcStyle>
    </a:lastRow>
    <a:firstRow>
      <a:tcTxStyle b="on" i="off">
        <a:font>
          <a:latin typeface="SF Pro Display"/>
          <a:ea typeface="SF Pro Display"/>
          <a:cs typeface="SF Pro Display"/>
        </a:font>
        <a:srgbClr val="FAFAFF"/>
      </a:tcTxStyle>
      <a:tcStyle>
        <a:tcBdr>
          <a:left>
            <a:ln w="12700" cap="flat">
              <a:solidFill>
                <a:srgbClr val="FAFAFF"/>
              </a:solidFill>
              <a:prstDash val="solid"/>
              <a:round/>
            </a:ln>
          </a:left>
          <a:right>
            <a:ln w="12700" cap="flat">
              <a:solidFill>
                <a:srgbClr val="FAFAFF"/>
              </a:solidFill>
              <a:prstDash val="solid"/>
              <a:round/>
            </a:ln>
          </a:right>
          <a:top>
            <a:ln w="12700" cap="flat">
              <a:solidFill>
                <a:srgbClr val="FAFAFF"/>
              </a:solidFill>
              <a:prstDash val="solid"/>
              <a:round/>
            </a:ln>
          </a:top>
          <a:bottom>
            <a:ln w="38100" cap="flat">
              <a:solidFill>
                <a:srgbClr val="FAFAFF"/>
              </a:solidFill>
              <a:prstDash val="solid"/>
              <a:round/>
            </a:ln>
          </a:bottom>
          <a:insideH>
            <a:ln w="12700" cap="flat">
              <a:solidFill>
                <a:srgbClr val="FAFAFF"/>
              </a:solidFill>
              <a:prstDash val="solid"/>
              <a:round/>
            </a:ln>
          </a:insideH>
          <a:insideV>
            <a:ln w="12700" cap="flat">
              <a:solidFill>
                <a:srgbClr val="FAFAFF"/>
              </a:solidFill>
              <a:prstDash val="solid"/>
              <a:round/>
            </a:ln>
          </a:insideV>
        </a:tcBdr>
        <a:fill>
          <a:solidFill>
            <a:srgbClr val="272B3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F Pro Display"/>
          <a:ea typeface="SF Pro Display"/>
          <a:cs typeface="SF Pro Display"/>
        </a:font>
        <a:srgbClr val="272B30"/>
      </a:tcTxStyle>
      <a:tcStyle>
        <a:tcBdr>
          <a:left>
            <a:ln w="12700" cap="flat">
              <a:solidFill>
                <a:srgbClr val="272B30"/>
              </a:solidFill>
              <a:prstDash val="solid"/>
              <a:round/>
            </a:ln>
          </a:left>
          <a:right>
            <a:ln w="12700" cap="flat">
              <a:solidFill>
                <a:srgbClr val="272B30"/>
              </a:solidFill>
              <a:prstDash val="solid"/>
              <a:round/>
            </a:ln>
          </a:right>
          <a:top>
            <a:ln w="12700" cap="flat">
              <a:solidFill>
                <a:srgbClr val="272B30"/>
              </a:solidFill>
              <a:prstDash val="solid"/>
              <a:round/>
            </a:ln>
          </a:top>
          <a:bottom>
            <a:ln w="12700" cap="flat">
              <a:solidFill>
                <a:srgbClr val="272B30"/>
              </a:solidFill>
              <a:prstDash val="solid"/>
              <a:round/>
            </a:ln>
          </a:bottom>
          <a:insideH>
            <a:ln w="12700" cap="flat">
              <a:solidFill>
                <a:srgbClr val="272B30"/>
              </a:solidFill>
              <a:prstDash val="solid"/>
              <a:round/>
            </a:ln>
          </a:insideH>
          <a:insideV>
            <a:ln w="12700" cap="flat">
              <a:solidFill>
                <a:srgbClr val="272B30"/>
              </a:solidFill>
              <a:prstDash val="solid"/>
              <a:round/>
            </a:ln>
          </a:insideV>
        </a:tcBdr>
        <a:fill>
          <a:solidFill>
            <a:srgbClr val="272B3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F Pro Display"/>
          <a:ea typeface="SF Pro Display"/>
          <a:cs typeface="SF Pro Display"/>
        </a:font>
        <a:srgbClr val="272B30"/>
      </a:tcTxStyle>
      <a:tcStyle>
        <a:tcBdr>
          <a:left>
            <a:ln w="12700" cap="flat">
              <a:solidFill>
                <a:srgbClr val="272B30"/>
              </a:solidFill>
              <a:prstDash val="solid"/>
              <a:round/>
            </a:ln>
          </a:left>
          <a:right>
            <a:ln w="12700" cap="flat">
              <a:solidFill>
                <a:srgbClr val="272B30"/>
              </a:solidFill>
              <a:prstDash val="solid"/>
              <a:round/>
            </a:ln>
          </a:right>
          <a:top>
            <a:ln w="12700" cap="flat">
              <a:solidFill>
                <a:srgbClr val="272B30"/>
              </a:solidFill>
              <a:prstDash val="solid"/>
              <a:round/>
            </a:ln>
          </a:top>
          <a:bottom>
            <a:ln w="12700" cap="flat">
              <a:solidFill>
                <a:srgbClr val="272B30"/>
              </a:solidFill>
              <a:prstDash val="solid"/>
              <a:round/>
            </a:ln>
          </a:bottom>
          <a:insideH>
            <a:ln w="12700" cap="flat">
              <a:solidFill>
                <a:srgbClr val="272B30"/>
              </a:solidFill>
              <a:prstDash val="solid"/>
              <a:round/>
            </a:ln>
          </a:insideH>
          <a:insideV>
            <a:ln w="12700" cap="flat">
              <a:solidFill>
                <a:srgbClr val="272B30"/>
              </a:solidFill>
              <a:prstDash val="solid"/>
              <a:round/>
            </a:ln>
          </a:insideV>
        </a:tcBdr>
        <a:fill>
          <a:solidFill>
            <a:srgbClr val="272B30">
              <a:alpha val="20000"/>
            </a:srgbClr>
          </a:solidFill>
        </a:fill>
      </a:tcStyle>
    </a:firstCol>
    <a:lastRow>
      <a:tcTxStyle b="on" i="off">
        <a:font>
          <a:latin typeface="SF Pro Display"/>
          <a:ea typeface="SF Pro Display"/>
          <a:cs typeface="SF Pro Display"/>
        </a:font>
        <a:srgbClr val="272B30"/>
      </a:tcTxStyle>
      <a:tcStyle>
        <a:tcBdr>
          <a:left>
            <a:ln w="12700" cap="flat">
              <a:solidFill>
                <a:srgbClr val="272B30"/>
              </a:solidFill>
              <a:prstDash val="solid"/>
              <a:round/>
            </a:ln>
          </a:left>
          <a:right>
            <a:ln w="12700" cap="flat">
              <a:solidFill>
                <a:srgbClr val="272B30"/>
              </a:solidFill>
              <a:prstDash val="solid"/>
              <a:round/>
            </a:ln>
          </a:right>
          <a:top>
            <a:ln w="50800" cap="flat">
              <a:solidFill>
                <a:srgbClr val="272B30"/>
              </a:solidFill>
              <a:prstDash val="solid"/>
              <a:round/>
            </a:ln>
          </a:top>
          <a:bottom>
            <a:ln w="12700" cap="flat">
              <a:solidFill>
                <a:srgbClr val="272B30"/>
              </a:solidFill>
              <a:prstDash val="solid"/>
              <a:round/>
            </a:ln>
          </a:bottom>
          <a:insideH>
            <a:ln w="12700" cap="flat">
              <a:solidFill>
                <a:srgbClr val="272B30"/>
              </a:solidFill>
              <a:prstDash val="solid"/>
              <a:round/>
            </a:ln>
          </a:insideH>
          <a:insideV>
            <a:ln w="12700" cap="flat">
              <a:solidFill>
                <a:srgbClr val="272B3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F Pro Display"/>
          <a:ea typeface="SF Pro Display"/>
          <a:cs typeface="SF Pro Display"/>
        </a:font>
        <a:srgbClr val="272B30"/>
      </a:tcTxStyle>
      <a:tcStyle>
        <a:tcBdr>
          <a:left>
            <a:ln w="12700" cap="flat">
              <a:solidFill>
                <a:srgbClr val="272B30"/>
              </a:solidFill>
              <a:prstDash val="solid"/>
              <a:round/>
            </a:ln>
          </a:left>
          <a:right>
            <a:ln w="12700" cap="flat">
              <a:solidFill>
                <a:srgbClr val="272B30"/>
              </a:solidFill>
              <a:prstDash val="solid"/>
              <a:round/>
            </a:ln>
          </a:right>
          <a:top>
            <a:ln w="12700" cap="flat">
              <a:solidFill>
                <a:srgbClr val="272B30"/>
              </a:solidFill>
              <a:prstDash val="solid"/>
              <a:round/>
            </a:ln>
          </a:top>
          <a:bottom>
            <a:ln w="25400" cap="flat">
              <a:solidFill>
                <a:srgbClr val="272B30"/>
              </a:solidFill>
              <a:prstDash val="solid"/>
              <a:round/>
            </a:ln>
          </a:bottom>
          <a:insideH>
            <a:ln w="12700" cap="flat">
              <a:solidFill>
                <a:srgbClr val="272B30"/>
              </a:solidFill>
              <a:prstDash val="solid"/>
              <a:round/>
            </a:ln>
          </a:insideH>
          <a:insideV>
            <a:ln w="12700" cap="flat">
              <a:solidFill>
                <a:srgbClr val="272B3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1980</a:t>
            </a:r>
            <a:r>
              <a:t>년대 미국 경제 상황</a:t>
            </a:r>
          </a:p>
          <a:p>
            <a:pPr/>
            <a:r>
              <a:t>1970</a:t>
            </a:r>
            <a:r>
              <a:t>년대 오일쇼크로 인한 인플레이션 </a:t>
            </a:r>
            <a:r>
              <a:t>+ </a:t>
            </a:r>
            <a:r>
              <a:t>임금의 동결</a:t>
            </a:r>
            <a:r>
              <a:t>, </a:t>
            </a:r>
            <a:r>
              <a:t>해고 증가 </a:t>
            </a:r>
            <a:r>
              <a:t>= </a:t>
            </a:r>
            <a:r>
              <a:t>스태그플레이션</a:t>
            </a:r>
          </a:p>
          <a:p>
            <a:pPr/>
            <a:r>
              <a:t>1980~81</a:t>
            </a:r>
            <a:r>
              <a:t>년 </a:t>
            </a:r>
            <a:r>
              <a:t>-&gt; </a:t>
            </a:r>
            <a:r>
              <a:t>인플레이션 억제를 위해 이자율 상승 </a:t>
            </a:r>
            <a:r>
              <a:t>-&gt; </a:t>
            </a:r>
            <a:r>
              <a:t>제조업</a:t>
            </a:r>
            <a:r>
              <a:t>, </a:t>
            </a:r>
            <a:r>
              <a:t>부동산에 투자 감소 </a:t>
            </a:r>
            <a:r>
              <a:t>-&gt; </a:t>
            </a:r>
            <a:r>
              <a:t>산업 전반에 악영향</a:t>
            </a:r>
            <a:r>
              <a:t>, </a:t>
            </a:r>
            <a:r>
              <a:t>해고 증가</a:t>
            </a:r>
          </a:p>
          <a:p>
            <a:pPr/>
            <a:r>
              <a:t>레이건 대통령 취임</a:t>
            </a:r>
            <a:r>
              <a:t>, </a:t>
            </a:r>
            <a:r>
              <a:t>세금 인하를 통한 경제 활성화</a:t>
            </a:r>
            <a:r>
              <a:t>, 1983</a:t>
            </a:r>
            <a:r>
              <a:t>년부터 경기회복세 돌입</a:t>
            </a:r>
          </a:p>
          <a:p>
            <a:pPr/>
            <a:r>
              <a:t>1987</a:t>
            </a:r>
            <a:r>
              <a:t>년까지 인플레이션율이 </a:t>
            </a:r>
            <a:r>
              <a:t>5% </a:t>
            </a:r>
            <a:r>
              <a:t>미만으로 유지됨</a:t>
            </a:r>
            <a:r>
              <a:t>.</a:t>
            </a:r>
          </a:p>
          <a:p>
            <a:pPr/>
            <a:r>
              <a:t>1990</a:t>
            </a:r>
            <a:r>
              <a:t>년대 초를 제외하고는 꾸준한 성장세를 보인 </a:t>
            </a:r>
            <a:r>
              <a:t>1990</a:t>
            </a:r>
            <a:r>
              <a:t>년대</a:t>
            </a:r>
          </a:p>
          <a:p>
            <a:pPr/>
            <a:br/>
            <a:r>
              <a:t>Year  GDP Growth</a:t>
            </a:r>
          </a:p>
          <a:p>
            <a:pPr/>
            <a:r>
              <a:t>1980     -0.3%</a:t>
            </a:r>
          </a:p>
          <a:p>
            <a:pPr/>
            <a:r>
              <a:t>1981      2.5%</a:t>
            </a:r>
          </a:p>
          <a:p>
            <a:pPr/>
            <a:r>
              <a:t>1982     -1.8%</a:t>
            </a:r>
          </a:p>
          <a:p>
            <a:pPr/>
            <a:r>
              <a:t>1983      4.6%</a:t>
            </a:r>
          </a:p>
          <a:p>
            <a:pPr/>
            <a:r>
              <a:t>1984      7.2%</a:t>
            </a:r>
          </a:p>
          <a:p>
            <a:pPr/>
            <a:r>
              <a:t>1985      4.2%</a:t>
            </a:r>
          </a:p>
          <a:p>
            <a:pPr/>
            <a:r>
              <a:t>1986      3.5%</a:t>
            </a:r>
          </a:p>
          <a:p>
            <a:pPr/>
            <a:r>
              <a:t>1987      3.5%</a:t>
            </a:r>
          </a:p>
          <a:p>
            <a:pPr/>
            <a:r>
              <a:t>1988      4.2%</a:t>
            </a:r>
          </a:p>
          <a:p>
            <a:pPr/>
            <a:r>
              <a:t>1989      3.7%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1980</a:t>
            </a:r>
            <a:r>
              <a:t>년대 미국 경제 상황</a:t>
            </a:r>
          </a:p>
          <a:p>
            <a:pPr/>
            <a:r>
              <a:t>1970</a:t>
            </a:r>
            <a:r>
              <a:t>년대 오일쇼크로 인한 인플레이션 </a:t>
            </a:r>
            <a:r>
              <a:t>+ </a:t>
            </a:r>
            <a:r>
              <a:t>임금의 동결</a:t>
            </a:r>
            <a:r>
              <a:t>, </a:t>
            </a:r>
            <a:r>
              <a:t>해고 증가 </a:t>
            </a:r>
            <a:r>
              <a:t>= </a:t>
            </a:r>
            <a:r>
              <a:t>스태그플레이션</a:t>
            </a:r>
          </a:p>
          <a:p>
            <a:pPr/>
            <a:r>
              <a:t>1980~81</a:t>
            </a:r>
            <a:r>
              <a:t>년 </a:t>
            </a:r>
            <a:r>
              <a:t>-&gt; </a:t>
            </a:r>
            <a:r>
              <a:t>인플레이션 억제를 위해 이자율 상승 </a:t>
            </a:r>
            <a:r>
              <a:t>-&gt; </a:t>
            </a:r>
            <a:r>
              <a:t>제조업</a:t>
            </a:r>
            <a:r>
              <a:t>, </a:t>
            </a:r>
            <a:r>
              <a:t>부동산에 투자 감소 </a:t>
            </a:r>
            <a:r>
              <a:t>-&gt; </a:t>
            </a:r>
            <a:r>
              <a:t>산업 전반에 악영향</a:t>
            </a:r>
            <a:r>
              <a:t>, </a:t>
            </a:r>
            <a:r>
              <a:t>해고 증가</a:t>
            </a:r>
          </a:p>
          <a:p>
            <a:pPr/>
            <a:r>
              <a:t>레이건 대통령 취임</a:t>
            </a:r>
            <a:r>
              <a:t>, </a:t>
            </a:r>
            <a:r>
              <a:t>세금 인하를 통한 경제 활성화</a:t>
            </a:r>
            <a:r>
              <a:t>, 1983</a:t>
            </a:r>
            <a:r>
              <a:t>년부터 경기회복세 돌입</a:t>
            </a:r>
          </a:p>
          <a:p>
            <a:pPr/>
            <a:r>
              <a:t>1987</a:t>
            </a:r>
            <a:r>
              <a:t>년까지 인플레이션율이 </a:t>
            </a:r>
            <a:r>
              <a:t>5% </a:t>
            </a:r>
            <a:r>
              <a:t>미만으로 유지됨</a:t>
            </a:r>
            <a:r>
              <a:t>.</a:t>
            </a:r>
          </a:p>
          <a:p>
            <a:pPr/>
            <a:r>
              <a:t>1990</a:t>
            </a:r>
            <a:r>
              <a:t>년대 초를 제외하고는 꾸준한 성장세를 보인 </a:t>
            </a:r>
            <a:r>
              <a:t>1990</a:t>
            </a:r>
            <a:r>
              <a:t>년대</a:t>
            </a:r>
          </a:p>
          <a:p>
            <a:pPr/>
            <a:br/>
            <a:r>
              <a:t>Year  GDP Growth</a:t>
            </a:r>
          </a:p>
          <a:p>
            <a:pPr/>
            <a:r>
              <a:t>1980     -0.3%</a:t>
            </a:r>
          </a:p>
          <a:p>
            <a:pPr/>
            <a:r>
              <a:t>1981      2.5%</a:t>
            </a:r>
          </a:p>
          <a:p>
            <a:pPr/>
            <a:r>
              <a:t>1982     -1.8%</a:t>
            </a:r>
          </a:p>
          <a:p>
            <a:pPr/>
            <a:r>
              <a:t>1983      4.6%</a:t>
            </a:r>
          </a:p>
          <a:p>
            <a:pPr/>
            <a:r>
              <a:t>1984      7.2%</a:t>
            </a:r>
          </a:p>
          <a:p>
            <a:pPr/>
            <a:r>
              <a:t>1985      4.2%</a:t>
            </a:r>
          </a:p>
          <a:p>
            <a:pPr/>
            <a:r>
              <a:t>1986      3.5%</a:t>
            </a:r>
          </a:p>
          <a:p>
            <a:pPr/>
            <a:r>
              <a:t>1987      3.5%</a:t>
            </a:r>
          </a:p>
          <a:p>
            <a:pPr/>
            <a:r>
              <a:t>1988      4.2%</a:t>
            </a:r>
          </a:p>
          <a:p>
            <a:pPr/>
            <a:r>
              <a:t>1989      3.7%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189" algn="ctr">
              <a:buSzTx/>
              <a:buFontTx/>
              <a:buNone/>
              <a:defRPr sz="2400"/>
            </a:lvl2pPr>
            <a:lvl3pPr marL="0" indent="914377" algn="ctr">
              <a:buSzTx/>
              <a:buFontTx/>
              <a:buNone/>
              <a:defRPr sz="2400"/>
            </a:lvl3pPr>
            <a:lvl4pPr marL="0" indent="1371565" algn="ctr">
              <a:buSzTx/>
              <a:buFontTx/>
              <a:buNone/>
              <a:defRPr sz="2400"/>
            </a:lvl4pPr>
            <a:lvl5pPr marL="0" indent="1828754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B8B8C"/>
                </a:solidFill>
              </a:defRPr>
            </a:lvl1pPr>
            <a:lvl2pPr marL="0" indent="457189">
              <a:buSzTx/>
              <a:buFontTx/>
              <a:buNone/>
              <a:defRPr sz="2400">
                <a:solidFill>
                  <a:srgbClr val="8B8B8C"/>
                </a:solidFill>
              </a:defRPr>
            </a:lvl2pPr>
            <a:lvl3pPr marL="0" indent="914377">
              <a:buSzTx/>
              <a:buFontTx/>
              <a:buNone/>
              <a:defRPr sz="2400">
                <a:solidFill>
                  <a:srgbClr val="8B8B8C"/>
                </a:solidFill>
              </a:defRPr>
            </a:lvl3pPr>
            <a:lvl4pPr marL="0" indent="1371565">
              <a:buSzTx/>
              <a:buFontTx/>
              <a:buNone/>
              <a:defRPr sz="2400">
                <a:solidFill>
                  <a:srgbClr val="8B8B8C"/>
                </a:solidFill>
              </a:defRPr>
            </a:lvl4pPr>
            <a:lvl5pPr marL="0" indent="1828754">
              <a:buSzTx/>
              <a:buFontTx/>
              <a:buNone/>
              <a:defRPr sz="2400">
                <a:solidFill>
                  <a:srgbClr val="8B8B8C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7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189">
              <a:buSzTx/>
              <a:buFontTx/>
              <a:buNone/>
              <a:defRPr b="1" sz="2400"/>
            </a:lvl2pPr>
            <a:lvl3pPr marL="0" indent="914377">
              <a:buSzTx/>
              <a:buFontTx/>
              <a:buNone/>
              <a:defRPr b="1" sz="2400"/>
            </a:lvl3pPr>
            <a:lvl4pPr marL="0" indent="1371565">
              <a:buSzTx/>
              <a:buFontTx/>
              <a:buNone/>
              <a:defRPr b="1" sz="2400"/>
            </a:lvl4pPr>
            <a:lvl5pPr marL="0" indent="1828754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39" indent="-261250">
              <a:defRPr sz="3200"/>
            </a:lvl2pPr>
            <a:lvl3pPr marL="1219168" indent="-304791">
              <a:defRPr sz="3200"/>
            </a:lvl3pPr>
            <a:lvl4pPr marL="1737316" indent="-365750">
              <a:defRPr sz="3200"/>
            </a:lvl4pPr>
            <a:lvl5pPr marL="2194505" indent="-36575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189">
              <a:buSzTx/>
              <a:buFontTx/>
              <a:buNone/>
              <a:defRPr sz="1600"/>
            </a:lvl2pPr>
            <a:lvl3pPr marL="0" indent="914377">
              <a:buSzTx/>
              <a:buFontTx/>
              <a:buNone/>
              <a:defRPr sz="1600"/>
            </a:lvl3pPr>
            <a:lvl4pPr marL="0" indent="1371565">
              <a:buSzTx/>
              <a:buFontTx/>
              <a:buNone/>
              <a:defRPr sz="1600"/>
            </a:lvl4pPr>
            <a:lvl5pPr marL="0" indent="1828754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353800" y="6258244"/>
            <a:ext cx="478155" cy="561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25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1pPr>
      <a:lvl2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2pPr>
      <a:lvl3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3pPr>
      <a:lvl4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4pPr>
      <a:lvl5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5pPr>
      <a:lvl6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6pPr>
      <a:lvl7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7pPr>
      <a:lvl8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8pPr>
      <a:lvl9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9pPr>
    </p:titleStyle>
    <p:bodyStyle>
      <a:lvl1pPr marL="228593" marR="0" indent="-228593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1pPr>
      <a:lvl2pPr marL="723881" marR="0" indent="-2666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2pPr>
      <a:lvl3pPr marL="1234408" marR="0" indent="-32003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3pPr>
      <a:lvl4pPr marL="1727156" marR="0" indent="-35559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4pPr>
      <a:lvl5pPr marL="2184345" marR="0" indent="-35559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5pPr>
      <a:lvl6pPr marL="2641533" marR="0" indent="-35559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6pPr>
      <a:lvl7pPr marL="3098722" marR="0" indent="-35559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7pPr>
      <a:lvl8pPr marL="3555910" marR="0" indent="-35559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8pPr>
      <a:lvl9pPr marL="4013099" marR="0" indent="-35559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272B30"/>
          </a:solidFill>
          <a:uFillTx/>
          <a:latin typeface="SF Pro Display"/>
          <a:ea typeface="SF Pro Display"/>
          <a:cs typeface="SF Pro Display"/>
          <a:sym typeface="SF Pro Display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5"/>
          <p:cNvSpPr txBox="1"/>
          <p:nvPr/>
        </p:nvSpPr>
        <p:spPr>
          <a:xfrm>
            <a:off x="489352" y="2413336"/>
            <a:ext cx="754892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5" name="TextBox 8"/>
          <p:cNvSpPr txBox="1"/>
          <p:nvPr/>
        </p:nvSpPr>
        <p:spPr>
          <a:xfrm>
            <a:off x="1158451" y="3447803"/>
            <a:ext cx="545470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rPr sz="3500">
                <a:solidFill>
                  <a:srgbClr val="000000"/>
                </a:solidFill>
              </a:rPr>
              <a:t>SNUPLAN</a:t>
            </a:r>
            <a:r>
              <a:t> </a:t>
            </a:r>
            <a:r>
              <a:rPr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rPr>
              <a:t>: 교내 행사 검색 웹서비스</a:t>
            </a:r>
          </a:p>
        </p:txBody>
      </p:sp>
      <p:sp>
        <p:nvSpPr>
          <p:cNvPr id="96" name="직선 연결선 17"/>
          <p:cNvSpPr/>
          <p:nvPr/>
        </p:nvSpPr>
        <p:spPr>
          <a:xfrm>
            <a:off x="489352" y="3392487"/>
            <a:ext cx="6974704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97" name="이등변 삼각형 10"/>
          <p:cNvSpPr/>
          <p:nvPr/>
        </p:nvSpPr>
        <p:spPr>
          <a:xfrm>
            <a:off x="6688067" y="919927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AFAFF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98" name="이등변 삼각형 11"/>
          <p:cNvSpPr/>
          <p:nvPr/>
        </p:nvSpPr>
        <p:spPr>
          <a:xfrm>
            <a:off x="8552836" y="919927"/>
            <a:ext cx="3334366" cy="4594206"/>
          </a:xfrm>
          <a:prstGeom prst="triangle">
            <a:avLst/>
          </a:prstGeom>
          <a:solidFill>
            <a:schemeClr val="accent6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AFAFF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99" name="TextBox 6"/>
          <p:cNvSpPr txBox="1"/>
          <p:nvPr/>
        </p:nvSpPr>
        <p:spPr>
          <a:xfrm>
            <a:off x="1610171" y="2852367"/>
            <a:ext cx="603240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>
                <a:solidFill>
                  <a:srgbClr val="8192A7"/>
                </a:solidFill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lvl1pPr>
          </a:lstStyle>
          <a:p>
            <a:pPr/>
            <a:r>
              <a:t> 웹프로그래밍개론 7조 박나윤 조가영 금진섭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직사각형"/>
          <p:cNvSpPr/>
          <p:nvPr/>
        </p:nvSpPr>
        <p:spPr>
          <a:xfrm>
            <a:off x="310389" y="1508905"/>
            <a:ext cx="11571222" cy="46807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76" name="TextBox 8"/>
          <p:cNvSpPr txBox="1"/>
          <p:nvPr/>
        </p:nvSpPr>
        <p:spPr>
          <a:xfrm>
            <a:off x="827318" y="547955"/>
            <a:ext cx="460505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SNUPLAN</a:t>
            </a:r>
          </a:p>
        </p:txBody>
      </p:sp>
      <p:sp>
        <p:nvSpPr>
          <p:cNvPr id="177" name="직사각형 9"/>
          <p:cNvSpPr txBox="1"/>
          <p:nvPr/>
        </p:nvSpPr>
        <p:spPr>
          <a:xfrm>
            <a:off x="719408" y="819393"/>
            <a:ext cx="530129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5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교내 행사 데이터를 어떻게 모을 것인가</a:t>
            </a:r>
            <a:r>
              <a:t>?</a:t>
            </a:r>
          </a:p>
        </p:txBody>
      </p:sp>
      <p:sp>
        <p:nvSpPr>
          <p:cNvPr id="178" name="직선 연결선 17"/>
          <p:cNvSpPr/>
          <p:nvPr/>
        </p:nvSpPr>
        <p:spPr>
          <a:xfrm>
            <a:off x="9167148" y="6646427"/>
            <a:ext cx="3024853" cy="1"/>
          </a:xfrm>
          <a:prstGeom prst="line">
            <a:avLst/>
          </a:prstGeom>
          <a:ln w="19050">
            <a:solidFill>
              <a:srgbClr val="C5CAD0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79" name="직선 연결선 17"/>
          <p:cNvSpPr/>
          <p:nvPr/>
        </p:nvSpPr>
        <p:spPr>
          <a:xfrm flipH="1">
            <a:off x="590841" y="547955"/>
            <a:ext cx="1" cy="800220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80" name="TextBox 20"/>
          <p:cNvSpPr txBox="1"/>
          <p:nvPr/>
        </p:nvSpPr>
        <p:spPr>
          <a:xfrm>
            <a:off x="590841" y="2396489"/>
            <a:ext cx="11680182" cy="2065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76250" indent="-476250">
              <a:lnSpc>
                <a:spcPct val="200000"/>
              </a:lnSpc>
              <a:buSzPct val="100000"/>
              <a:buAutoNum type="arabicPeriod" startAt="1"/>
              <a:defRPr sz="25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공식적인 행사 목록은 직접 수집하여 데이터베이스에 담는다 </a:t>
            </a:r>
            <a:r>
              <a:t>(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ex.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진로수첩</a:t>
            </a:r>
            <a:r>
              <a:t>)</a:t>
            </a:r>
            <a:endParaRPr b="1" sz="2400">
              <a:solidFill>
                <a:srgbClr val="3F4B5A"/>
              </a:solidFill>
              <a:latin typeface="NanumBarunGothic"/>
              <a:ea typeface="NanumBarunGothic"/>
              <a:cs typeface="NanumBarunGothic"/>
              <a:sym typeface="NanumBarunGothic"/>
            </a:endParaRPr>
          </a:p>
          <a:p>
            <a:pPr marL="476250" indent="-476250">
              <a:lnSpc>
                <a:spcPct val="120000"/>
              </a:lnSpc>
              <a:buSzPct val="100000"/>
              <a:buAutoNum type="arabicPeriod" startAt="2"/>
              <a:defRPr sz="25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학생들이 직접 행사 정보를 입력할 수 있도록 한다</a:t>
            </a:r>
            <a:br/>
            <a:r>
              <a:rPr>
                <a:latin typeface="NanumBarunGothic"/>
                <a:ea typeface="NanumBarunGothic"/>
                <a:cs typeface="NanumBarunGothic"/>
                <a:sym typeface="NanumBarunGothic"/>
              </a:rPr>
              <a:t>=&gt; </a:t>
            </a:r>
            <a:r>
              <a:rPr>
                <a:latin typeface="NanumBarunGothic"/>
                <a:ea typeface="NanumBarunGothic"/>
                <a:cs typeface="NanumBarunGothic"/>
                <a:sym typeface="NanumBarunGothic"/>
              </a:rPr>
              <a:t>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마이스누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(mysnu)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이메일 인증을 통해 권한 부여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8"/>
          <p:cNvSpPr txBox="1"/>
          <p:nvPr/>
        </p:nvSpPr>
        <p:spPr>
          <a:xfrm>
            <a:off x="827318" y="547955"/>
            <a:ext cx="460505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SNUPLAN</a:t>
            </a:r>
          </a:p>
        </p:txBody>
      </p:sp>
      <p:sp>
        <p:nvSpPr>
          <p:cNvPr id="183" name="직사각형 9"/>
          <p:cNvSpPr txBox="1"/>
          <p:nvPr/>
        </p:nvSpPr>
        <p:spPr>
          <a:xfrm>
            <a:off x="719408" y="870193"/>
            <a:ext cx="4308846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SNUPLAN - Prototype</a:t>
            </a:r>
          </a:p>
        </p:txBody>
      </p:sp>
      <p:sp>
        <p:nvSpPr>
          <p:cNvPr id="184" name="직선 연결선 17"/>
          <p:cNvSpPr/>
          <p:nvPr/>
        </p:nvSpPr>
        <p:spPr>
          <a:xfrm flipH="1">
            <a:off x="590841" y="547955"/>
            <a:ext cx="1" cy="800220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8"/>
          <p:cNvSpPr txBox="1"/>
          <p:nvPr/>
        </p:nvSpPr>
        <p:spPr>
          <a:xfrm>
            <a:off x="827318" y="547955"/>
            <a:ext cx="460505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SNUPLAN</a:t>
            </a:r>
          </a:p>
        </p:txBody>
      </p:sp>
      <p:sp>
        <p:nvSpPr>
          <p:cNvPr id="189" name="직사각형 9"/>
          <p:cNvSpPr txBox="1"/>
          <p:nvPr/>
        </p:nvSpPr>
        <p:spPr>
          <a:xfrm>
            <a:off x="719408" y="870193"/>
            <a:ext cx="4737502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SNUPLAN – Static pages</a:t>
            </a:r>
          </a:p>
        </p:txBody>
      </p:sp>
      <p:sp>
        <p:nvSpPr>
          <p:cNvPr id="190" name="직선 연결선 17"/>
          <p:cNvSpPr/>
          <p:nvPr/>
        </p:nvSpPr>
        <p:spPr>
          <a:xfrm flipH="1">
            <a:off x="590841" y="547955"/>
            <a:ext cx="1" cy="800220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5"/>
            </a:gs>
            <a:gs pos="100000">
              <a:schemeClr val="accent4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3"/>
          <p:cNvSpPr txBox="1"/>
          <p:nvPr/>
        </p:nvSpPr>
        <p:spPr>
          <a:xfrm>
            <a:off x="537229" y="2489431"/>
            <a:ext cx="10156939" cy="1241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530" tIns="55530" rIns="55530" bIns="55530">
            <a:spAutoFit/>
          </a:bodyPr>
          <a:lstStyle>
            <a:lvl1pPr>
              <a:defRPr sz="6000">
                <a:solidFill>
                  <a:srgbClr val="FFFFFF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감사합니다</a:t>
            </a:r>
          </a:p>
        </p:txBody>
      </p:sp>
      <p:sp>
        <p:nvSpPr>
          <p:cNvPr id="195" name="직선 연결선 8"/>
          <p:cNvSpPr/>
          <p:nvPr/>
        </p:nvSpPr>
        <p:spPr>
          <a:xfrm>
            <a:off x="4834951" y="3121473"/>
            <a:ext cx="7683867" cy="1"/>
          </a:xfrm>
          <a:prstGeom prst="line">
            <a:avLst/>
          </a:prstGeom>
          <a:ln w="3175">
            <a:solidFill>
              <a:srgbClr val="FAFAFF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8"/>
          <p:cNvSpPr txBox="1"/>
          <p:nvPr/>
        </p:nvSpPr>
        <p:spPr>
          <a:xfrm>
            <a:off x="827318" y="547955"/>
            <a:ext cx="460505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SNUPLAN</a:t>
            </a:r>
          </a:p>
        </p:txBody>
      </p:sp>
      <p:sp>
        <p:nvSpPr>
          <p:cNvPr id="102" name="직사각형 9"/>
          <p:cNvSpPr txBox="1"/>
          <p:nvPr/>
        </p:nvSpPr>
        <p:spPr>
          <a:xfrm>
            <a:off x="789172" y="819393"/>
            <a:ext cx="68834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기획</a:t>
            </a:r>
          </a:p>
        </p:txBody>
      </p:sp>
      <p:sp>
        <p:nvSpPr>
          <p:cNvPr id="103" name="직선 연결선 17"/>
          <p:cNvSpPr/>
          <p:nvPr/>
        </p:nvSpPr>
        <p:spPr>
          <a:xfrm flipH="1">
            <a:off x="590841" y="547955"/>
            <a:ext cx="1" cy="800220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04" name="TextBox 20"/>
          <p:cNvSpPr txBox="1"/>
          <p:nvPr/>
        </p:nvSpPr>
        <p:spPr>
          <a:xfrm>
            <a:off x="1108508" y="3141980"/>
            <a:ext cx="997498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6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서울대학교 교내 행사</a:t>
            </a:r>
            <a:r>
              <a:t> </a:t>
            </a:r>
            <a:r>
              <a:t>정보를 편하게 얻을 수 있는 웹서비스를 만들자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"/>
          <p:cNvSpPr/>
          <p:nvPr/>
        </p:nvSpPr>
        <p:spPr>
          <a:xfrm>
            <a:off x="310389" y="1508905"/>
            <a:ext cx="11571222" cy="46807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pic>
        <p:nvPicPr>
          <p:cNvPr id="10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2859" t="5193" r="0" b="0"/>
          <a:stretch>
            <a:fillRect/>
          </a:stretch>
        </p:blipFill>
        <p:spPr>
          <a:xfrm>
            <a:off x="580047" y="1675892"/>
            <a:ext cx="9621830" cy="4330956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직사각형"/>
          <p:cNvSpPr/>
          <p:nvPr/>
        </p:nvSpPr>
        <p:spPr>
          <a:xfrm>
            <a:off x="5567771" y="4499086"/>
            <a:ext cx="6221498" cy="1599511"/>
          </a:xfrm>
          <a:prstGeom prst="rect">
            <a:avLst/>
          </a:prstGeom>
          <a:solidFill>
            <a:srgbClr val="F2F5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09" name="TextBox 8"/>
          <p:cNvSpPr txBox="1"/>
          <p:nvPr/>
        </p:nvSpPr>
        <p:spPr>
          <a:xfrm>
            <a:off x="827318" y="547955"/>
            <a:ext cx="460505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SNUPLAN</a:t>
            </a:r>
          </a:p>
        </p:txBody>
      </p:sp>
      <p:sp>
        <p:nvSpPr>
          <p:cNvPr id="110" name="직사각형 9"/>
          <p:cNvSpPr txBox="1"/>
          <p:nvPr/>
        </p:nvSpPr>
        <p:spPr>
          <a:xfrm>
            <a:off x="774702" y="819393"/>
            <a:ext cx="127254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설문조사</a:t>
            </a:r>
          </a:p>
        </p:txBody>
      </p:sp>
      <p:sp>
        <p:nvSpPr>
          <p:cNvPr id="111" name="직선 연결선 17"/>
          <p:cNvSpPr/>
          <p:nvPr/>
        </p:nvSpPr>
        <p:spPr>
          <a:xfrm>
            <a:off x="9167148" y="6646427"/>
            <a:ext cx="3024853" cy="1"/>
          </a:xfrm>
          <a:prstGeom prst="line">
            <a:avLst/>
          </a:prstGeom>
          <a:ln w="19050">
            <a:solidFill>
              <a:srgbClr val="C5CAD0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12" name="직선 연결선 17"/>
          <p:cNvSpPr/>
          <p:nvPr/>
        </p:nvSpPr>
        <p:spPr>
          <a:xfrm flipH="1">
            <a:off x="590841" y="547955"/>
            <a:ext cx="1" cy="800220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13" name="TextBox 20"/>
          <p:cNvSpPr txBox="1"/>
          <p:nvPr/>
        </p:nvSpPr>
        <p:spPr>
          <a:xfrm>
            <a:off x="5733308" y="4565284"/>
            <a:ext cx="5898202" cy="142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2100">
                <a:solidFill>
                  <a:srgbClr val="000000"/>
                </a:solidFill>
                <a:latin typeface="Noto Sans CJK KR DemiLight"/>
                <a:ea typeface="Noto Sans CJK KR DemiLight"/>
                <a:cs typeface="Noto Sans CJK KR DemiLight"/>
                <a:sym typeface="Noto Sans CJK KR DemiLight"/>
              </a:defRPr>
            </a:pPr>
            <a:r>
              <a:t>응답자 중</a:t>
            </a:r>
            <a:endParaRPr sz="2400">
              <a:solidFill>
                <a:srgbClr val="3F4B5A"/>
              </a:solidFill>
              <a:latin typeface="NanumBarunGothic"/>
              <a:ea typeface="NanumBarunGothic"/>
              <a:cs typeface="NanumBarunGothic"/>
              <a:sym typeface="NanumBarunGothic"/>
            </a:endParaRPr>
          </a:p>
          <a:p>
            <a:pPr>
              <a:defRPr sz="23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84.2%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가 교내 행사에 관심이 있음</a:t>
            </a:r>
            <a:endParaRPr>
              <a:latin typeface="Noto Sans CJK KR DemiLight"/>
              <a:ea typeface="Noto Sans CJK KR DemiLight"/>
              <a:cs typeface="Noto Sans CJK KR DemiLight"/>
              <a:sym typeface="Noto Sans CJK KR DemiLight"/>
            </a:endParaRPr>
          </a:p>
          <a:p>
            <a:pPr>
              <a:defRPr sz="23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35.4%</a:t>
            </a:r>
            <a:r>
              <a:rPr>
                <a:latin typeface="NanumBarunGothic"/>
                <a:ea typeface="NanumBarunGothic"/>
                <a:cs typeface="NanumBarunGothic"/>
                <a:sym typeface="NanumBarunGothic"/>
              </a:rPr>
              <a:t>는 관심이 있으나 어떤 행사가 있는지 모름</a:t>
            </a:r>
          </a:p>
        </p:txBody>
      </p:sp>
      <p:sp>
        <p:nvSpPr>
          <p:cNvPr id="114" name="직사각형"/>
          <p:cNvSpPr/>
          <p:nvPr/>
        </p:nvSpPr>
        <p:spPr>
          <a:xfrm>
            <a:off x="6458951" y="2794000"/>
            <a:ext cx="3320590" cy="1549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pic>
        <p:nvPicPr>
          <p:cNvPr id="115" name="스크린샷 2019-04-23 오후 8.30.52.png" descr="스크린샷 2019-04-23 오후 8.30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3109" y="2484699"/>
            <a:ext cx="3780022" cy="1837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"/>
          <p:cNvSpPr/>
          <p:nvPr/>
        </p:nvSpPr>
        <p:spPr>
          <a:xfrm>
            <a:off x="310389" y="1508905"/>
            <a:ext cx="11571222" cy="46807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18" name="TextBox 8"/>
          <p:cNvSpPr txBox="1"/>
          <p:nvPr/>
        </p:nvSpPr>
        <p:spPr>
          <a:xfrm>
            <a:off x="827318" y="547955"/>
            <a:ext cx="460505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SNUPLAN</a:t>
            </a:r>
          </a:p>
        </p:txBody>
      </p:sp>
      <p:sp>
        <p:nvSpPr>
          <p:cNvPr id="119" name="직선 연결선 17"/>
          <p:cNvSpPr/>
          <p:nvPr/>
        </p:nvSpPr>
        <p:spPr>
          <a:xfrm flipH="1">
            <a:off x="590841" y="547955"/>
            <a:ext cx="1" cy="800220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2315" t="4515" r="0" b="0"/>
          <a:stretch>
            <a:fillRect/>
          </a:stretch>
        </p:blipFill>
        <p:spPr>
          <a:xfrm>
            <a:off x="514689" y="1662117"/>
            <a:ext cx="9590398" cy="432343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직사각형 9"/>
          <p:cNvSpPr txBox="1"/>
          <p:nvPr/>
        </p:nvSpPr>
        <p:spPr>
          <a:xfrm>
            <a:off x="778681" y="819393"/>
            <a:ext cx="127254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설문조사</a:t>
            </a:r>
          </a:p>
        </p:txBody>
      </p:sp>
      <p:sp>
        <p:nvSpPr>
          <p:cNvPr id="122" name="직선 연결선 17"/>
          <p:cNvSpPr/>
          <p:nvPr/>
        </p:nvSpPr>
        <p:spPr>
          <a:xfrm>
            <a:off x="9167148" y="6646427"/>
            <a:ext cx="3024852" cy="1"/>
          </a:xfrm>
          <a:prstGeom prst="line">
            <a:avLst/>
          </a:prstGeom>
          <a:ln w="19050">
            <a:solidFill>
              <a:srgbClr val="C5CAD0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23" name="삼각형"/>
          <p:cNvSpPr/>
          <p:nvPr/>
        </p:nvSpPr>
        <p:spPr>
          <a:xfrm>
            <a:off x="4773771" y="3790744"/>
            <a:ext cx="282528" cy="370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027"/>
                </a:moveTo>
                <a:lnTo>
                  <a:pt x="4139" y="21600"/>
                </a:lnTo>
                <a:lnTo>
                  <a:pt x="21600" y="0"/>
                </a:lnTo>
                <a:lnTo>
                  <a:pt x="0" y="602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24" name="직사각형"/>
          <p:cNvSpPr/>
          <p:nvPr/>
        </p:nvSpPr>
        <p:spPr>
          <a:xfrm>
            <a:off x="5567771" y="4499086"/>
            <a:ext cx="6221498" cy="1599511"/>
          </a:xfrm>
          <a:prstGeom prst="rect">
            <a:avLst/>
          </a:prstGeom>
          <a:solidFill>
            <a:srgbClr val="F2F5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25" name="TextBox 20"/>
          <p:cNvSpPr txBox="1"/>
          <p:nvPr/>
        </p:nvSpPr>
        <p:spPr>
          <a:xfrm>
            <a:off x="5755617" y="4606234"/>
            <a:ext cx="7195412" cy="1430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2100">
                <a:solidFill>
                  <a:srgbClr val="000000"/>
                </a:solidFill>
                <a:latin typeface="Noto Sans CJK KR DemiLight"/>
                <a:ea typeface="Noto Sans CJK KR DemiLight"/>
                <a:cs typeface="Noto Sans CJK KR DemiLight"/>
                <a:sym typeface="Noto Sans CJK KR DemiLight"/>
              </a:defRPr>
            </a:pPr>
            <a:r>
              <a:t>가장 관심이 많은 교내 행사</a:t>
            </a:r>
            <a:endParaRPr>
              <a:solidFill>
                <a:srgbClr val="3F4B5A"/>
              </a:solidFill>
              <a:latin typeface="NanumBarunGothic"/>
              <a:ea typeface="NanumBarunGothic"/>
              <a:cs typeface="NanumBarunGothic"/>
              <a:sym typeface="NanumBarunGothic"/>
            </a:endParaRPr>
          </a:p>
          <a:p>
            <a:pPr>
              <a:lnSpc>
                <a:spcPct val="120000"/>
              </a:lnSpc>
              <a:defRPr sz="21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1위  - </a:t>
            </a:r>
            <a:r>
              <a:rPr b="1">
                <a:latin typeface="NanumBarunGothic"/>
                <a:ea typeface="NanumBarunGothic"/>
                <a:cs typeface="NanumBarunGothic"/>
                <a:sym typeface="NanumBarunGothic"/>
              </a:rPr>
              <a:t>동아리 공연</a:t>
            </a:r>
            <a:r>
              <a:t>                       </a:t>
            </a:r>
            <a:endParaRPr b="1">
              <a:solidFill>
                <a:srgbClr val="3F4B5A"/>
              </a:solidFill>
              <a:latin typeface="NanumBarunGothic"/>
              <a:ea typeface="NanumBarunGothic"/>
              <a:cs typeface="NanumBarunGothic"/>
              <a:sym typeface="NanumBarunGothic"/>
            </a:endParaRPr>
          </a:p>
          <a:p>
            <a:pPr>
              <a:lnSpc>
                <a:spcPct val="120000"/>
              </a:lnSpc>
              <a:defRPr sz="21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2위  </a:t>
            </a:r>
            <a:r>
              <a:rPr b="1">
                <a:latin typeface="NanumBarunGothic"/>
                <a:ea typeface="NanumBarunGothic"/>
                <a:cs typeface="NanumBarunGothic"/>
                <a:sym typeface="NanumBarunGothic"/>
              </a:rPr>
              <a:t>- 세미나/강연/특강</a:t>
            </a:r>
          </a:p>
        </p:txBody>
      </p:sp>
      <p:sp>
        <p:nvSpPr>
          <p:cNvPr id="126" name="직사각형"/>
          <p:cNvSpPr/>
          <p:nvPr/>
        </p:nvSpPr>
        <p:spPr>
          <a:xfrm>
            <a:off x="5461000" y="2955925"/>
            <a:ext cx="4498512" cy="15995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pic>
        <p:nvPicPr>
          <p:cNvPr id="127" name="스크린샷 2019-04-23 오후 8.34.36.png" descr="스크린샷 2019-04-23 오후 8.34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3856" y="2373697"/>
            <a:ext cx="3462481" cy="19620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"/>
          <p:cNvSpPr/>
          <p:nvPr/>
        </p:nvSpPr>
        <p:spPr>
          <a:xfrm>
            <a:off x="310389" y="1508905"/>
            <a:ext cx="11571222" cy="46807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30" name="TextBox 8"/>
          <p:cNvSpPr txBox="1"/>
          <p:nvPr/>
        </p:nvSpPr>
        <p:spPr>
          <a:xfrm>
            <a:off x="827318" y="547955"/>
            <a:ext cx="460505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SNUPLAN</a:t>
            </a:r>
          </a:p>
        </p:txBody>
      </p:sp>
      <p:sp>
        <p:nvSpPr>
          <p:cNvPr id="131" name="직선 연결선 17"/>
          <p:cNvSpPr/>
          <p:nvPr/>
        </p:nvSpPr>
        <p:spPr>
          <a:xfrm flipH="1">
            <a:off x="590841" y="547955"/>
            <a:ext cx="1" cy="800220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32" name="직사각형"/>
          <p:cNvSpPr/>
          <p:nvPr/>
        </p:nvSpPr>
        <p:spPr>
          <a:xfrm>
            <a:off x="590638" y="4286897"/>
            <a:ext cx="9023758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2282" t="5473" r="0" b="41116"/>
          <a:stretch>
            <a:fillRect/>
          </a:stretch>
        </p:blipFill>
        <p:spPr>
          <a:xfrm>
            <a:off x="533222" y="1772592"/>
            <a:ext cx="9883151" cy="3011107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직사각형 9"/>
          <p:cNvSpPr txBox="1"/>
          <p:nvPr/>
        </p:nvSpPr>
        <p:spPr>
          <a:xfrm>
            <a:off x="778681" y="819393"/>
            <a:ext cx="127254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설문조사</a:t>
            </a:r>
          </a:p>
        </p:txBody>
      </p:sp>
      <p:sp>
        <p:nvSpPr>
          <p:cNvPr id="135" name="직선 연결선 17"/>
          <p:cNvSpPr/>
          <p:nvPr/>
        </p:nvSpPr>
        <p:spPr>
          <a:xfrm>
            <a:off x="9167148" y="6646427"/>
            <a:ext cx="3024852" cy="1"/>
          </a:xfrm>
          <a:prstGeom prst="line">
            <a:avLst/>
          </a:prstGeom>
          <a:ln w="19050">
            <a:solidFill>
              <a:srgbClr val="C5CAD0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직사각형"/>
          <p:cNvSpPr/>
          <p:nvPr/>
        </p:nvSpPr>
        <p:spPr>
          <a:xfrm>
            <a:off x="310389" y="1508905"/>
            <a:ext cx="11571222" cy="46807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38" name="TextBox 8"/>
          <p:cNvSpPr txBox="1"/>
          <p:nvPr/>
        </p:nvSpPr>
        <p:spPr>
          <a:xfrm>
            <a:off x="827318" y="547955"/>
            <a:ext cx="460505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SNUPLAN</a:t>
            </a:r>
          </a:p>
        </p:txBody>
      </p:sp>
      <p:sp>
        <p:nvSpPr>
          <p:cNvPr id="139" name="직선 연결선 17"/>
          <p:cNvSpPr/>
          <p:nvPr/>
        </p:nvSpPr>
        <p:spPr>
          <a:xfrm>
            <a:off x="9167148" y="6646427"/>
            <a:ext cx="3024853" cy="1"/>
          </a:xfrm>
          <a:prstGeom prst="line">
            <a:avLst/>
          </a:prstGeom>
          <a:ln w="19050">
            <a:solidFill>
              <a:srgbClr val="C5CAD0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40" name="직선 연결선 17"/>
          <p:cNvSpPr/>
          <p:nvPr/>
        </p:nvSpPr>
        <p:spPr>
          <a:xfrm flipH="1">
            <a:off x="590841" y="547955"/>
            <a:ext cx="1" cy="800220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pic>
        <p:nvPicPr>
          <p:cNvPr id="1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2759" t="6527" r="0" b="0"/>
          <a:stretch>
            <a:fillRect/>
          </a:stretch>
        </p:blipFill>
        <p:spPr>
          <a:xfrm>
            <a:off x="607606" y="1765392"/>
            <a:ext cx="10042397" cy="4452035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직사각형 9"/>
          <p:cNvSpPr txBox="1"/>
          <p:nvPr/>
        </p:nvSpPr>
        <p:spPr>
          <a:xfrm>
            <a:off x="774702" y="819393"/>
            <a:ext cx="127254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설문조사</a:t>
            </a:r>
          </a:p>
        </p:txBody>
      </p:sp>
      <p:sp>
        <p:nvSpPr>
          <p:cNvPr id="143" name="직사각형"/>
          <p:cNvSpPr/>
          <p:nvPr/>
        </p:nvSpPr>
        <p:spPr>
          <a:xfrm>
            <a:off x="5567771" y="4499086"/>
            <a:ext cx="6221498" cy="1599511"/>
          </a:xfrm>
          <a:prstGeom prst="rect">
            <a:avLst/>
          </a:prstGeom>
          <a:solidFill>
            <a:srgbClr val="F2F5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44" name="TextBox 20"/>
          <p:cNvSpPr txBox="1"/>
          <p:nvPr/>
        </p:nvSpPr>
        <p:spPr>
          <a:xfrm>
            <a:off x="5698764" y="4815723"/>
            <a:ext cx="7195413" cy="981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23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 3명 중 1명(35.4%)이</a:t>
            </a:r>
            <a:r>
              <a:rPr>
                <a:latin typeface="NanumBarunGothic"/>
                <a:ea typeface="NanumBarunGothic"/>
                <a:cs typeface="NanumBarunGothic"/>
                <a:sym typeface="NanumBarunGothic"/>
              </a:rPr>
              <a:t>  </a:t>
            </a:r>
            <a:br>
              <a:rPr>
                <a:latin typeface="NanumBarunGothic"/>
                <a:ea typeface="NanumBarunGothic"/>
                <a:cs typeface="NanumBarunGothic"/>
                <a:sym typeface="NanumBarunGothic"/>
              </a:rPr>
            </a:br>
            <a:r>
              <a:rPr>
                <a:latin typeface="NanumBarunGothic"/>
                <a:ea typeface="NanumBarunGothic"/>
                <a:cs typeface="NanumBarunGothic"/>
                <a:sym typeface="NanumBarunGothic"/>
              </a:rPr>
              <a:t> </a:t>
            </a:r>
            <a:r>
              <a:rPr sz="2200">
                <a:latin typeface="NanumBarunGothic"/>
                <a:ea typeface="NanumBarunGothic"/>
                <a:cs typeface="NanumBarunGothic"/>
                <a:sym typeface="NanumBarunGothic"/>
              </a:rPr>
              <a:t>교내 행사 정보 습득에 불편함을 느끼고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"/>
          <p:cNvSpPr/>
          <p:nvPr/>
        </p:nvSpPr>
        <p:spPr>
          <a:xfrm>
            <a:off x="310389" y="1508905"/>
            <a:ext cx="11571222" cy="46807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47" name="직사각형"/>
          <p:cNvSpPr/>
          <p:nvPr/>
        </p:nvSpPr>
        <p:spPr>
          <a:xfrm>
            <a:off x="8856759" y="2284597"/>
            <a:ext cx="3024852" cy="4019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48" name="TextBox 8"/>
          <p:cNvSpPr txBox="1"/>
          <p:nvPr/>
        </p:nvSpPr>
        <p:spPr>
          <a:xfrm>
            <a:off x="827318" y="547955"/>
            <a:ext cx="460505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SNUPLAN</a:t>
            </a:r>
          </a:p>
        </p:txBody>
      </p:sp>
      <p:sp>
        <p:nvSpPr>
          <p:cNvPr id="149" name="직사각형 9"/>
          <p:cNvSpPr txBox="1"/>
          <p:nvPr/>
        </p:nvSpPr>
        <p:spPr>
          <a:xfrm>
            <a:off x="782908" y="819393"/>
            <a:ext cx="127254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설문조사</a:t>
            </a:r>
          </a:p>
        </p:txBody>
      </p:sp>
      <p:sp>
        <p:nvSpPr>
          <p:cNvPr id="150" name="직선 연결선 17"/>
          <p:cNvSpPr/>
          <p:nvPr/>
        </p:nvSpPr>
        <p:spPr>
          <a:xfrm>
            <a:off x="9167148" y="6646427"/>
            <a:ext cx="3024853" cy="1"/>
          </a:xfrm>
          <a:prstGeom prst="line">
            <a:avLst/>
          </a:prstGeom>
          <a:ln w="19050">
            <a:solidFill>
              <a:srgbClr val="C5CAD0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51" name="직선 연결선 17"/>
          <p:cNvSpPr/>
          <p:nvPr/>
        </p:nvSpPr>
        <p:spPr>
          <a:xfrm flipH="1">
            <a:off x="590841" y="547955"/>
            <a:ext cx="1" cy="800220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52" name="TextBox 20"/>
          <p:cNvSpPr txBox="1"/>
          <p:nvPr/>
        </p:nvSpPr>
        <p:spPr>
          <a:xfrm>
            <a:off x="641642" y="1583913"/>
            <a:ext cx="792226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>
                <a:solidFill>
                  <a:srgbClr val="000000"/>
                </a:solidFill>
                <a:latin typeface="Noto Sans CJK KR DemiLight"/>
                <a:ea typeface="Noto Sans CJK KR DemiLight"/>
                <a:cs typeface="Noto Sans CJK KR DemiLight"/>
                <a:sym typeface="Noto Sans CJK KR DemiLight"/>
              </a:defRPr>
            </a:lvl1pPr>
          </a:lstStyle>
          <a:p>
            <a:pPr/>
            <a:r>
              <a:t>3에서 응답한 경로 이용에 불편함을 느끼는 이유가 무엇입니까?</a:t>
            </a:r>
          </a:p>
        </p:txBody>
      </p:sp>
      <p:pic>
        <p:nvPicPr>
          <p:cNvPr id="153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2706"/>
          <a:stretch>
            <a:fillRect/>
          </a:stretch>
        </p:blipFill>
        <p:spPr>
          <a:xfrm>
            <a:off x="590841" y="2177464"/>
            <a:ext cx="8023861" cy="392187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extBox 11"/>
          <p:cNvSpPr txBox="1"/>
          <p:nvPr/>
        </p:nvSpPr>
        <p:spPr>
          <a:xfrm>
            <a:off x="8949831" y="2744692"/>
            <a:ext cx="5185296" cy="2778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3F4B5A"/>
                </a:solidFill>
              </a:defRPr>
            </a:pPr>
            <a:r>
              <a:t>✓ 제한적인 정보</a:t>
            </a:r>
            <a:endParaRPr b="1">
              <a:latin typeface="NanumBarunGothic"/>
              <a:ea typeface="NanumBarunGothic"/>
              <a:cs typeface="NanumBarunGothic"/>
              <a:sym typeface="NanumBarunGothic"/>
            </a:endParaRPr>
          </a:p>
          <a:p>
            <a:pPr>
              <a:lnSpc>
                <a:spcPct val="150000"/>
              </a:lnSpc>
              <a:defRPr sz="2400">
                <a:solidFill>
                  <a:srgbClr val="3F4B5A"/>
                </a:solidFill>
              </a:defRPr>
            </a:pPr>
            <a:endParaRPr b="1">
              <a:latin typeface="NanumBarunGothic"/>
              <a:ea typeface="NanumBarunGothic"/>
              <a:cs typeface="NanumBarunGothic"/>
              <a:sym typeface="NanumBarunGothic"/>
            </a:endParaRPr>
          </a:p>
          <a:p>
            <a:pPr>
              <a:lnSpc>
                <a:spcPct val="150000"/>
              </a:lnSpc>
              <a:defRPr sz="2400">
                <a:solidFill>
                  <a:srgbClr val="3F4B5A"/>
                </a:solidFill>
              </a:defRPr>
            </a:pPr>
            <a:r>
              <a:t>✓ 기록의 어려움</a:t>
            </a:r>
            <a:endParaRPr b="1">
              <a:latin typeface="NanumBarunGothic"/>
              <a:ea typeface="NanumBarunGothic"/>
              <a:cs typeface="NanumBarunGothic"/>
              <a:sym typeface="NanumBarunGothic"/>
            </a:endParaRPr>
          </a:p>
          <a:p>
            <a:pPr>
              <a:lnSpc>
                <a:spcPct val="150000"/>
              </a:lnSpc>
              <a:defRPr sz="2400">
                <a:solidFill>
                  <a:srgbClr val="3F4B5A"/>
                </a:solidFill>
              </a:defRPr>
            </a:pPr>
            <a:endParaRPr b="1">
              <a:latin typeface="NanumBarunGothic"/>
              <a:ea typeface="NanumBarunGothic"/>
              <a:cs typeface="NanumBarunGothic"/>
              <a:sym typeface="NanumBarunGothic"/>
            </a:endParaRPr>
          </a:p>
          <a:p>
            <a:pPr>
              <a:lnSpc>
                <a:spcPct val="150000"/>
              </a:lnSpc>
              <a:defRPr sz="2400">
                <a:solidFill>
                  <a:srgbClr val="3F4B5A"/>
                </a:solidFill>
              </a:defRPr>
            </a:pPr>
            <a:r>
              <a:t>✓ 너무 많은 정보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"/>
          <p:cNvSpPr/>
          <p:nvPr/>
        </p:nvSpPr>
        <p:spPr>
          <a:xfrm>
            <a:off x="310389" y="1508905"/>
            <a:ext cx="11571222" cy="46807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57" name="직사각형"/>
          <p:cNvSpPr/>
          <p:nvPr/>
        </p:nvSpPr>
        <p:spPr>
          <a:xfrm>
            <a:off x="868771" y="4067286"/>
            <a:ext cx="8595207" cy="1660927"/>
          </a:xfrm>
          <a:prstGeom prst="rect">
            <a:avLst/>
          </a:prstGeom>
          <a:solidFill>
            <a:srgbClr val="F2F5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58" name="TextBox 8"/>
          <p:cNvSpPr txBox="1"/>
          <p:nvPr/>
        </p:nvSpPr>
        <p:spPr>
          <a:xfrm>
            <a:off x="827318" y="547955"/>
            <a:ext cx="460505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SNUPLAN</a:t>
            </a:r>
          </a:p>
        </p:txBody>
      </p:sp>
      <p:sp>
        <p:nvSpPr>
          <p:cNvPr id="159" name="직사각형 9"/>
          <p:cNvSpPr txBox="1"/>
          <p:nvPr/>
        </p:nvSpPr>
        <p:spPr>
          <a:xfrm>
            <a:off x="788595" y="819393"/>
            <a:ext cx="127254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문제의식</a:t>
            </a:r>
          </a:p>
        </p:txBody>
      </p:sp>
      <p:sp>
        <p:nvSpPr>
          <p:cNvPr id="160" name="직선 연결선 17"/>
          <p:cNvSpPr/>
          <p:nvPr/>
        </p:nvSpPr>
        <p:spPr>
          <a:xfrm>
            <a:off x="9167148" y="6646427"/>
            <a:ext cx="3024853" cy="1"/>
          </a:xfrm>
          <a:prstGeom prst="line">
            <a:avLst/>
          </a:prstGeom>
          <a:ln w="19050">
            <a:solidFill>
              <a:srgbClr val="C5CAD0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61" name="직선 연결선 17"/>
          <p:cNvSpPr/>
          <p:nvPr/>
        </p:nvSpPr>
        <p:spPr>
          <a:xfrm flipH="1">
            <a:off x="590841" y="547955"/>
            <a:ext cx="1" cy="800220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62" name="TextBox 20"/>
          <p:cNvSpPr txBox="1"/>
          <p:nvPr/>
        </p:nvSpPr>
        <p:spPr>
          <a:xfrm>
            <a:off x="590841" y="2025555"/>
            <a:ext cx="11680182" cy="354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300">
                <a:solidFill>
                  <a:srgbClr val="000000"/>
                </a:solidFill>
                <a:latin typeface="Noto Sans CJK KR DemiLight"/>
                <a:ea typeface="Noto Sans CJK KR DemiLight"/>
                <a:cs typeface="Noto Sans CJK KR DemiLight"/>
                <a:sym typeface="Noto Sans CJK KR DemiLight"/>
              </a:defRPr>
            </a:pPr>
            <a:r>
              <a:t>1.   </a:t>
            </a:r>
            <a:r>
              <a:t>대부분의 학생들이 교내 행사에 대한 관심이 있음</a:t>
            </a:r>
            <a:endParaRPr sz="2400">
              <a:solidFill>
                <a:srgbClr val="3F4B5A"/>
              </a:solidFill>
              <a:latin typeface="NanumBarunGothic"/>
              <a:ea typeface="NanumBarunGothic"/>
              <a:cs typeface="NanumBarunGothic"/>
              <a:sym typeface="NanumBarunGothic"/>
            </a:endParaRPr>
          </a:p>
          <a:p>
            <a:pPr marL="438150" indent="-438150">
              <a:lnSpc>
                <a:spcPct val="150000"/>
              </a:lnSpc>
              <a:buSzPct val="100000"/>
              <a:buAutoNum type="arabicPeriod" startAt="2"/>
              <a:defRPr sz="2300">
                <a:solidFill>
                  <a:srgbClr val="000000"/>
                </a:solidFill>
                <a:latin typeface="Noto Sans CJK KR DemiLight"/>
                <a:ea typeface="Noto Sans CJK KR DemiLight"/>
                <a:cs typeface="Noto Sans CJK KR DemiLight"/>
                <a:sym typeface="Noto Sans CJK KR DemiLight"/>
              </a:defRPr>
            </a:pPr>
            <a:r>
              <a:t>그러나 교내 행사 정보가 정리되어 있는 공간이 없음</a:t>
            </a:r>
            <a:endParaRPr sz="2400">
              <a:solidFill>
                <a:srgbClr val="3F4B5A"/>
              </a:solidFill>
              <a:latin typeface="NanumBarunGothic"/>
              <a:ea typeface="NanumBarunGothic"/>
              <a:cs typeface="NanumBarunGothic"/>
              <a:sym typeface="NanumBarunGothic"/>
            </a:endParaRPr>
          </a:p>
          <a:p>
            <a:pPr>
              <a:defRPr sz="2300">
                <a:solidFill>
                  <a:srgbClr val="000000"/>
                </a:solidFill>
                <a:latin typeface="Noto Sans CJK KR DemiLight"/>
                <a:ea typeface="Noto Sans CJK KR DemiLight"/>
                <a:cs typeface="Noto Sans CJK KR DemiLight"/>
                <a:sym typeface="Noto Sans CJK KR DemiLight"/>
              </a:defRPr>
            </a:pPr>
            <a:r>
              <a:rPr sz="2400">
                <a:solidFill>
                  <a:srgbClr val="3F4B5A"/>
                </a:solidFill>
                <a:latin typeface="NanumBarunGothic"/>
                <a:ea typeface="NanumBarunGothic"/>
                <a:cs typeface="NanumBarunGothic"/>
                <a:sym typeface="NanumBarunGothic"/>
              </a:rPr>
              <a:t>3.  </a:t>
            </a:r>
            <a:r>
              <a:t>현재 교내 행사 정보를 얻기 위한 경로인 오프라인</a:t>
            </a:r>
            <a:r>
              <a:t> </a:t>
            </a:r>
            <a:r>
              <a:t>게시판</a:t>
            </a:r>
            <a:r>
              <a:t>, </a:t>
            </a:r>
            <a:r>
              <a:t>이메일</a:t>
            </a:r>
            <a:r>
              <a:t>, SNS </a:t>
            </a:r>
            <a:r>
              <a:t>등은 </a:t>
            </a:r>
            <a:r>
              <a:rPr>
                <a:latin typeface="Noto Sans CJK KR Medium"/>
                <a:ea typeface="Noto Sans CJK KR Medium"/>
                <a:cs typeface="Noto Sans CJK KR Medium"/>
                <a:sym typeface="Noto Sans CJK KR Medium"/>
              </a:rPr>
              <a:t>불편함</a:t>
            </a:r>
            <a:endParaRPr>
              <a:latin typeface="Noto Sans CJK KR Medium"/>
              <a:ea typeface="Noto Sans CJK KR Medium"/>
              <a:cs typeface="Noto Sans CJK KR Medium"/>
              <a:sym typeface="Noto Sans CJK KR Medium"/>
            </a:endParaRPr>
          </a:p>
          <a:p>
            <a:pPr>
              <a:defRPr sz="2300">
                <a:solidFill>
                  <a:srgbClr val="000000"/>
                </a:solidFill>
                <a:latin typeface="Noto Sans CJK KR DemiLight"/>
                <a:ea typeface="Noto Sans CJK KR DemiLight"/>
                <a:cs typeface="Noto Sans CJK KR DemiLight"/>
                <a:sym typeface="Noto Sans CJK KR DemiLight"/>
              </a:defRPr>
            </a:pPr>
          </a:p>
          <a:p>
            <a:pPr lvl="2" indent="457200">
              <a:defRPr sz="2300">
                <a:solidFill>
                  <a:srgbClr val="000000"/>
                </a:solidFill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 1)   제한적인 정보(일부 행사만 접근 가능)</a:t>
            </a:r>
          </a:p>
          <a:p>
            <a:pPr lvl="1">
              <a:defRPr sz="2300">
                <a:solidFill>
                  <a:srgbClr val="000000"/>
                </a:solidFill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 2)   너무 많은 정보 (내가 원하지 않는 성격의 행사들이 노출된다)</a:t>
            </a:r>
          </a:p>
          <a:p>
            <a:pPr lvl="1">
              <a:defRPr sz="2300">
                <a:solidFill>
                  <a:srgbClr val="000000"/>
                </a:solidFill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 3)   정보 기록의 어려움 (일일이 사진을 찍거나 따로 기록해야 한다)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"/>
          <p:cNvSpPr/>
          <p:nvPr/>
        </p:nvSpPr>
        <p:spPr>
          <a:xfrm>
            <a:off x="310389" y="1508905"/>
            <a:ext cx="11571222" cy="46807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65" name="직사각형"/>
          <p:cNvSpPr/>
          <p:nvPr/>
        </p:nvSpPr>
        <p:spPr>
          <a:xfrm>
            <a:off x="4907371" y="2262596"/>
            <a:ext cx="3148594" cy="800220"/>
          </a:xfrm>
          <a:prstGeom prst="rect">
            <a:avLst/>
          </a:prstGeom>
          <a:solidFill>
            <a:srgbClr val="F2F5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66" name="직사각형"/>
          <p:cNvSpPr/>
          <p:nvPr/>
        </p:nvSpPr>
        <p:spPr>
          <a:xfrm>
            <a:off x="614771" y="2262596"/>
            <a:ext cx="1369403" cy="800220"/>
          </a:xfrm>
          <a:prstGeom prst="rect">
            <a:avLst/>
          </a:prstGeom>
          <a:solidFill>
            <a:srgbClr val="F2F5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67" name="TextBox 8"/>
          <p:cNvSpPr txBox="1"/>
          <p:nvPr/>
        </p:nvSpPr>
        <p:spPr>
          <a:xfrm>
            <a:off x="827318" y="547955"/>
            <a:ext cx="460505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SNUPLAN</a:t>
            </a:r>
          </a:p>
        </p:txBody>
      </p:sp>
      <p:sp>
        <p:nvSpPr>
          <p:cNvPr id="168" name="직사각형 9"/>
          <p:cNvSpPr txBox="1"/>
          <p:nvPr/>
        </p:nvSpPr>
        <p:spPr>
          <a:xfrm>
            <a:off x="719409" y="819393"/>
            <a:ext cx="192881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서비스의 목표</a:t>
            </a:r>
          </a:p>
        </p:txBody>
      </p:sp>
      <p:sp>
        <p:nvSpPr>
          <p:cNvPr id="169" name="직선 연결선 17"/>
          <p:cNvSpPr/>
          <p:nvPr/>
        </p:nvSpPr>
        <p:spPr>
          <a:xfrm>
            <a:off x="9167148" y="6646427"/>
            <a:ext cx="3024853" cy="1"/>
          </a:xfrm>
          <a:prstGeom prst="line">
            <a:avLst/>
          </a:prstGeom>
          <a:ln w="19050">
            <a:solidFill>
              <a:srgbClr val="C5CAD0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70" name="직선 연결선 17"/>
          <p:cNvSpPr/>
          <p:nvPr/>
        </p:nvSpPr>
        <p:spPr>
          <a:xfrm flipH="1">
            <a:off x="590841" y="547955"/>
            <a:ext cx="1" cy="800220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  <p:sp>
        <p:nvSpPr>
          <p:cNvPr id="171" name="TextBox 20"/>
          <p:cNvSpPr txBox="1"/>
          <p:nvPr/>
        </p:nvSpPr>
        <p:spPr>
          <a:xfrm>
            <a:off x="789508" y="2374119"/>
            <a:ext cx="4229513" cy="267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5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불편함</a:t>
            </a:r>
            <a:br/>
            <a:r>
              <a:t>1)  제한적인 정보</a:t>
            </a:r>
          </a:p>
          <a:p>
            <a:pPr>
              <a:lnSpc>
                <a:spcPct val="150000"/>
              </a:lnSpc>
              <a:defRPr sz="25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2)  너무 많은 정보 </a:t>
            </a:r>
          </a:p>
          <a:p>
            <a:pPr>
              <a:lnSpc>
                <a:spcPct val="150000"/>
              </a:lnSpc>
              <a:defRPr sz="25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3)  정보 기록의 어려움</a:t>
            </a:r>
          </a:p>
        </p:txBody>
      </p:sp>
      <p:sp>
        <p:nvSpPr>
          <p:cNvPr id="172" name="TextBox 6"/>
          <p:cNvSpPr txBox="1"/>
          <p:nvPr/>
        </p:nvSpPr>
        <p:spPr>
          <a:xfrm>
            <a:off x="5041299" y="2361419"/>
            <a:ext cx="6389511" cy="267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5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웹서비스를 통한 해결</a:t>
            </a:r>
            <a:br/>
            <a:r>
              <a:t>1)  </a:t>
            </a:r>
            <a:r>
              <a:t>전체 교내 행사 정보를 데이터화</a:t>
            </a:r>
            <a:br/>
            <a:r>
              <a:t>2)  </a:t>
            </a:r>
            <a:r>
              <a:t>태그</a:t>
            </a:r>
            <a:r>
              <a:t>(Tag)</a:t>
            </a:r>
            <a:r>
              <a:t>를 통해 원하는 주제의 행사만 검색</a:t>
            </a:r>
            <a:endParaRPr b="1" sz="2400">
              <a:solidFill>
                <a:srgbClr val="3F4B5A"/>
              </a:solidFill>
              <a:latin typeface="NanumBarunGothic"/>
              <a:ea typeface="NanumBarunGothic"/>
              <a:cs typeface="NanumBarunGothic"/>
              <a:sym typeface="NanumBarunGothic"/>
            </a:endParaRPr>
          </a:p>
          <a:p>
            <a:pPr>
              <a:lnSpc>
                <a:spcPct val="150000"/>
              </a:lnSpc>
              <a:defRPr sz="2500">
                <a:solidFill>
                  <a:srgbClr val="00000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3)  </a:t>
            </a:r>
            <a:r>
              <a:t>관심 있는 행사를 체크하여 </a:t>
            </a:r>
            <a:r>
              <a:t>My page</a:t>
            </a:r>
            <a:r>
              <a:t>에 저장</a:t>
            </a:r>
          </a:p>
        </p:txBody>
      </p:sp>
      <p:sp>
        <p:nvSpPr>
          <p:cNvPr id="173" name="화살표: 오른쪽 11"/>
          <p:cNvSpPr/>
          <p:nvPr/>
        </p:nvSpPr>
        <p:spPr>
          <a:xfrm rot="21574374">
            <a:off x="3748414" y="3117143"/>
            <a:ext cx="1049866" cy="1004712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BB5E7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272B30"/>
                </a:solidFill>
                <a:latin typeface="SF Pro Display"/>
                <a:ea typeface="SF Pro Display"/>
                <a:cs typeface="SF Pro Display"/>
                <a:sym typeface="SF Pro Display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FAFAFF"/>
      </a:dk1>
      <a:lt1>
        <a:srgbClr val="8A94A0"/>
      </a:lt1>
      <a:dk2>
        <a:srgbClr val="A7A7A7"/>
      </a:dk2>
      <a:lt2>
        <a:srgbClr val="535353"/>
      </a:lt2>
      <a:accent1>
        <a:srgbClr val="2E62D5"/>
      </a:accent1>
      <a:accent2>
        <a:srgbClr val="9654EB"/>
      </a:accent2>
      <a:accent3>
        <a:srgbClr val="00B1FC"/>
      </a:accent3>
      <a:accent4>
        <a:srgbClr val="3765D7"/>
      </a:accent4>
      <a:accent5>
        <a:srgbClr val="906AFD"/>
      </a:accent5>
      <a:accent6>
        <a:srgbClr val="EAA7FF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AFA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B30"/>
            </a:solidFill>
            <a:effectLst/>
            <a:uFillTx/>
            <a:latin typeface="SF Pro Display"/>
            <a:ea typeface="SF Pro Display"/>
            <a:cs typeface="SF Pro Display"/>
            <a:sym typeface="SF Pro Displa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A94A0"/>
            </a:solidFill>
            <a:effectLst/>
            <a:uFillTx/>
            <a:latin typeface="Gill Sans MT Ultra Bold"/>
            <a:ea typeface="Gill Sans MT Ultra Bold"/>
            <a:cs typeface="Gill Sans MT Ultra Bold"/>
            <a:sym typeface="Gill Sans MT Ultr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E62D5"/>
      </a:accent1>
      <a:accent2>
        <a:srgbClr val="9654EB"/>
      </a:accent2>
      <a:accent3>
        <a:srgbClr val="00B1FC"/>
      </a:accent3>
      <a:accent4>
        <a:srgbClr val="3765D7"/>
      </a:accent4>
      <a:accent5>
        <a:srgbClr val="906AFD"/>
      </a:accent5>
      <a:accent6>
        <a:srgbClr val="EAA7FF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AFA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B30"/>
            </a:solidFill>
            <a:effectLst/>
            <a:uFillTx/>
            <a:latin typeface="SF Pro Display"/>
            <a:ea typeface="SF Pro Display"/>
            <a:cs typeface="SF Pro Display"/>
            <a:sym typeface="SF Pro Displa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A94A0"/>
            </a:solidFill>
            <a:effectLst/>
            <a:uFillTx/>
            <a:latin typeface="Gill Sans MT Ultra Bold"/>
            <a:ea typeface="Gill Sans MT Ultra Bold"/>
            <a:cs typeface="Gill Sans MT Ultra Bold"/>
            <a:sym typeface="Gill Sans MT Ultr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