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16"/>
    </p:embeddedFont>
    <p:embeddedFont>
      <p:font typeface="나눔바른고딕 Light" panose="020B0603020101020101" pitchFamily="50" charset="-127"/>
      <p:regular r:id="rId17"/>
    </p:embeddedFont>
    <p:embeddedFont>
      <p:font typeface="휴먼편지체" panose="02030504000101010101" pitchFamily="18" charset="-127"/>
      <p:regular r:id="rId18"/>
    </p:embeddedFont>
    <p:embeddedFont>
      <p:font typeface="나눔고딕 ExtraBold" panose="020D0904000000000000" pitchFamily="50" charset="-127"/>
      <p:bold r:id="rId19"/>
    </p:embeddedFont>
    <p:embeddedFont>
      <p:font typeface="나눔고딕 Light" panose="020D0904000000000000" pitchFamily="50" charset="-127"/>
      <p:regular r:id="rId20"/>
    </p:embeddedFont>
    <p:embeddedFont>
      <p:font typeface="Arial Black" panose="020B0A04020102020204" pitchFamily="34" charset="0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6FA5AD7-F00E-410C-8F3A-84113D3072E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8" autoAdjust="0"/>
    <p:restoredTop sz="94660"/>
  </p:normalViewPr>
  <p:slideViewPr>
    <p:cSldViewPr>
      <p:cViewPr varScale="1">
        <p:scale>
          <a:sx n="123" d="100"/>
          <a:sy n="123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0C8DBE-6D38-4FFE-BDD4-43AB4B2A74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C4B27F74-0BD8-46E6-A4A6-D1DD2E3702C8}">
      <dgm:prSet/>
      <dgm:spPr/>
      <dgm:t>
        <a:bodyPr/>
        <a:lstStyle/>
        <a:p>
          <a:pPr rtl="0" latinLnBrk="1"/>
          <a:r>
            <a:rPr lang="en-US" b="1" smtClean="0"/>
            <a:t>Model 2 </a:t>
          </a:r>
          <a:r>
            <a:rPr lang="ko-KR" b="1" smtClean="0"/>
            <a:t>방식이 유행하게 된 이유</a:t>
          </a:r>
          <a:endParaRPr lang="ko-KR"/>
        </a:p>
      </dgm:t>
    </dgm:pt>
    <dgm:pt modelId="{C57997EF-5270-4B62-A298-95A3C4521899}" type="parTrans" cxnId="{13E5972D-5B5C-4E8D-A4F3-D66A38B76D54}">
      <dgm:prSet/>
      <dgm:spPr/>
      <dgm:t>
        <a:bodyPr/>
        <a:lstStyle/>
        <a:p>
          <a:pPr latinLnBrk="1"/>
          <a:endParaRPr lang="ko-KR" altLang="en-US"/>
        </a:p>
      </dgm:t>
    </dgm:pt>
    <dgm:pt modelId="{3B76C9F3-B499-4F87-837C-0295EF7F218E}" type="sibTrans" cxnId="{13E5972D-5B5C-4E8D-A4F3-D66A38B76D54}">
      <dgm:prSet/>
      <dgm:spPr/>
      <dgm:t>
        <a:bodyPr/>
        <a:lstStyle/>
        <a:p>
          <a:pPr latinLnBrk="1"/>
          <a:endParaRPr lang="ko-KR" altLang="en-US"/>
        </a:p>
      </dgm:t>
    </dgm:pt>
    <dgm:pt modelId="{FC2D073A-9FFF-4BAE-AADA-1A3CCFC4EDAD}">
      <dgm:prSet/>
      <dgm:spPr/>
      <dgm:t>
        <a:bodyPr/>
        <a:lstStyle/>
        <a:p>
          <a:pPr rtl="0" latinLnBrk="1"/>
          <a:r>
            <a:rPr lang="en-US" b="1" smtClean="0"/>
            <a:t>Spring MVC</a:t>
          </a:r>
          <a:r>
            <a:rPr lang="ko-KR" b="1" smtClean="0"/>
            <a:t>의 특징 </a:t>
          </a:r>
          <a:endParaRPr lang="ko-KR"/>
        </a:p>
      </dgm:t>
    </dgm:pt>
    <dgm:pt modelId="{8D64A590-D8C5-4EAA-87B4-A42633E2EBA6}" type="parTrans" cxnId="{60D11DE1-49B7-40B5-810B-A10D7FD92312}">
      <dgm:prSet/>
      <dgm:spPr/>
      <dgm:t>
        <a:bodyPr/>
        <a:lstStyle/>
        <a:p>
          <a:pPr latinLnBrk="1"/>
          <a:endParaRPr lang="ko-KR" altLang="en-US"/>
        </a:p>
      </dgm:t>
    </dgm:pt>
    <dgm:pt modelId="{75749CE5-4E4E-43D1-AFA1-148A85703637}" type="sibTrans" cxnId="{60D11DE1-49B7-40B5-810B-A10D7FD92312}">
      <dgm:prSet/>
      <dgm:spPr/>
      <dgm:t>
        <a:bodyPr/>
        <a:lstStyle/>
        <a:p>
          <a:pPr latinLnBrk="1"/>
          <a:endParaRPr lang="ko-KR" altLang="en-US"/>
        </a:p>
      </dgm:t>
    </dgm:pt>
    <dgm:pt modelId="{BB996A60-BE63-4FB9-A0B3-4C22FF5E8B9C}">
      <dgm:prSet/>
      <dgm:spPr/>
      <dgm:t>
        <a:bodyPr/>
        <a:lstStyle/>
        <a:p>
          <a:pPr rtl="0" latinLnBrk="1"/>
          <a:r>
            <a:rPr lang="en-US" b="1" smtClean="0"/>
            <a:t>Spring Controller</a:t>
          </a:r>
          <a:r>
            <a:rPr lang="ko-KR" b="1" smtClean="0"/>
            <a:t>의 실습 </a:t>
          </a:r>
          <a:endParaRPr lang="ko-KR"/>
        </a:p>
      </dgm:t>
    </dgm:pt>
    <dgm:pt modelId="{A0D2DB19-65B5-447F-9CBF-C98A48EFB61C}" type="parTrans" cxnId="{425EDB41-BC20-4FBC-A3F8-F9E855496222}">
      <dgm:prSet/>
      <dgm:spPr/>
      <dgm:t>
        <a:bodyPr/>
        <a:lstStyle/>
        <a:p>
          <a:pPr latinLnBrk="1"/>
          <a:endParaRPr lang="ko-KR" altLang="en-US"/>
        </a:p>
      </dgm:t>
    </dgm:pt>
    <dgm:pt modelId="{C3B1F7E2-C29F-4848-AA90-8C3F91621476}" type="sibTrans" cxnId="{425EDB41-BC20-4FBC-A3F8-F9E855496222}">
      <dgm:prSet/>
      <dgm:spPr/>
      <dgm:t>
        <a:bodyPr/>
        <a:lstStyle/>
        <a:p>
          <a:pPr latinLnBrk="1"/>
          <a:endParaRPr lang="ko-KR" altLang="en-US"/>
        </a:p>
      </dgm:t>
    </dgm:pt>
    <dgm:pt modelId="{BE4BD2BF-6581-4F0A-BFD5-000AAF68E73B}">
      <dgm:prSet/>
      <dgm:spPr/>
      <dgm:t>
        <a:bodyPr/>
        <a:lstStyle/>
        <a:p>
          <a:pPr rtl="0" latinLnBrk="1"/>
          <a:r>
            <a:rPr lang="en-US" b="1" smtClean="0"/>
            <a:t>Spring Controller</a:t>
          </a:r>
          <a:r>
            <a:rPr lang="ko-KR" b="1" smtClean="0"/>
            <a:t>를 테스트 하는 방법 </a:t>
          </a:r>
          <a:endParaRPr lang="ko-KR"/>
        </a:p>
      </dgm:t>
    </dgm:pt>
    <dgm:pt modelId="{E5A5629A-82DB-4015-88D5-A164F8424D00}" type="parTrans" cxnId="{7FE5067D-DE46-4480-B51E-BE9F5A067CB9}">
      <dgm:prSet/>
      <dgm:spPr/>
      <dgm:t>
        <a:bodyPr/>
        <a:lstStyle/>
        <a:p>
          <a:pPr latinLnBrk="1"/>
          <a:endParaRPr lang="ko-KR" altLang="en-US"/>
        </a:p>
      </dgm:t>
    </dgm:pt>
    <dgm:pt modelId="{77E85339-439D-4FE0-BBD3-A4C5709D2BB6}" type="sibTrans" cxnId="{7FE5067D-DE46-4480-B51E-BE9F5A067CB9}">
      <dgm:prSet/>
      <dgm:spPr/>
      <dgm:t>
        <a:bodyPr/>
        <a:lstStyle/>
        <a:p>
          <a:pPr latinLnBrk="1"/>
          <a:endParaRPr lang="ko-KR" altLang="en-US"/>
        </a:p>
      </dgm:t>
    </dgm:pt>
    <dgm:pt modelId="{19401179-CE4D-4BDD-9825-D936232A5AEC}" type="pres">
      <dgm:prSet presAssocID="{940C8DBE-6D38-4FFE-BDD4-43AB4B2A749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84AFD7-A33B-4AD9-A18C-144F1D329ABD}" type="pres">
      <dgm:prSet presAssocID="{C4B27F74-0BD8-46E6-A4A6-D1DD2E3702C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66794A-9AF3-4F62-8B90-2DF72D09A021}" type="pres">
      <dgm:prSet presAssocID="{3B76C9F3-B499-4F87-837C-0295EF7F218E}" presName="spacer" presStyleCnt="0"/>
      <dgm:spPr/>
    </dgm:pt>
    <dgm:pt modelId="{0B11560F-D2D6-46A3-B465-06A31A670AB2}" type="pres">
      <dgm:prSet presAssocID="{FC2D073A-9FFF-4BAE-AADA-1A3CCFC4EDA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F5D806-8865-4779-8337-311546CC234C}" type="pres">
      <dgm:prSet presAssocID="{75749CE5-4E4E-43D1-AFA1-148A85703637}" presName="spacer" presStyleCnt="0"/>
      <dgm:spPr/>
    </dgm:pt>
    <dgm:pt modelId="{9273FA7A-E63E-4E46-B667-1422AA10AFC0}" type="pres">
      <dgm:prSet presAssocID="{BB996A60-BE63-4FB9-A0B3-4C22FF5E8B9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A8DEE9-65DE-4F65-BE09-36E4252F7894}" type="pres">
      <dgm:prSet presAssocID="{C3B1F7E2-C29F-4848-AA90-8C3F91621476}" presName="spacer" presStyleCnt="0"/>
      <dgm:spPr/>
    </dgm:pt>
    <dgm:pt modelId="{56353D67-9DC6-4044-B794-A6F4D75DDC08}" type="pres">
      <dgm:prSet presAssocID="{BE4BD2BF-6581-4F0A-BFD5-000AAF68E73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0D11DE1-49B7-40B5-810B-A10D7FD92312}" srcId="{940C8DBE-6D38-4FFE-BDD4-43AB4B2A749F}" destId="{FC2D073A-9FFF-4BAE-AADA-1A3CCFC4EDAD}" srcOrd="1" destOrd="0" parTransId="{8D64A590-D8C5-4EAA-87B4-A42633E2EBA6}" sibTransId="{75749CE5-4E4E-43D1-AFA1-148A85703637}"/>
    <dgm:cxn modelId="{DC114D8E-519E-4F41-A4BC-78BBC5EAF266}" type="presOf" srcId="{C4B27F74-0BD8-46E6-A4A6-D1DD2E3702C8}" destId="{9A84AFD7-A33B-4AD9-A18C-144F1D329ABD}" srcOrd="0" destOrd="0" presId="urn:microsoft.com/office/officeart/2005/8/layout/vList2"/>
    <dgm:cxn modelId="{6354B15C-5E0B-4AB7-8C84-C337333F577A}" type="presOf" srcId="{FC2D073A-9FFF-4BAE-AADA-1A3CCFC4EDAD}" destId="{0B11560F-D2D6-46A3-B465-06A31A670AB2}" srcOrd="0" destOrd="0" presId="urn:microsoft.com/office/officeart/2005/8/layout/vList2"/>
    <dgm:cxn modelId="{13E5972D-5B5C-4E8D-A4F3-D66A38B76D54}" srcId="{940C8DBE-6D38-4FFE-BDD4-43AB4B2A749F}" destId="{C4B27F74-0BD8-46E6-A4A6-D1DD2E3702C8}" srcOrd="0" destOrd="0" parTransId="{C57997EF-5270-4B62-A298-95A3C4521899}" sibTransId="{3B76C9F3-B499-4F87-837C-0295EF7F218E}"/>
    <dgm:cxn modelId="{425EDB41-BC20-4FBC-A3F8-F9E855496222}" srcId="{940C8DBE-6D38-4FFE-BDD4-43AB4B2A749F}" destId="{BB996A60-BE63-4FB9-A0B3-4C22FF5E8B9C}" srcOrd="2" destOrd="0" parTransId="{A0D2DB19-65B5-447F-9CBF-C98A48EFB61C}" sibTransId="{C3B1F7E2-C29F-4848-AA90-8C3F91621476}"/>
    <dgm:cxn modelId="{68479018-A187-4067-B571-6D69CB68321A}" type="presOf" srcId="{BB996A60-BE63-4FB9-A0B3-4C22FF5E8B9C}" destId="{9273FA7A-E63E-4E46-B667-1422AA10AFC0}" srcOrd="0" destOrd="0" presId="urn:microsoft.com/office/officeart/2005/8/layout/vList2"/>
    <dgm:cxn modelId="{E02DC4AE-82A4-40ED-A58B-721CB6CB4CA2}" type="presOf" srcId="{BE4BD2BF-6581-4F0A-BFD5-000AAF68E73B}" destId="{56353D67-9DC6-4044-B794-A6F4D75DDC08}" srcOrd="0" destOrd="0" presId="urn:microsoft.com/office/officeart/2005/8/layout/vList2"/>
    <dgm:cxn modelId="{1859FF3C-A330-40F3-91CD-EC61261A8AAA}" type="presOf" srcId="{940C8DBE-6D38-4FFE-BDD4-43AB4B2A749F}" destId="{19401179-CE4D-4BDD-9825-D936232A5AEC}" srcOrd="0" destOrd="0" presId="urn:microsoft.com/office/officeart/2005/8/layout/vList2"/>
    <dgm:cxn modelId="{7FE5067D-DE46-4480-B51E-BE9F5A067CB9}" srcId="{940C8DBE-6D38-4FFE-BDD4-43AB4B2A749F}" destId="{BE4BD2BF-6581-4F0A-BFD5-000AAF68E73B}" srcOrd="3" destOrd="0" parTransId="{E5A5629A-82DB-4015-88D5-A164F8424D00}" sibTransId="{77E85339-439D-4FE0-BBD3-A4C5709D2BB6}"/>
    <dgm:cxn modelId="{9B211DEE-4B56-499B-A81C-E560691DBFBE}" type="presParOf" srcId="{19401179-CE4D-4BDD-9825-D936232A5AEC}" destId="{9A84AFD7-A33B-4AD9-A18C-144F1D329ABD}" srcOrd="0" destOrd="0" presId="urn:microsoft.com/office/officeart/2005/8/layout/vList2"/>
    <dgm:cxn modelId="{F713CC9D-105E-4EEC-96B2-9048A1093148}" type="presParOf" srcId="{19401179-CE4D-4BDD-9825-D936232A5AEC}" destId="{C866794A-9AF3-4F62-8B90-2DF72D09A021}" srcOrd="1" destOrd="0" presId="urn:microsoft.com/office/officeart/2005/8/layout/vList2"/>
    <dgm:cxn modelId="{50DB128B-C752-44DA-A86D-00F8C226B951}" type="presParOf" srcId="{19401179-CE4D-4BDD-9825-D936232A5AEC}" destId="{0B11560F-D2D6-46A3-B465-06A31A670AB2}" srcOrd="2" destOrd="0" presId="urn:microsoft.com/office/officeart/2005/8/layout/vList2"/>
    <dgm:cxn modelId="{8613FA47-E9BF-4FEA-93CA-6C770C28F5AA}" type="presParOf" srcId="{19401179-CE4D-4BDD-9825-D936232A5AEC}" destId="{C6F5D806-8865-4779-8337-311546CC234C}" srcOrd="3" destOrd="0" presId="urn:microsoft.com/office/officeart/2005/8/layout/vList2"/>
    <dgm:cxn modelId="{D71CE007-AB12-4196-A541-1E2EA9747DA9}" type="presParOf" srcId="{19401179-CE4D-4BDD-9825-D936232A5AEC}" destId="{9273FA7A-E63E-4E46-B667-1422AA10AFC0}" srcOrd="4" destOrd="0" presId="urn:microsoft.com/office/officeart/2005/8/layout/vList2"/>
    <dgm:cxn modelId="{198D5F49-0878-49D4-A383-0C5B47077ED7}" type="presParOf" srcId="{19401179-CE4D-4BDD-9825-D936232A5AEC}" destId="{DDA8DEE9-65DE-4F65-BE09-36E4252F7894}" srcOrd="5" destOrd="0" presId="urn:microsoft.com/office/officeart/2005/8/layout/vList2"/>
    <dgm:cxn modelId="{F890EB63-6822-4ECF-85F2-506B3E8C2727}" type="presParOf" srcId="{19401179-CE4D-4BDD-9825-D936232A5AEC}" destId="{56353D67-9DC6-4044-B794-A6F4D75DDC0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4AFD7-A33B-4AD9-A18C-144F1D329ABD}">
      <dsp:nvSpPr>
        <dsp:cNvPr id="0" name=""/>
        <dsp:cNvSpPr/>
      </dsp:nvSpPr>
      <dsp:spPr>
        <a:xfrm>
          <a:off x="0" y="733923"/>
          <a:ext cx="7620000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Model 2 </a:t>
          </a:r>
          <a:r>
            <a:rPr lang="ko-KR" sz="3300" b="1" kern="1200" smtClean="0"/>
            <a:t>방식이 유행하게 된 이유</a:t>
          </a:r>
          <a:endParaRPr lang="ko-KR" sz="3300" kern="1200"/>
        </a:p>
      </dsp:txBody>
      <dsp:txXfrm>
        <a:off x="40523" y="774446"/>
        <a:ext cx="7538954" cy="749069"/>
      </dsp:txXfrm>
    </dsp:sp>
    <dsp:sp modelId="{0B11560F-D2D6-46A3-B465-06A31A670AB2}">
      <dsp:nvSpPr>
        <dsp:cNvPr id="0" name=""/>
        <dsp:cNvSpPr/>
      </dsp:nvSpPr>
      <dsp:spPr>
        <a:xfrm>
          <a:off x="0" y="1659078"/>
          <a:ext cx="7620000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Spring MVC</a:t>
          </a:r>
          <a:r>
            <a:rPr lang="ko-KR" sz="3300" b="1" kern="1200" smtClean="0"/>
            <a:t>의 특징 </a:t>
          </a:r>
          <a:endParaRPr lang="ko-KR" sz="3300" kern="1200"/>
        </a:p>
      </dsp:txBody>
      <dsp:txXfrm>
        <a:off x="40523" y="1699601"/>
        <a:ext cx="7538954" cy="749069"/>
      </dsp:txXfrm>
    </dsp:sp>
    <dsp:sp modelId="{9273FA7A-E63E-4E46-B667-1422AA10AFC0}">
      <dsp:nvSpPr>
        <dsp:cNvPr id="0" name=""/>
        <dsp:cNvSpPr/>
      </dsp:nvSpPr>
      <dsp:spPr>
        <a:xfrm>
          <a:off x="0" y="2584233"/>
          <a:ext cx="7620000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Spring Controller</a:t>
          </a:r>
          <a:r>
            <a:rPr lang="ko-KR" sz="3300" b="1" kern="1200" smtClean="0"/>
            <a:t>의 실습 </a:t>
          </a:r>
          <a:endParaRPr lang="ko-KR" sz="3300" kern="1200"/>
        </a:p>
      </dsp:txBody>
      <dsp:txXfrm>
        <a:off x="40523" y="2624756"/>
        <a:ext cx="7538954" cy="749069"/>
      </dsp:txXfrm>
    </dsp:sp>
    <dsp:sp modelId="{56353D67-9DC6-4044-B794-A6F4D75DDC08}">
      <dsp:nvSpPr>
        <dsp:cNvPr id="0" name=""/>
        <dsp:cNvSpPr/>
      </dsp:nvSpPr>
      <dsp:spPr>
        <a:xfrm>
          <a:off x="0" y="3509388"/>
          <a:ext cx="7620000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Spring Controller</a:t>
          </a:r>
          <a:r>
            <a:rPr lang="ko-KR" sz="3300" b="1" kern="1200" smtClean="0"/>
            <a:t>를 테스트 하는 방법 </a:t>
          </a:r>
          <a:endParaRPr lang="ko-KR" sz="3300" kern="1200"/>
        </a:p>
      </dsp:txBody>
      <dsp:txXfrm>
        <a:off x="40523" y="3549911"/>
        <a:ext cx="7538954" cy="749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603AD-406D-4C2E-B1A4-CB542DD2EBF6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D0B3E-EBED-4A99-8C46-7ACEBBA49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44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2015-08-31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b="1" cap="none" baseline="0"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2015-08-31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Spring Web Project 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8075240" cy="914400"/>
          </a:xfrm>
        </p:spPr>
        <p:txBody>
          <a:bodyPr>
            <a:normAutofit/>
          </a:bodyPr>
          <a:lstStyle/>
          <a:p>
            <a:r>
              <a:rPr lang="en-US" altLang="ko-KR" sz="3600" b="1" cap="none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1</a:t>
            </a:r>
            <a:r>
              <a:rPr lang="en-US" altLang="ko-KR" sz="36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. 5.</a:t>
            </a:r>
            <a:r>
              <a:rPr lang="ko-KR" altLang="en-US" sz="36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모델</a:t>
            </a:r>
            <a:r>
              <a:rPr lang="en-US" altLang="ko-KR" sz="36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2 </a:t>
            </a:r>
            <a:r>
              <a:rPr lang="ko-KR" altLang="en-US" sz="36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방식과 </a:t>
            </a:r>
            <a:r>
              <a:rPr lang="en-US" altLang="ko-KR" sz="36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Spring MVC</a:t>
            </a:r>
            <a:endParaRPr lang="ko-KR" altLang="en-US" sz="3600" b="1" cap="none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데이터를 전달해야 하는 경우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Model</a:t>
            </a:r>
            <a:r>
              <a:rPr lang="ko-KR" altLang="en-US" smtClean="0"/>
              <a:t>클래스의 객체를 이용해서 </a:t>
            </a:r>
            <a:r>
              <a:rPr lang="en-US" altLang="ko-KR" smtClean="0"/>
              <a:t>View</a:t>
            </a:r>
            <a:r>
              <a:rPr lang="ko-KR" altLang="en-US" smtClean="0"/>
              <a:t>에 필요한 객체를 저장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addAttribute( )</a:t>
            </a:r>
            <a:r>
              <a:rPr lang="ko-KR" altLang="en-US" smtClean="0"/>
              <a:t>를 이용해서 보관</a:t>
            </a:r>
            <a:r>
              <a:rPr lang="en-US" altLang="ko-KR" smtClean="0"/>
              <a:t>, </a:t>
            </a:r>
            <a:r>
              <a:rPr lang="ko-KR" altLang="en-US" smtClean="0"/>
              <a:t>전달 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72866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51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리다이렉트 처리 </a:t>
            </a:r>
            <a:endParaRPr lang="ko-KR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7620000" cy="442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93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JSON </a:t>
            </a:r>
            <a:r>
              <a:rPr lang="ko-KR" altLang="en-US" smtClean="0"/>
              <a:t>데이터의 처리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29" y="1052736"/>
            <a:ext cx="4968553" cy="12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46" y="2708920"/>
            <a:ext cx="54483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0" y="2281799"/>
            <a:ext cx="338437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Spring 3.x</a:t>
            </a:r>
            <a:r>
              <a:rPr lang="ko-KR" altLang="en-US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방식</a:t>
            </a:r>
            <a:endParaRPr lang="en-US" altLang="ko-KR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Spring 4.x</a:t>
            </a:r>
            <a:r>
              <a:rPr lang="ko-KR" altLang="en-US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에서는 </a:t>
            </a:r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@RestController </a:t>
            </a:r>
            <a:r>
              <a:rPr lang="ko-KR" altLang="en-US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애노테이션 지원 </a:t>
            </a:r>
            <a:endParaRPr lang="ko-KR" altLang="en-US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10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컨트롤러 테스트 하기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WAS</a:t>
            </a:r>
            <a:r>
              <a:rPr lang="ko-KR" altLang="en-US" smtClean="0"/>
              <a:t>의 실행 시간의 절약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전체적인 테스트 환경의 구축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764704"/>
            <a:ext cx="3729766" cy="196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74866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23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Objectives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358313"/>
              </p:ext>
            </p:extLst>
          </p:nvPr>
        </p:nvGraphicFramePr>
        <p:xfrm>
          <a:off x="457200" y="1052736"/>
          <a:ext cx="7620000" cy="5073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188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Model 2 </a:t>
            </a:r>
            <a:r>
              <a:rPr lang="ko-KR" altLang="en-US" smtClean="0"/>
              <a:t>방식 </a:t>
            </a:r>
            <a:endParaRPr lang="ko-KR" altLang="en-US"/>
          </a:p>
        </p:txBody>
      </p:sp>
      <p:pic>
        <p:nvPicPr>
          <p:cNvPr id="1026" name="Picture 2" descr="http://www.barracudamvc.org/docs_old/events/model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0" y="1196752"/>
            <a:ext cx="542925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434136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모든 </a:t>
            </a:r>
            <a:r>
              <a:rPr lang="en-US" altLang="ko-KR" smtClean="0"/>
              <a:t>request</a:t>
            </a:r>
            <a:r>
              <a:rPr lang="ko-KR" altLang="en-US" smtClean="0"/>
              <a:t>는 </a:t>
            </a:r>
            <a:r>
              <a:rPr lang="en-US" altLang="ko-KR" smtClean="0"/>
              <a:t>Controller</a:t>
            </a:r>
            <a:r>
              <a:rPr lang="ko-KR" altLang="en-US" smtClean="0"/>
              <a:t>에서 받는다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80112" y="134076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Controller – </a:t>
            </a:r>
            <a:r>
              <a:rPr lang="ko-KR" altLang="en-US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데이터의 처리와 화면의 분기를 담당</a:t>
            </a:r>
            <a:endParaRPr lang="ko-KR" altLang="en-US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220896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View – </a:t>
            </a:r>
            <a:r>
              <a:rPr lang="ko-KR" altLang="en-US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화면상의 처리 </a:t>
            </a:r>
            <a:endParaRPr lang="ko-KR" altLang="en-US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0589" y="292494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Model</a:t>
            </a:r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– </a:t>
            </a:r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View</a:t>
            </a:r>
            <a:r>
              <a:rPr lang="ko-KR" altLang="en-US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에서 필요한 데이터  </a:t>
            </a:r>
            <a:endParaRPr lang="ko-KR" altLang="en-US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75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Spring MVC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Spring</a:t>
            </a:r>
            <a:r>
              <a:rPr lang="ko-KR" altLang="en-US" smtClean="0"/>
              <a:t>의 여러 하위 프로젝트 중에 하나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Annotation</a:t>
            </a:r>
            <a:r>
              <a:rPr lang="ko-KR" altLang="en-US" smtClean="0"/>
              <a:t>을 이용한 간편한 설정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다양한 형태의 </a:t>
            </a:r>
            <a:r>
              <a:rPr lang="en-US" altLang="ko-KR" smtClean="0"/>
              <a:t>View </a:t>
            </a:r>
            <a:r>
              <a:rPr lang="ko-KR" altLang="en-US" smtClean="0"/>
              <a:t>지원 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6799734" cy="408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0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Spring MVC</a:t>
            </a:r>
            <a:r>
              <a:rPr lang="ko-KR" altLang="en-US" smtClean="0"/>
              <a:t>에서 개발자가 하는 일 </a:t>
            </a:r>
            <a:endParaRPr lang="ko-KR" alt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7620000" cy="342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62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Spring MVC</a:t>
            </a:r>
            <a:r>
              <a:rPr lang="ko-KR" altLang="en-US" smtClean="0"/>
              <a:t>로 인해 편리해 지는 것들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7"/>
            <a:ext cx="7620000" cy="2016224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파라미터의 수집을 간편히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애노테이션 설정을 통한 </a:t>
            </a:r>
            <a:r>
              <a:rPr lang="en-US" altLang="ko-KR" smtClean="0"/>
              <a:t>URI</a:t>
            </a:r>
            <a:r>
              <a:rPr lang="ko-KR" altLang="en-US" smtClean="0"/>
              <a:t>설정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로직의 집중</a:t>
            </a:r>
            <a:r>
              <a:rPr lang="en-US" altLang="ko-KR" smtClean="0"/>
              <a:t>(</a:t>
            </a:r>
            <a:r>
              <a:rPr lang="ko-KR" altLang="en-US" smtClean="0"/>
              <a:t>모듈화</a:t>
            </a:r>
            <a:r>
              <a:rPr lang="en-US" altLang="ko-KR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테스트의 제공 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52" y="3140968"/>
            <a:ext cx="7643192" cy="756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cap="none" spc="-60" baseline="0">
                <a:solidFill>
                  <a:schemeClr val="tx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j-cs"/>
              </a:defRPr>
            </a:lvl1pPr>
          </a:lstStyle>
          <a:p>
            <a:r>
              <a:rPr lang="ko-KR" altLang="en-US" smtClean="0"/>
              <a:t>기존 </a:t>
            </a:r>
            <a:r>
              <a:rPr lang="en-US" altLang="ko-KR" smtClean="0"/>
              <a:t>MVC</a:t>
            </a:r>
            <a:r>
              <a:rPr lang="ko-KR" altLang="en-US" smtClean="0"/>
              <a:t>와 다른 점들 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13678" y="4005064"/>
            <a:ext cx="76200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상속이나 인터페이스의 제약에 자유롭다</a:t>
            </a:r>
            <a:r>
              <a:rPr lang="en-US" altLang="ko-KR" smtClean="0"/>
              <a:t>. 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파라미터와 리턴타입의 자유도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servlet-context.xml </a:t>
            </a:r>
            <a:r>
              <a:rPr lang="ko-KR" altLang="en-US" smtClean="0"/>
              <a:t>파일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5527154" cy="3555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664016"/>
            <a:ext cx="6328036" cy="317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56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Controller</a:t>
            </a:r>
            <a:r>
              <a:rPr lang="ko-KR" altLang="en-US" smtClean="0"/>
              <a:t>의 동작 테스트 </a:t>
            </a:r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5666132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51520" y="2708920"/>
            <a:ext cx="158417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5536" y="3573016"/>
            <a:ext cx="180020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36096" y="1844824"/>
            <a:ext cx="316835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@Controller</a:t>
            </a:r>
            <a:r>
              <a:rPr lang="ko-KR" altLang="en-US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는 스프링에 컨트롤러로 인식시키기 위한 애노테이션 </a:t>
            </a:r>
            <a:endParaRPr lang="ko-KR" altLang="en-US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3537882"/>
            <a:ext cx="316835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@RequestMapping</a:t>
            </a:r>
            <a:r>
              <a:rPr lang="ko-KR" altLang="en-US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은 특정 </a:t>
            </a:r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URI</a:t>
            </a:r>
            <a:r>
              <a:rPr lang="ko-KR" altLang="en-US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나 </a:t>
            </a:r>
            <a:r>
              <a:rPr lang="en-US" altLang="ko-KR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GET/POST</a:t>
            </a:r>
            <a:r>
              <a:rPr lang="ko-KR" altLang="en-US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등의 분기 </a:t>
            </a:r>
            <a:endParaRPr lang="ko-KR" altLang="en-US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54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문자열이 리턴타입인 경우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54578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54578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923601"/>
            <a:ext cx="6138689" cy="181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63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814</TotalTime>
  <Words>195</Words>
  <Application>Microsoft Office PowerPoint</Application>
  <PresentationFormat>화면 슬라이드 쇼(4:3)</PresentationFormat>
  <Paragraphs>41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굴림</vt:lpstr>
      <vt:lpstr>Arial</vt:lpstr>
      <vt:lpstr>돋움</vt:lpstr>
      <vt:lpstr>HY견고딕</vt:lpstr>
      <vt:lpstr>나눔바른고딕 Light</vt:lpstr>
      <vt:lpstr>휴먼편지체</vt:lpstr>
      <vt:lpstr>나눔고딕 ExtraBold</vt:lpstr>
      <vt:lpstr>나눔고딕 Light</vt:lpstr>
      <vt:lpstr>Arial Black</vt:lpstr>
      <vt:lpstr>맑은 고딕</vt:lpstr>
      <vt:lpstr>돋움체</vt:lpstr>
      <vt:lpstr>필수</vt:lpstr>
      <vt:lpstr>Spring Web Project </vt:lpstr>
      <vt:lpstr>Objectives</vt:lpstr>
      <vt:lpstr>Model 2 방식 </vt:lpstr>
      <vt:lpstr>Spring MVC </vt:lpstr>
      <vt:lpstr>Spring MVC에서 개발자가 하는 일 </vt:lpstr>
      <vt:lpstr>Spring MVC로 인해 편리해 지는 것들</vt:lpstr>
      <vt:lpstr>servlet-context.xml 파일 </vt:lpstr>
      <vt:lpstr>Controller의 동작 테스트 </vt:lpstr>
      <vt:lpstr>문자열이 리턴타입인 경우 </vt:lpstr>
      <vt:lpstr>객체 데이터를 전달해야 하는 경우 </vt:lpstr>
      <vt:lpstr>리다이렉트 처리 </vt:lpstr>
      <vt:lpstr>JSON 데이터의 처리 </vt:lpstr>
      <vt:lpstr>컨트롤러 테스트 하기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zerock</cp:lastModifiedBy>
  <cp:revision>44</cp:revision>
  <dcterms:created xsi:type="dcterms:W3CDTF">2015-08-28T23:07:43Z</dcterms:created>
  <dcterms:modified xsi:type="dcterms:W3CDTF">2015-08-31T11:58:57Z</dcterms:modified>
</cp:coreProperties>
</file>