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80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2. 3.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등록 구현</a:t>
            </a:r>
            <a:endParaRPr lang="ko-KR" altLang="en-US" sz="2800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데이터의 전달 구조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289" y="1052513"/>
            <a:ext cx="4153822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새로고침의 문제와 리다이렉트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512" y="1124744"/>
            <a:ext cx="633670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557210"/>
            <a:ext cx="669674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RedirectAttributes</a:t>
            </a:r>
            <a:r>
              <a:rPr lang="ko-KR" altLang="en-US" smtClean="0"/>
              <a:t>를 이용하기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124744"/>
            <a:ext cx="7272808" cy="237626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68650"/>
              </p:ext>
            </p:extLst>
          </p:nvPr>
        </p:nvGraphicFramePr>
        <p:xfrm>
          <a:off x="467544" y="3723369"/>
          <a:ext cx="5937250" cy="299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/WEB-INF/views/board/listAll.jsp</a:t>
                      </a:r>
                      <a:r>
                        <a:rPr lang="ko-KR" sz="1000">
                          <a:effectLst/>
                        </a:rPr>
                        <a:t>의 일부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1505" name="그림 1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34385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3834061" y="4005064"/>
            <a:ext cx="3571240" cy="21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등록 작업을 위한 컨트롤러 구성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URL </a:t>
            </a:r>
            <a:r>
              <a:rPr lang="ko-KR" altLang="en-US" smtClean="0"/>
              <a:t>호출 방식 정의하기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뷰</a:t>
            </a:r>
            <a:r>
              <a:rPr lang="en-US" altLang="ko-KR" smtClean="0"/>
              <a:t>(view)</a:t>
            </a:r>
            <a:r>
              <a:rPr lang="ko-KR" altLang="en-US" smtClean="0"/>
              <a:t>의 구현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컨트롤러의 데이터 수집 및 처리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컨트롤러 관련 고민들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공통적인 </a:t>
            </a:r>
            <a:r>
              <a:rPr lang="en-US" altLang="ko-KR"/>
              <a:t>URI </a:t>
            </a:r>
            <a:r>
              <a:rPr lang="ko-KR" altLang="ko-KR"/>
              <a:t>경로와 각 기능별 </a:t>
            </a:r>
            <a:r>
              <a:rPr lang="en-US" altLang="ko-KR"/>
              <a:t>URI </a:t>
            </a:r>
            <a:endParaRPr lang="ko-KR" altLang="ko-KR"/>
          </a:p>
          <a:p>
            <a:pPr lvl="0"/>
            <a:r>
              <a:rPr lang="ko-KR" altLang="ko-KR"/>
              <a:t>각 </a:t>
            </a:r>
            <a:r>
              <a:rPr lang="en-US" altLang="ko-KR"/>
              <a:t>URI</a:t>
            </a:r>
            <a:r>
              <a:rPr lang="ko-KR" altLang="ko-KR"/>
              <a:t>에 대한 호출 방식</a:t>
            </a:r>
            <a:r>
              <a:rPr lang="en-US" altLang="ko-KR"/>
              <a:t>(GET, POST)</a:t>
            </a:r>
            <a:endParaRPr lang="ko-KR" altLang="ko-KR"/>
          </a:p>
          <a:p>
            <a:pPr lvl="0"/>
            <a:r>
              <a:rPr lang="ko-KR" altLang="ko-KR"/>
              <a:t>결과 처리와 리다이렉트 방식의 페이지 결정</a:t>
            </a:r>
          </a:p>
          <a:p>
            <a:pPr lvl="0"/>
            <a:r>
              <a:rPr lang="ko-KR" altLang="ko-KR"/>
              <a:t>예외 페이지 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46658"/>
              </p:ext>
            </p:extLst>
          </p:nvPr>
        </p:nvGraphicFramePr>
        <p:xfrm>
          <a:off x="683568" y="2996952"/>
          <a:ext cx="7128792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288"/>
                <a:gridCol w="2485547"/>
                <a:gridCol w="3889957"/>
              </a:tblGrid>
              <a:tr h="315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1000" kern="50">
                          <a:effectLst/>
                        </a:rPr>
                        <a:t>방식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URI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1000" kern="50">
                          <a:effectLst/>
                        </a:rPr>
                        <a:t>설명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</a:tr>
              <a:tr h="315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GET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/board/register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1000" kern="50">
                          <a:effectLst/>
                        </a:rPr>
                        <a:t>게시물의 등록 페이지를 보여준다</a:t>
                      </a:r>
                      <a:r>
                        <a:rPr lang="en-US" sz="1000" kern="50">
                          <a:effectLst/>
                        </a:rPr>
                        <a:t>. 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</a:tr>
              <a:tr h="315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POST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/board/register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1000" kern="50">
                          <a:effectLst/>
                        </a:rPr>
                        <a:t>게시물을 실제로 등록한다</a:t>
                      </a:r>
                      <a:r>
                        <a:rPr lang="en-US" sz="1000" kern="50">
                          <a:effectLst/>
                        </a:rPr>
                        <a:t>.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</a:tr>
              <a:tr h="315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GET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/board/read?bno=xxx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1000" kern="50">
                          <a:effectLst/>
                        </a:rPr>
                        <a:t>특정 번호의 게시물을 조회한다</a:t>
                      </a:r>
                      <a:r>
                        <a:rPr lang="en-US" sz="1000" kern="50">
                          <a:effectLst/>
                        </a:rPr>
                        <a:t>.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</a:tr>
              <a:tr h="315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GET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/board/mod?bno=xxx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1000" kern="50">
                          <a:effectLst/>
                        </a:rPr>
                        <a:t>게시물의 수정 화면으로 이동한다</a:t>
                      </a:r>
                      <a:r>
                        <a:rPr lang="en-US" sz="1000" kern="50">
                          <a:effectLst/>
                        </a:rPr>
                        <a:t>.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</a:tr>
              <a:tr h="315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POST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/board/mod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1000" kern="50">
                          <a:effectLst/>
                        </a:rPr>
                        <a:t>게시물을 수정한다</a:t>
                      </a:r>
                      <a:r>
                        <a:rPr lang="en-US" sz="1000" kern="50">
                          <a:effectLst/>
                        </a:rPr>
                        <a:t>.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</a:tr>
              <a:tr h="315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POST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/board/remove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1000" kern="50">
                          <a:effectLst/>
                        </a:rPr>
                        <a:t>게시물을 삭제한다</a:t>
                      </a:r>
                      <a:r>
                        <a:rPr lang="en-US" sz="1000" kern="50">
                          <a:effectLst/>
                        </a:rPr>
                        <a:t>. 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</a:tr>
              <a:tr h="315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GET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50">
                          <a:effectLst/>
                        </a:rPr>
                        <a:t>/board/list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ko-KR" sz="1000" kern="50">
                          <a:effectLst/>
                        </a:rPr>
                        <a:t>게시물의 목록을 확인한다</a:t>
                      </a:r>
                      <a:r>
                        <a:rPr lang="en-US" sz="1000" kern="50">
                          <a:effectLst/>
                        </a:rPr>
                        <a:t>.</a:t>
                      </a:r>
                      <a:endParaRPr lang="ko-KR" sz="1000" kern="50">
                        <a:effectLst/>
                        <a:latin typeface="나눔고딕"/>
                        <a:cs typeface="나눔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92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컨트롤러의 선언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708920"/>
            <a:ext cx="6029325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196752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/>
              <a:t>스프링 </a:t>
            </a:r>
            <a:r>
              <a:rPr lang="en-US" altLang="ko-KR" b="1"/>
              <a:t>MVC</a:t>
            </a:r>
            <a:r>
              <a:rPr lang="ko-KR" altLang="ko-KR" b="1"/>
              <a:t>를 이용하는 경우에는 컨트롤러 역시 </a:t>
            </a:r>
            <a:r>
              <a:rPr lang="en-US" altLang="ko-KR" b="1"/>
              <a:t>‘@Controller’</a:t>
            </a:r>
            <a:r>
              <a:rPr lang="ko-KR" altLang="ko-KR" b="1"/>
              <a:t>라는 애노테이션을 추가하는 것만으로 설정이 완료됩니다</a:t>
            </a:r>
            <a:r>
              <a:rPr lang="en-US" altLang="ko-KR" b="1"/>
              <a:t>. </a:t>
            </a:r>
            <a:endParaRPr lang="ko-KR" altLang="ko-KR" b="1"/>
          </a:p>
          <a:p>
            <a:r>
              <a:rPr lang="ko-KR" altLang="ko-KR" b="1"/>
              <a:t>작성하는 컨트롤러는 아래와 같이 애노테이션으로 </a:t>
            </a:r>
            <a:r>
              <a:rPr lang="en-US" altLang="ko-KR" b="1"/>
              <a:t>‘@Controller’</a:t>
            </a:r>
            <a:r>
              <a:rPr lang="ko-KR" altLang="ko-KR" b="1"/>
              <a:t>를 추가해주고</a:t>
            </a:r>
            <a:r>
              <a:rPr lang="en-US" altLang="ko-KR" b="1"/>
              <a:t>, Board</a:t>
            </a:r>
            <a:r>
              <a:rPr lang="ko-KR" altLang="ko-KR" b="1"/>
              <a:t>의 모든 공통 경로를 </a:t>
            </a:r>
            <a:r>
              <a:rPr lang="en-US" altLang="ko-KR" b="1"/>
              <a:t>‘/board/’</a:t>
            </a:r>
            <a:r>
              <a:rPr lang="ko-KR" altLang="ko-KR" b="1"/>
              <a:t>로 인식할 수 있게 합니다</a:t>
            </a:r>
            <a:r>
              <a:rPr lang="en-US" altLang="ko-KR" b="1"/>
              <a:t>. </a:t>
            </a:r>
            <a:endParaRPr lang="ko-KR" altLang="ko-KR" b="1"/>
          </a:p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89648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등록 작업과 파라미터의 고려 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/>
              <a:t>파라미터를 결정하는 것은 다음과 같은 사항을 고려해서 설계해야 합니다</a:t>
            </a:r>
            <a:r>
              <a:rPr lang="en-US" altLang="ko-KR" sz="1800"/>
              <a:t>. </a:t>
            </a:r>
            <a:endParaRPr lang="ko-KR" altLang="ko-KR" sz="1800"/>
          </a:p>
          <a:p>
            <a:pPr lvl="0"/>
            <a:r>
              <a:rPr lang="ko-KR" altLang="ko-KR" sz="1800"/>
              <a:t>파라미터의 수집은 스프링 </a:t>
            </a:r>
            <a:r>
              <a:rPr lang="en-US" altLang="ko-KR" sz="1800"/>
              <a:t>MVC</a:t>
            </a:r>
            <a:r>
              <a:rPr lang="ko-KR" altLang="ko-KR" sz="1800"/>
              <a:t>에서 자동으로 이루어지므로</a:t>
            </a:r>
            <a:r>
              <a:rPr lang="en-US" altLang="ko-KR" sz="1800"/>
              <a:t>, </a:t>
            </a:r>
            <a:r>
              <a:rPr lang="ko-KR" altLang="ko-KR" sz="1800"/>
              <a:t>파라미터의 수집이 필요하면 원하는 객체를 파라미터로 선언합니다</a:t>
            </a:r>
            <a:r>
              <a:rPr lang="en-US" altLang="ko-KR" sz="1800"/>
              <a:t>. </a:t>
            </a:r>
            <a:endParaRPr lang="ko-KR" altLang="ko-KR" sz="1800"/>
          </a:p>
          <a:p>
            <a:pPr lvl="1"/>
            <a:r>
              <a:rPr lang="ko-KR" altLang="ko-KR" sz="1800"/>
              <a:t>특별한 경우가 아니라면 </a:t>
            </a:r>
            <a:r>
              <a:rPr lang="en-US" altLang="ko-KR" sz="1800"/>
              <a:t>VO </a:t>
            </a:r>
            <a:r>
              <a:rPr lang="ko-KR" altLang="ko-KR" sz="1800"/>
              <a:t>클래스 혹은 </a:t>
            </a:r>
            <a:r>
              <a:rPr lang="en-US" altLang="ko-KR" sz="1800"/>
              <a:t>DTO</a:t>
            </a:r>
            <a:r>
              <a:rPr lang="ko-KR" altLang="ko-KR" sz="1800"/>
              <a:t>클래스를 파라미터로 사용하는 것이 편리합니다</a:t>
            </a:r>
            <a:r>
              <a:rPr lang="en-US" altLang="ko-KR" sz="1800"/>
              <a:t>. </a:t>
            </a:r>
            <a:endParaRPr lang="ko-KR" altLang="ko-KR" sz="1800"/>
          </a:p>
          <a:p>
            <a:pPr lvl="1"/>
            <a:r>
              <a:rPr lang="ko-KR" altLang="ko-KR" sz="1800"/>
              <a:t>브라우저에서 들어오는 요청</a:t>
            </a:r>
            <a:r>
              <a:rPr lang="en-US" altLang="ko-KR" sz="1800"/>
              <a:t>(request)</a:t>
            </a:r>
            <a:r>
              <a:rPr lang="ko-KR" altLang="ko-KR" sz="1800"/>
              <a:t>이 자동으로 파라미터로 지정한 클래스의 객체 속성값으로 처리되는데 이를 바인딩</a:t>
            </a:r>
            <a:r>
              <a:rPr lang="en-US" altLang="ko-KR" sz="1800"/>
              <a:t>(binding)</a:t>
            </a:r>
            <a:r>
              <a:rPr lang="ko-KR" altLang="ko-KR" sz="1800"/>
              <a:t>이라고 합니다</a:t>
            </a:r>
            <a:r>
              <a:rPr lang="en-US" altLang="ko-KR" sz="1800"/>
              <a:t>. </a:t>
            </a:r>
            <a:endParaRPr lang="ko-KR" altLang="ko-KR" sz="1800"/>
          </a:p>
          <a:p>
            <a:r>
              <a:rPr lang="en-US" altLang="ko-KR" sz="1800"/>
              <a:t> </a:t>
            </a:r>
            <a:endParaRPr lang="ko-KR" altLang="ko-KR" sz="1800"/>
          </a:p>
          <a:p>
            <a:pPr lvl="0"/>
            <a:r>
              <a:rPr lang="ko-KR" altLang="ko-KR" sz="1800"/>
              <a:t>스프링</a:t>
            </a:r>
            <a:r>
              <a:rPr lang="en-US" altLang="ko-KR" sz="1800"/>
              <a:t> MVC</a:t>
            </a:r>
            <a:r>
              <a:rPr lang="ko-KR" altLang="ko-KR" sz="1800"/>
              <a:t>의 </a:t>
            </a:r>
            <a:r>
              <a:rPr lang="en-US" altLang="ko-KR" sz="1800"/>
              <a:t>Model </a:t>
            </a:r>
            <a:r>
              <a:rPr lang="ko-KR" altLang="ko-KR" sz="1800"/>
              <a:t>객체는 해당 메소드에서 뷰</a:t>
            </a:r>
            <a:r>
              <a:rPr lang="en-US" altLang="ko-KR" sz="1800"/>
              <a:t>(jsp </a:t>
            </a:r>
            <a:r>
              <a:rPr lang="ko-KR" altLang="ko-KR" sz="1800"/>
              <a:t>등</a:t>
            </a:r>
            <a:r>
              <a:rPr lang="en-US" altLang="ko-KR" sz="1800"/>
              <a:t>)</a:t>
            </a:r>
            <a:r>
              <a:rPr lang="ko-KR" altLang="ko-KR" sz="1800"/>
              <a:t>에 필요한 데이터를 전달하는 용도로 사용됩니다</a:t>
            </a:r>
            <a:r>
              <a:rPr lang="en-US" altLang="ko-KR" sz="1800"/>
              <a:t>. </a:t>
            </a:r>
            <a:r>
              <a:rPr lang="ko-KR" altLang="ko-KR" sz="1800"/>
              <a:t>그러므로 만일 메소드 내에서 뷰로 전달할 데이터가 있다면</a:t>
            </a:r>
            <a:r>
              <a:rPr lang="en-US" altLang="ko-KR" sz="1800"/>
              <a:t>, Model</a:t>
            </a:r>
            <a:r>
              <a:rPr lang="ko-KR" altLang="ko-KR" sz="1800"/>
              <a:t>을 파라미터로 선언해 주는 것이 편리합니다</a:t>
            </a:r>
            <a:r>
              <a:rPr lang="en-US" altLang="ko-KR" sz="1800"/>
              <a:t>. </a:t>
            </a:r>
            <a:endParaRPr lang="ko-KR" altLang="ko-KR" sz="1800"/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773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컨트롤러의 등록 처리 메소드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268760"/>
            <a:ext cx="7128792" cy="331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725144"/>
            <a:ext cx="72728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GET </a:t>
            </a:r>
            <a:r>
              <a:rPr lang="ko-KR" altLang="ko-KR" sz="1400" b="1"/>
              <a:t>방식은 항상 사용자가 직접 브라우저에서 접근이 가능할 때 사용합니다</a:t>
            </a:r>
            <a:r>
              <a:rPr lang="en-US" altLang="ko-KR" sz="1400" b="1"/>
              <a:t>. </a:t>
            </a:r>
            <a:r>
              <a:rPr lang="ko-KR" altLang="ko-KR" sz="1400" b="1"/>
              <a:t>일반적인 경우라면 </a:t>
            </a:r>
            <a:r>
              <a:rPr lang="en-US" altLang="ko-KR" sz="1400" b="1"/>
              <a:t>GET </a:t>
            </a:r>
            <a:r>
              <a:rPr lang="ko-KR" altLang="ko-KR" sz="1400" b="1"/>
              <a:t>방식은 </a:t>
            </a:r>
            <a:r>
              <a:rPr lang="en-US" altLang="ko-KR" sz="1400" b="1"/>
              <a:t>1) </a:t>
            </a:r>
            <a:r>
              <a:rPr lang="ko-KR" altLang="ko-KR" sz="1400" b="1"/>
              <a:t>입력 페이지와 </a:t>
            </a:r>
            <a:r>
              <a:rPr lang="en-US" altLang="ko-KR" sz="1400" b="1"/>
              <a:t>2) </a:t>
            </a:r>
            <a:r>
              <a:rPr lang="ko-KR" altLang="ko-KR" sz="1400" b="1"/>
              <a:t>조회 페이지에서 사용합니다</a:t>
            </a:r>
            <a:r>
              <a:rPr lang="en-US" altLang="ko-KR" sz="1400" b="1"/>
              <a:t>. </a:t>
            </a:r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ko-KR" altLang="ko-KR" sz="1400" b="1"/>
              <a:t>반면에 </a:t>
            </a:r>
            <a:r>
              <a:rPr lang="en-US" altLang="ko-KR" sz="1400" b="1"/>
              <a:t>POST </a:t>
            </a:r>
            <a:r>
              <a:rPr lang="ko-KR" altLang="ko-KR" sz="1400" b="1"/>
              <a:t>방식은 항상 외부에서 많은 정보를 입력하는 경우에 사용합니다</a:t>
            </a:r>
            <a:r>
              <a:rPr lang="en-US" altLang="ko-KR" sz="1400" b="1"/>
              <a:t>. </a:t>
            </a:r>
            <a:r>
              <a:rPr lang="ko-KR" altLang="ko-KR" sz="1400" b="1"/>
              <a:t>브라우저상에서 주소창에 보여지면 안 되는 정보를 전송하는 데 처리합니다</a:t>
            </a:r>
            <a:r>
              <a:rPr lang="en-US" altLang="ko-KR" sz="1400" b="1"/>
              <a:t>. </a:t>
            </a:r>
            <a:endParaRPr lang="ko-KR" altLang="ko-KR" sz="1400" b="1"/>
          </a:p>
          <a:p>
            <a:endParaRPr lang="ko-KR" altLang="ko-KR" sz="1400" b="1"/>
          </a:p>
          <a:p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95078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컨트롤러의 동작 테스트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4772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1058" y="3212976"/>
            <a:ext cx="481102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뷰</a:t>
            </a:r>
            <a:r>
              <a:rPr lang="en-US" altLang="ko-KR" smtClean="0"/>
              <a:t>(view)</a:t>
            </a:r>
            <a:r>
              <a:rPr lang="ko-KR" altLang="en-US" smtClean="0"/>
              <a:t>의 구현 </a:t>
            </a:r>
            <a:r>
              <a:rPr lang="en-US" altLang="ko-KR" smtClean="0"/>
              <a:t>– </a:t>
            </a:r>
            <a:r>
              <a:rPr lang="ko-KR" altLang="en-US" smtClean="0"/>
              <a:t>등록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작업의 순서</a:t>
            </a:r>
            <a:endParaRPr lang="en-US" altLang="ko-KR" smtClean="0"/>
          </a:p>
          <a:p>
            <a:pPr lvl="1"/>
            <a:r>
              <a:rPr lang="ko-KR" altLang="ko-KR" smtClean="0"/>
              <a:t>필요한 </a:t>
            </a:r>
            <a:r>
              <a:rPr lang="en-US" altLang="ko-KR"/>
              <a:t>jsp </a:t>
            </a:r>
            <a:r>
              <a:rPr lang="ko-KR" altLang="ko-KR"/>
              <a:t>페이지 작성 </a:t>
            </a:r>
          </a:p>
          <a:p>
            <a:pPr lvl="1"/>
            <a:r>
              <a:rPr lang="en-US" altLang="ko-KR"/>
              <a:t>jsp </a:t>
            </a:r>
            <a:r>
              <a:rPr lang="ko-KR" altLang="ko-KR"/>
              <a:t>페이지 내에 필요한 데이터 전달 확인 </a:t>
            </a:r>
          </a:p>
          <a:p>
            <a:pPr lvl="1"/>
            <a:r>
              <a:rPr lang="en-US" altLang="ko-KR"/>
              <a:t>jsp </a:t>
            </a:r>
            <a:r>
              <a:rPr lang="ko-KR" altLang="ko-KR"/>
              <a:t>페이지 내에서의 출력 </a:t>
            </a:r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852936"/>
            <a:ext cx="432048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1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630307"/>
              </p:ext>
            </p:extLst>
          </p:nvPr>
        </p:nvGraphicFramePr>
        <p:xfrm>
          <a:off x="175200" y="473942"/>
          <a:ext cx="5937250" cy="299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/WEB-INF/views/board/register.jsp</a:t>
                      </a:r>
                      <a:r>
                        <a:rPr lang="ko-KR" sz="1000">
                          <a:effectLst/>
                        </a:rPr>
                        <a:t>의 일부 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481" name="그림 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59436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3573016"/>
            <a:ext cx="2916093" cy="298683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73409"/>
              </p:ext>
            </p:extLst>
          </p:nvPr>
        </p:nvGraphicFramePr>
        <p:xfrm>
          <a:off x="1691680" y="3717032"/>
          <a:ext cx="6069330" cy="2613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93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/WEB-INF/views/board/success.jsp</a:t>
                      </a:r>
                      <a:r>
                        <a:rPr lang="ko-KR" sz="1000">
                          <a:effectLst/>
                        </a:rPr>
                        <a:t>의 일부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  <a:tr h="2463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482" name="그림 1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93" y="3893162"/>
            <a:ext cx="53530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21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573</TotalTime>
  <Words>321</Words>
  <Application>Microsoft Office PowerPoint</Application>
  <PresentationFormat>화면 슬라이드 쇼(4:3)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필수</vt:lpstr>
      <vt:lpstr>Spring Web Project </vt:lpstr>
      <vt:lpstr>Objectives</vt:lpstr>
      <vt:lpstr>컨트롤러 관련 고민들 </vt:lpstr>
      <vt:lpstr>컨트롤러의 선언 </vt:lpstr>
      <vt:lpstr>등록 작업과 파라미터의 고려 사항</vt:lpstr>
      <vt:lpstr>컨트롤러의 등록 처리 메소드 </vt:lpstr>
      <vt:lpstr>컨트롤러의 동작 테스트</vt:lpstr>
      <vt:lpstr>뷰(view)의 구현 – 등록 </vt:lpstr>
      <vt:lpstr>PowerPoint 프레젠테이션</vt:lpstr>
      <vt:lpstr>데이터의 전달 구조</vt:lpstr>
      <vt:lpstr>새로고침의 문제와 리다이렉트</vt:lpstr>
      <vt:lpstr>PowerPoint 프레젠테이션</vt:lpstr>
      <vt:lpstr>RedirectAttributes를 이용하기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28</cp:revision>
  <dcterms:created xsi:type="dcterms:W3CDTF">2015-08-28T23:07:43Z</dcterms:created>
  <dcterms:modified xsi:type="dcterms:W3CDTF">2016-02-23T14:55:24Z</dcterms:modified>
</cp:coreProperties>
</file>