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A74F-3242-4630-B308-3E5CBB6856C3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5D749-5788-4F98-A1A6-7AE0104A8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09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66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3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07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7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1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5D749-5788-4F98-A1A6-7AE0104A8F3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6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19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48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01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6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41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27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4A6F-D593-4465-95DA-829AC8B55CF9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A36E-E496-41A7-9335-2A6DBBA30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5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9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Goiânia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sp>
        <p:nvSpPr>
          <p:cNvPr id="3" name="CaixaDeTexto 2"/>
          <p:cNvSpPr txBox="1"/>
          <p:nvPr/>
        </p:nvSpPr>
        <p:spPr>
          <a:xfrm>
            <a:off x="5698815" y="2211710"/>
            <a:ext cx="341724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CONTRATOS</a:t>
            </a:r>
          </a:p>
          <a:p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Mais de 156 mil contratos com garantias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analisadas.</a:t>
            </a:r>
            <a:endParaRPr lang="pt-BR" sz="11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/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09303" y="2902173"/>
            <a:ext cx="285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VALORES</a:t>
            </a:r>
          </a:p>
          <a:p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33 bilhões em valores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contratados.</a:t>
            </a:r>
            <a:endParaRPr lang="pt-BR" sz="11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694588" y="350785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GARANTIAS</a:t>
            </a:r>
          </a:p>
          <a:p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41 bilhões em garantias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controladas.</a:t>
            </a:r>
            <a:endParaRPr lang="pt-BR" sz="11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0" y="1189955"/>
            <a:ext cx="4175609" cy="35130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81" y="3550336"/>
            <a:ext cx="387795" cy="4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62569"/>
            <a:ext cx="457814" cy="36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16" y="2211710"/>
            <a:ext cx="414725" cy="4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34" y="4227568"/>
            <a:ext cx="494104" cy="44513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969">
            <a:off x="3793887" y="4205175"/>
            <a:ext cx="512839" cy="5128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932040" y="1124620"/>
            <a:ext cx="38262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A71B1"/>
                </a:solidFill>
              </a:rPr>
              <a:t>SIACG</a:t>
            </a:r>
          </a:p>
          <a:p>
            <a:pPr algn="ctr"/>
            <a:r>
              <a:rPr lang="pt-BR" sz="1400" dirty="0" smtClean="0">
                <a:solidFill>
                  <a:srgbClr val="0A71B1"/>
                </a:solidFill>
              </a:rPr>
              <a:t> </a:t>
            </a:r>
            <a:r>
              <a:rPr lang="pt-BR" sz="1400" dirty="0">
                <a:solidFill>
                  <a:srgbClr val="0A71B1"/>
                </a:solidFill>
              </a:rPr>
              <a:t>ACOMPANHAMENTO E CONTROLE DE GARANTIAS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6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Goiânia</a:t>
            </a:r>
            <a:b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</a:br>
            <a:r>
              <a:rPr lang="pt-BR" sz="18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Outros Projetos...</a:t>
            </a:r>
            <a:endParaRPr lang="pt-BR" sz="18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sp>
        <p:nvSpPr>
          <p:cNvPr id="3" name="CaixaDeTexto 2"/>
          <p:cNvSpPr txBox="1"/>
          <p:nvPr/>
        </p:nvSpPr>
        <p:spPr>
          <a:xfrm>
            <a:off x="467544" y="1133912"/>
            <a:ext cx="2321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SIFSA 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Gestão da Sustentabilidade e </a:t>
            </a:r>
            <a:endParaRPr lang="pt-BR" sz="1100" dirty="0" smtClean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Responsabilidade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Socioambiental</a:t>
            </a:r>
          </a:p>
          <a:p>
            <a:pPr algn="ctr"/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6" y="1738109"/>
            <a:ext cx="2443915" cy="205777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450021" y="3795886"/>
            <a:ext cx="23217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PRESI</a:t>
            </a:r>
          </a:p>
          <a:p>
            <a:pPr algn="just"/>
            <a:r>
              <a:rPr lang="pt-BR" sz="10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Ganho </a:t>
            </a:r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de imagem com a melhoria da execução dos projetos que utilizam recursos do FSA. Redução de 2 toneladas em consumo de papéis.</a:t>
            </a:r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74356" y="1133912"/>
            <a:ext cx="2321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SIGFP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de Gerenciamento de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Folhas de Pagamento</a:t>
            </a:r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60232" y="1133912"/>
            <a:ext cx="21107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SITRR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de Gestão de 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Tarifas de Repasse</a:t>
            </a:r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203848" y="3795886"/>
            <a:ext cx="28803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VICLI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Acompanhamento de 80 folhas de pagamento, com movimentação de cerca </a:t>
            </a:r>
            <a:r>
              <a:rPr lang="pt-BR" sz="10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R</a:t>
            </a:r>
            <a:r>
              <a:rPr lang="pt-BR" sz="1000" b="1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$ 20 bilhões</a:t>
            </a:r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.  </a:t>
            </a:r>
            <a:endParaRPr lang="pt-BR" sz="1000" dirty="0" smtClean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just"/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just"/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OBS: </a:t>
            </a:r>
            <a:r>
              <a:rPr lang="pt-BR" sz="8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MVP entregue em 2018 com acompanhamento de 15 folhas de pagamento, com movimentação de cerca de R$ 3,7 bilhões.  </a:t>
            </a:r>
          </a:p>
          <a:p>
            <a:pPr algn="just"/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588224" y="3795886"/>
            <a:ext cx="2321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VIGOV</a:t>
            </a:r>
          </a:p>
          <a:p>
            <a:pPr algn="ctr"/>
            <a:r>
              <a:rPr lang="pt-BR" sz="1000" b="1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R$ 100 milhões</a:t>
            </a:r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 por ano em tarifas.</a:t>
            </a:r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28" y="1724168"/>
            <a:ext cx="2443915" cy="205777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65" y="1707654"/>
            <a:ext cx="2443915" cy="20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Goiânia</a:t>
            </a:r>
            <a:b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</a:br>
            <a:r>
              <a:rPr lang="pt-BR" sz="18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Outros Projetos...</a:t>
            </a:r>
            <a:endParaRPr lang="pt-BR" sz="18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sp>
        <p:nvSpPr>
          <p:cNvPr id="3" name="CaixaDeTexto 2"/>
          <p:cNvSpPr txBox="1"/>
          <p:nvPr/>
        </p:nvSpPr>
        <p:spPr>
          <a:xfrm>
            <a:off x="467544" y="1133912"/>
            <a:ext cx="232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SIPFI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Painel Financeiro</a:t>
            </a:r>
            <a:endParaRPr lang="pt-BR" sz="11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/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0021" y="3795886"/>
            <a:ext cx="23217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VIFIC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Aumento do percentual de reversão de valores enviados em movimentações ilícitas ou erro operacional que se enquadrem na alçada da área financeira.</a:t>
            </a:r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74356" y="1133912"/>
            <a:ext cx="2321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SISGT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de Gestão de Contratos de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Tecnologia da Informação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660232" y="1133912"/>
            <a:ext cx="21107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SIPCL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de Pesquisas da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CAIXA</a:t>
            </a:r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347864" y="3795886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VITEC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Gestão dos contratos de TI com precificação, homologação e faturamento dos atendimentos de fornecedores da CAIXA, conforme as regras definidas em cada contrato.</a:t>
            </a:r>
          </a:p>
          <a:p>
            <a:pPr algn="just"/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OBS: </a:t>
            </a:r>
            <a:r>
              <a:rPr lang="pt-BR" sz="800" dirty="0">
                <a:solidFill>
                  <a:srgbClr val="0A71B1"/>
                </a:solidFill>
              </a:rPr>
              <a:t>Até MAI/2019 foram faturados R$ 465.290.175,17 pagos a fornecedores e aplicadas multas/descontos de R$ 32.114.733,27.  </a:t>
            </a:r>
          </a:p>
          <a:p>
            <a:pPr algn="just"/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588224" y="3795886"/>
            <a:ext cx="23217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VIPES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Publicação de Pesquisas de todas as áreas interessadas da CAIXA e Controle de respostas pelo público-alvo selecionado.</a:t>
            </a:r>
          </a:p>
          <a:p>
            <a:pPr algn="ctr"/>
            <a:r>
              <a:rPr lang="pt-BR" sz="10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.</a:t>
            </a:r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74407"/>
            <a:ext cx="2443915" cy="20577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59" y="1691025"/>
            <a:ext cx="2443915" cy="20577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708315"/>
            <a:ext cx="2443915" cy="20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Goiânia</a:t>
            </a:r>
            <a:b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</a:br>
            <a:r>
              <a:rPr lang="pt-BR" sz="18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Outros Projetos...</a:t>
            </a:r>
            <a:endParaRPr lang="pt-BR" sz="18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sp>
        <p:nvSpPr>
          <p:cNvPr id="3" name="CaixaDeTexto 2"/>
          <p:cNvSpPr txBox="1"/>
          <p:nvPr/>
        </p:nvSpPr>
        <p:spPr>
          <a:xfrm>
            <a:off x="467544" y="1133912"/>
            <a:ext cx="2321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SIIVG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Inventário e Verificação de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Garantias</a:t>
            </a:r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0021" y="3795886"/>
            <a:ext cx="23217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VILOP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Controle das Garantias Físicas sob guarda das unidades através da realização de Inventários semestrais e anuais conforme CR 467.  </a:t>
            </a:r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74356" y="1133912"/>
            <a:ext cx="23217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SIEST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de Gestão de Estagiários</a:t>
            </a:r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60232" y="1133912"/>
            <a:ext cx="21107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SINPC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Portfólio CAIXA</a:t>
            </a:r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413287" y="3795886"/>
            <a:ext cx="25268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VIPES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Controle de Frequência e Recessos de Estagiários CAIXA atendendo a Lei do Estágio - Lei Nº 11.788/2008.  </a:t>
            </a:r>
          </a:p>
          <a:p>
            <a:pPr algn="just"/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588224" y="3795886"/>
            <a:ext cx="232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VIGOV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Consolidação de Informações úteis a comercialização de produtos da CAIXA.</a:t>
            </a:r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7654"/>
            <a:ext cx="2443915" cy="20577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87" y="1722257"/>
            <a:ext cx="2443915" cy="20577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73" y="1738109"/>
            <a:ext cx="2443915" cy="20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Goiânia</a:t>
            </a:r>
            <a:b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</a:br>
            <a:r>
              <a:rPr lang="pt-BR" sz="18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Outros Projetos...</a:t>
            </a:r>
            <a:endParaRPr lang="pt-BR" sz="18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sp>
        <p:nvSpPr>
          <p:cNvPr id="3" name="CaixaDeTexto 2"/>
          <p:cNvSpPr txBox="1"/>
          <p:nvPr/>
        </p:nvSpPr>
        <p:spPr>
          <a:xfrm>
            <a:off x="467544" y="1133912"/>
            <a:ext cx="2321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SIICD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de Indicadores de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Certificados Digitais</a:t>
            </a:r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0021" y="3795886"/>
            <a:ext cx="2321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VILOP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Gestão do ciclo de vida e a substituição de certificados digitais utilizados nos sistemas e sites da CAIXA. </a:t>
            </a:r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74356" y="1133912"/>
            <a:ext cx="23217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SIFGP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Novo Portal FGTS</a:t>
            </a:r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60232" y="1133912"/>
            <a:ext cx="21107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2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SICOM</a:t>
            </a:r>
            <a:endParaRPr lang="pt-BR" sz="12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Prêmio FGTS de Monografias</a:t>
            </a:r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413287" y="3795886"/>
            <a:ext cx="25268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VIFUG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Portal desenvolvido para divulgação de orientações ao trabalhador e ao empregador sobre o FGTS. </a:t>
            </a:r>
          </a:p>
          <a:p>
            <a:pPr algn="just"/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588224" y="3795886"/>
            <a:ext cx="2321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VIFUG</a:t>
            </a:r>
          </a:p>
          <a:p>
            <a:pPr algn="just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Portal desenvolvido para inscrição e divulgação do andamento do Prêmio de Monografias do FGTS.</a:t>
            </a:r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5" y="1749465"/>
            <a:ext cx="2443915" cy="20577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16" y="1749987"/>
            <a:ext cx="2443915" cy="205777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8" y="1733928"/>
            <a:ext cx="2443915" cy="20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Goiânia</a:t>
            </a:r>
            <a:b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</a:br>
            <a:r>
              <a:rPr lang="pt-BR" sz="18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Outros Projetos...</a:t>
            </a:r>
            <a:endParaRPr lang="pt-BR" sz="18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sp>
        <p:nvSpPr>
          <p:cNvPr id="3" name="CaixaDeTexto 2"/>
          <p:cNvSpPr txBox="1"/>
          <p:nvPr/>
        </p:nvSpPr>
        <p:spPr>
          <a:xfrm>
            <a:off x="467544" y="1923678"/>
            <a:ext cx="23217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SILIS</a:t>
            </a:r>
            <a:endParaRPr lang="pt-BR" sz="16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Envio de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e-mail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em massa para Investidores de Fundos da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CAIXA.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VIART</a:t>
            </a:r>
            <a:endParaRPr lang="pt-BR" sz="8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0021" y="3435846"/>
            <a:ext cx="2321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SIETI</a:t>
            </a:r>
          </a:p>
          <a:p>
            <a:pPr algn="ctr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Gestão </a:t>
            </a:r>
            <a:r>
              <a:rPr lang="pt-BR" sz="10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da Ética</a:t>
            </a:r>
          </a:p>
          <a:p>
            <a:pPr algn="ctr"/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VIPES</a:t>
            </a:r>
            <a:endParaRPr lang="pt-BR" sz="8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74356" y="1923678"/>
            <a:ext cx="23217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SIANS</a:t>
            </a:r>
            <a:endParaRPr lang="pt-BR" sz="16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Informações do Saúde CAIXA.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VIPES</a:t>
            </a:r>
            <a:endParaRPr lang="pt-BR" sz="800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60232" y="1923678"/>
            <a:ext cx="21107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SICOM</a:t>
            </a:r>
            <a:endParaRPr lang="pt-BR" sz="16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Extratos do FNDE e do  FUNDEB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VIFUG</a:t>
            </a:r>
            <a:endParaRPr lang="pt-BR" sz="800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413287" y="3435846"/>
            <a:ext cx="252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SICOS</a:t>
            </a:r>
          </a:p>
          <a:p>
            <a:pPr algn="ctr"/>
            <a:r>
              <a:rPr lang="pt-BR" sz="10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Gestão da Coleta Seletiva</a:t>
            </a:r>
          </a:p>
          <a:p>
            <a:pPr algn="ctr"/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VILOG</a:t>
            </a:r>
            <a:endParaRPr lang="pt-BR" sz="8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just"/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588224" y="3435846"/>
            <a:ext cx="23217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SICIC</a:t>
            </a:r>
          </a:p>
          <a:p>
            <a:pPr algn="ctr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Gestão de Indicadores de Conformidade de Correspondentes </a:t>
            </a:r>
            <a:r>
              <a:rPr lang="pt-BR" sz="10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Bancários</a:t>
            </a:r>
          </a:p>
          <a:p>
            <a:pPr algn="ctr"/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VILOP</a:t>
            </a:r>
            <a:r>
              <a:rPr lang="pt-BR" sz="10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 </a:t>
            </a:r>
            <a:endParaRPr lang="pt-BR" sz="10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8" y="1491179"/>
            <a:ext cx="539143" cy="43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7" y="1491630"/>
            <a:ext cx="426575" cy="42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491630"/>
            <a:ext cx="331823" cy="41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55931"/>
            <a:ext cx="649885" cy="45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22" y="2983419"/>
            <a:ext cx="619395" cy="45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121" y="2969284"/>
            <a:ext cx="567983" cy="44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4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Goiânia</a:t>
            </a:r>
            <a:b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</a:br>
            <a:r>
              <a:rPr lang="pt-BR" sz="18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Outros Projetos...</a:t>
            </a:r>
            <a:endParaRPr lang="pt-BR" sz="18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sp>
        <p:nvSpPr>
          <p:cNvPr id="3" name="CaixaDeTexto 2"/>
          <p:cNvSpPr txBox="1"/>
          <p:nvPr/>
        </p:nvSpPr>
        <p:spPr>
          <a:xfrm>
            <a:off x="467544" y="1923678"/>
            <a:ext cx="23217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SIDEV</a:t>
            </a:r>
            <a:endParaRPr lang="pt-BR" sz="16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do Desenvolvedor CAIXA.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VITEC</a:t>
            </a:r>
            <a:endParaRPr lang="pt-BR" sz="8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0021" y="3435846"/>
            <a:ext cx="2321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SIRST</a:t>
            </a:r>
          </a:p>
          <a:p>
            <a:pPr algn="ctr"/>
            <a:r>
              <a:rPr lang="pt-BR" sz="10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de Gestão da </a:t>
            </a:r>
          </a:p>
          <a:p>
            <a:pPr algn="ctr"/>
            <a:r>
              <a:rPr lang="pt-BR" sz="10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Reserva Técnica.</a:t>
            </a:r>
          </a:p>
          <a:p>
            <a:pPr algn="ctr"/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VITEC</a:t>
            </a:r>
            <a:endParaRPr lang="pt-BR" sz="8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74356" y="1923678"/>
            <a:ext cx="23217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SIEVT</a:t>
            </a:r>
            <a:endParaRPr lang="pt-BR" sz="16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de Eventos CAIXA.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VITEC</a:t>
            </a:r>
            <a:endParaRPr lang="pt-BR" sz="800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60232" y="1923678"/>
            <a:ext cx="2110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16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SICEP</a:t>
            </a:r>
            <a:endParaRPr lang="pt-BR" sz="1600" b="1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/>
            <a:r>
              <a:rPr lang="pt-BR" sz="10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de Controle do Parque de Equipamentos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</a:pPr>
            <a:r>
              <a:rPr lang="pt-BR" sz="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VITEC</a:t>
            </a:r>
            <a:endParaRPr lang="pt-BR" sz="800" b="1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17" y="1442512"/>
            <a:ext cx="506287" cy="4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8054"/>
            <a:ext cx="437035" cy="48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9" y="1464058"/>
            <a:ext cx="457814" cy="43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75" y="2955141"/>
            <a:ext cx="436268" cy="4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7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7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21" y="2195388"/>
            <a:ext cx="2869156" cy="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0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Modelo de Atuação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pic>
        <p:nvPicPr>
          <p:cNvPr id="5" name="Imagem 4" descr="MultiplosProjetos">
            <a:extLst>
              <a:ext uri="{FF2B5EF4-FFF2-40B4-BE49-F238E27FC236}">
                <a16:creationId xmlns:a16="http://schemas.microsoft.com/office/drawing/2014/main" xmlns="" id="{257030CA-9FA5-4DD9-AF37-9CBAE7F75D8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5904656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41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82" y="360040"/>
            <a:ext cx="2339752" cy="3867894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Demandas e Entregas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9" y="1224136"/>
            <a:ext cx="461314" cy="47905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5F24FF93-5E75-49AC-9313-9115CE914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9502"/>
            <a:ext cx="6133513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04248" y="339502"/>
            <a:ext cx="2339752" cy="3867894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Qualidade dos Produtos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94" y="1131590"/>
            <a:ext cx="461314" cy="479056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5FEAFE8-B339-416A-80A8-87DD40635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3518"/>
            <a:ext cx="6133513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5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Melhoria Contínua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68EE931-6CB6-4508-B903-05C6708F3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419622"/>
            <a:ext cx="4113068" cy="30772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4F78DFA7-54F4-4D1C-9FC2-30A859D15F30}"/>
              </a:ext>
            </a:extLst>
          </p:cNvPr>
          <p:cNvSpPr txBox="1"/>
          <p:nvPr/>
        </p:nvSpPr>
        <p:spPr>
          <a:xfrm>
            <a:off x="4748758" y="2672922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rgbClr val="0A71B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Lean Inception</a:t>
            </a:r>
          </a:p>
          <a:p>
            <a:pPr algn="r"/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Loren ipsum dolor loren ipsum dolor loren ipsum dolor loren ipsum dolor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0EDF58C8-3CEA-4E28-AAC8-BB30C2CE7C08}"/>
              </a:ext>
            </a:extLst>
          </p:cNvPr>
          <p:cNvSpPr txBox="1"/>
          <p:nvPr/>
        </p:nvSpPr>
        <p:spPr>
          <a:xfrm>
            <a:off x="5701233" y="3701118"/>
            <a:ext cx="313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A71B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PEDEX</a:t>
            </a:r>
          </a:p>
          <a:p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Loren ipsum dolor loren ipsum dolor loren ipsum dolor loren ipsum dolor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185455B6-4A4E-4774-935D-52267C81BB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77" y="1419622"/>
            <a:ext cx="1471495" cy="109810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B58C295F-641C-4C3B-B7D2-B1108C7AD592}"/>
              </a:ext>
            </a:extLst>
          </p:cNvPr>
          <p:cNvSpPr txBox="1"/>
          <p:nvPr/>
        </p:nvSpPr>
        <p:spPr>
          <a:xfrm>
            <a:off x="6064172" y="1537966"/>
            <a:ext cx="282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A71B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Painel de Acompanhamento</a:t>
            </a:r>
          </a:p>
          <a:p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Loren ipsum dolor loren ipsum dolor loren ipsum dolor loren ipsum dolor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xmlns="" id="{00067FE1-EF2F-4EA9-9B2A-E82377350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197030" y="2427337"/>
            <a:ext cx="1695450" cy="1152525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xmlns="" id="{9A143A9C-58BA-4FDA-B3A3-84B99DCEAF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657240" y="3502064"/>
            <a:ext cx="994880" cy="10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Time </a:t>
            </a:r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Goiânia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xmlns="" id="{3A5003F0-E0C7-4EDF-A896-80D020203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50" y="2392492"/>
            <a:ext cx="2095500" cy="775335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xmlns="" id="{DD31D7EC-0AA4-4DEA-9351-56F88F466026}"/>
              </a:ext>
            </a:extLst>
          </p:cNvPr>
          <p:cNvSpPr txBox="1"/>
          <p:nvPr/>
        </p:nvSpPr>
        <p:spPr>
          <a:xfrm>
            <a:off x="6120172" y="1982887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C00000"/>
                </a:solidFill>
                <a:cs typeface="Calibri Light" panose="020F0302020204030204" pitchFamily="34" charset="0"/>
              </a:rPr>
              <a:t>FÁBRICA DE </a:t>
            </a:r>
          </a:p>
          <a:p>
            <a:pPr algn="ctr"/>
            <a:r>
              <a:rPr lang="pt-BR" sz="1400" b="1" dirty="0">
                <a:solidFill>
                  <a:srgbClr val="C00000"/>
                </a:solidFill>
                <a:cs typeface="Calibri Light" panose="020F0302020204030204" pitchFamily="34" charset="0"/>
              </a:rPr>
              <a:t>DESENVOLVIMENTO ÁGIL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xmlns="" id="{D16FD7FB-7D13-4CC5-9A87-D1BFDB7509EF}"/>
              </a:ext>
            </a:extLst>
          </p:cNvPr>
          <p:cNvSpPr txBox="1"/>
          <p:nvPr/>
        </p:nvSpPr>
        <p:spPr>
          <a:xfrm>
            <a:off x="6084168" y="294456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C00000"/>
                </a:solidFill>
              </a:rPr>
              <a:t>10 Milhões</a:t>
            </a:r>
          </a:p>
          <a:p>
            <a:pPr algn="ctr"/>
            <a:r>
              <a:rPr lang="pt-BR" dirty="0">
                <a:solidFill>
                  <a:srgbClr val="C00000"/>
                </a:solidFill>
              </a:rPr>
              <a:t>Valor Global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xmlns="" id="{8D6AF89A-4996-4933-B3DF-34B6C372DB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6101"/>
            <a:ext cx="4496850" cy="29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Equipe </a:t>
            </a:r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Goiânia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3367E6E6-2117-43FD-8631-9828EDC8E1AC}"/>
              </a:ext>
            </a:extLst>
          </p:cNvPr>
          <p:cNvGrpSpPr/>
          <p:nvPr/>
        </p:nvGrpSpPr>
        <p:grpSpPr>
          <a:xfrm>
            <a:off x="35496" y="1203598"/>
            <a:ext cx="2219075" cy="1768511"/>
            <a:chOff x="179512" y="1275606"/>
            <a:chExt cx="2219075" cy="176851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xmlns="" id="{D9FFBA8A-7531-4B24-947B-82CA4B32D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5606"/>
              <a:ext cx="2219075" cy="162276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xmlns="" id="{9F3318F7-15E6-438F-A98F-7E739056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419622"/>
              <a:ext cx="518111" cy="4936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xmlns="" id="{8256FED1-10C8-4FA3-88F9-3EC9D2621983}"/>
                </a:ext>
              </a:extLst>
            </p:cNvPr>
            <p:cNvSpPr txBox="1"/>
            <p:nvPr/>
          </p:nvSpPr>
          <p:spPr>
            <a:xfrm>
              <a:off x="310355" y="1989538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latin typeface="+mj-lt"/>
                </a:rPr>
                <a:t>NOME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Welber Machado Gouveia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xmlns="" id="{CD203E1D-7BB5-4F71-B6FD-75B8CCC65A01}"/>
                </a:ext>
              </a:extLst>
            </p:cNvPr>
            <p:cNvSpPr txBox="1"/>
            <p:nvPr/>
          </p:nvSpPr>
          <p:spPr>
            <a:xfrm>
              <a:off x="1318467" y="1989538"/>
              <a:ext cx="949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FUNÇÃO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Coordenador de Filial</a:t>
              </a:r>
            </a:p>
            <a:p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xmlns="" id="{202780F3-1DC8-4BB8-80E2-52B1E1CE4015}"/>
                </a:ext>
              </a:extLst>
            </p:cNvPr>
            <p:cNvSpPr txBox="1"/>
            <p:nvPr/>
          </p:nvSpPr>
          <p:spPr>
            <a:xfrm>
              <a:off x="310355" y="2305453"/>
              <a:ext cx="1957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ATIVIDADES</a:t>
              </a:r>
            </a:p>
            <a:p>
              <a:pPr algn="just"/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Loren ipsum dolor loren ipsum dolor loren ipsum dolor loren ipsum dolor loren ipsum dolor loren ipsum dolor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xmlns="" id="{4EA0B2E4-846F-48F6-8801-F4FA757D6BC8}"/>
              </a:ext>
            </a:extLst>
          </p:cNvPr>
          <p:cNvGrpSpPr/>
          <p:nvPr/>
        </p:nvGrpSpPr>
        <p:grpSpPr>
          <a:xfrm>
            <a:off x="2280917" y="1235287"/>
            <a:ext cx="2219075" cy="1768511"/>
            <a:chOff x="179512" y="1275606"/>
            <a:chExt cx="2219075" cy="176851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xmlns="" id="{07053C08-E93C-4728-BB51-B18E8F976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5606"/>
              <a:ext cx="2219075" cy="1622760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xmlns="" id="{5DC2BFB9-DDBA-4FD2-913C-54210CF14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419622"/>
              <a:ext cx="518111" cy="4936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xmlns="" id="{ED9B6478-061E-4FD0-89E0-450A45262811}"/>
                </a:ext>
              </a:extLst>
            </p:cNvPr>
            <p:cNvSpPr txBox="1"/>
            <p:nvPr/>
          </p:nvSpPr>
          <p:spPr>
            <a:xfrm>
              <a:off x="310355" y="1989538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latin typeface="+mj-lt"/>
                </a:rPr>
                <a:t>NOME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Welber Machado Gouveia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F26BB984-56DC-4C4D-81CF-C10A0B977F07}"/>
                </a:ext>
              </a:extLst>
            </p:cNvPr>
            <p:cNvSpPr txBox="1"/>
            <p:nvPr/>
          </p:nvSpPr>
          <p:spPr>
            <a:xfrm>
              <a:off x="1318467" y="1989538"/>
              <a:ext cx="949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FUNÇÃO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Coordenador de Filial</a:t>
              </a:r>
            </a:p>
            <a:p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xmlns="" id="{90779809-BE13-4575-9CD4-382DC2AB4F6B}"/>
                </a:ext>
              </a:extLst>
            </p:cNvPr>
            <p:cNvSpPr txBox="1"/>
            <p:nvPr/>
          </p:nvSpPr>
          <p:spPr>
            <a:xfrm>
              <a:off x="310355" y="2305453"/>
              <a:ext cx="1957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ATIVIDADES</a:t>
              </a:r>
            </a:p>
            <a:p>
              <a:pPr algn="just"/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Loren ipsum dolor loren ipsum dolor loren ipsum dolor loren ipsum dolor loren ipsum dolor loren ipsum dolor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xmlns="" id="{F4950509-8C98-40E9-B950-FAFB2B5E91C2}"/>
              </a:ext>
            </a:extLst>
          </p:cNvPr>
          <p:cNvGrpSpPr/>
          <p:nvPr/>
        </p:nvGrpSpPr>
        <p:grpSpPr>
          <a:xfrm>
            <a:off x="4585173" y="1235287"/>
            <a:ext cx="2219075" cy="1768511"/>
            <a:chOff x="179512" y="1275606"/>
            <a:chExt cx="2219075" cy="1768511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xmlns="" id="{9365EAD7-5EE3-422F-923B-E3F074255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5606"/>
              <a:ext cx="2219075" cy="1622760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xmlns="" id="{796701D2-2021-4ADB-AB7F-D75F762E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419622"/>
              <a:ext cx="518111" cy="4936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xmlns="" id="{E173A8DC-E42B-4813-8976-F2C150C9FFAC}"/>
                </a:ext>
              </a:extLst>
            </p:cNvPr>
            <p:cNvSpPr txBox="1"/>
            <p:nvPr/>
          </p:nvSpPr>
          <p:spPr>
            <a:xfrm>
              <a:off x="310355" y="1989538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latin typeface="+mj-lt"/>
                </a:rPr>
                <a:t>NOME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Welber Machado Gouveia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xmlns="" id="{5AEB3BA8-E0EA-4815-BAAE-8D11A15A8EC7}"/>
                </a:ext>
              </a:extLst>
            </p:cNvPr>
            <p:cNvSpPr txBox="1"/>
            <p:nvPr/>
          </p:nvSpPr>
          <p:spPr>
            <a:xfrm>
              <a:off x="1318467" y="1989538"/>
              <a:ext cx="949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FUNÇÃO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Coordenador de Filial</a:t>
              </a:r>
            </a:p>
            <a:p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xmlns="" id="{9CFC4773-B9C0-498C-86D4-AF440D0F9920}"/>
                </a:ext>
              </a:extLst>
            </p:cNvPr>
            <p:cNvSpPr txBox="1"/>
            <p:nvPr/>
          </p:nvSpPr>
          <p:spPr>
            <a:xfrm>
              <a:off x="310355" y="2305453"/>
              <a:ext cx="1957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ATIVIDADES</a:t>
              </a:r>
            </a:p>
            <a:p>
              <a:pPr algn="just"/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Loren ipsum dolor loren ipsum dolor loren ipsum dolor loren ipsum dolor loren ipsum dolor loren ipsum dolor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xmlns="" id="{55365A02-64F6-452A-94B1-94B2D5D3E2ED}"/>
              </a:ext>
            </a:extLst>
          </p:cNvPr>
          <p:cNvGrpSpPr/>
          <p:nvPr/>
        </p:nvGrpSpPr>
        <p:grpSpPr>
          <a:xfrm>
            <a:off x="6876256" y="1235287"/>
            <a:ext cx="2219075" cy="1768511"/>
            <a:chOff x="179512" y="1275606"/>
            <a:chExt cx="2219075" cy="1768511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xmlns="" id="{AD077B4B-48DE-4D2C-AE99-7657C1756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5606"/>
              <a:ext cx="2219075" cy="1622760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xmlns="" id="{60BDFF2D-3E10-48FB-AF26-A69DFEFF4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419622"/>
              <a:ext cx="518111" cy="4936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xmlns="" id="{AFC4E2A4-1B24-40E9-9898-4352882C8C66}"/>
                </a:ext>
              </a:extLst>
            </p:cNvPr>
            <p:cNvSpPr txBox="1"/>
            <p:nvPr/>
          </p:nvSpPr>
          <p:spPr>
            <a:xfrm>
              <a:off x="310355" y="1989538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latin typeface="+mj-lt"/>
                </a:rPr>
                <a:t>NOME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Welber Machado Gouveia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xmlns="" id="{FE8818E8-FE7A-4BB6-BB6B-05308FAD140F}"/>
                </a:ext>
              </a:extLst>
            </p:cNvPr>
            <p:cNvSpPr txBox="1"/>
            <p:nvPr/>
          </p:nvSpPr>
          <p:spPr>
            <a:xfrm>
              <a:off x="1318467" y="1989538"/>
              <a:ext cx="949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FUNÇÃO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Coordenador de Filial</a:t>
              </a:r>
            </a:p>
            <a:p>
              <a:endParaRPr lang="pt-BR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xmlns="" id="{9D36F852-EDDC-426F-A1F4-78213530D4E5}"/>
                </a:ext>
              </a:extLst>
            </p:cNvPr>
            <p:cNvSpPr txBox="1"/>
            <p:nvPr/>
          </p:nvSpPr>
          <p:spPr>
            <a:xfrm>
              <a:off x="310355" y="2305453"/>
              <a:ext cx="1957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ATIVIDADES</a:t>
              </a:r>
            </a:p>
            <a:p>
              <a:pPr algn="just"/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Loren ipsum dolor loren ipsum dolor loren ipsum dolor loren ipsum dolor loren ipsum dolor loren ipsum dolor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xmlns="" id="{914A1421-6D8A-4945-BA74-5F3348410BF7}"/>
              </a:ext>
            </a:extLst>
          </p:cNvPr>
          <p:cNvGrpSpPr/>
          <p:nvPr/>
        </p:nvGrpSpPr>
        <p:grpSpPr>
          <a:xfrm>
            <a:off x="35496" y="2931790"/>
            <a:ext cx="2219075" cy="1768511"/>
            <a:chOff x="179512" y="1275606"/>
            <a:chExt cx="2219075" cy="1768511"/>
          </a:xfrm>
        </p:grpSpPr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xmlns="" id="{5FCE6F81-2A91-4DB3-A438-99399E75E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5606"/>
              <a:ext cx="2219075" cy="1622760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xmlns="" id="{3E20EE60-E5F0-4D94-B46E-9BFFBEED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419622"/>
              <a:ext cx="518111" cy="4936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xmlns="" id="{80F0C689-0675-4C05-9075-9E8C4C3A2429}"/>
                </a:ext>
              </a:extLst>
            </p:cNvPr>
            <p:cNvSpPr txBox="1"/>
            <p:nvPr/>
          </p:nvSpPr>
          <p:spPr>
            <a:xfrm>
              <a:off x="310355" y="1989538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latin typeface="+mj-lt"/>
                </a:rPr>
                <a:t>NOME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Welber Machado Gouveia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xmlns="" id="{28A86B54-C21F-48E6-AFF9-774647C41E31}"/>
                </a:ext>
              </a:extLst>
            </p:cNvPr>
            <p:cNvSpPr txBox="1"/>
            <p:nvPr/>
          </p:nvSpPr>
          <p:spPr>
            <a:xfrm>
              <a:off x="1318467" y="1989538"/>
              <a:ext cx="949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FUNÇÃO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Coordenador de Filial</a:t>
              </a:r>
            </a:p>
            <a:p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xmlns="" id="{B6B97BA1-FB6D-4B04-803C-1C87AE429513}"/>
                </a:ext>
              </a:extLst>
            </p:cNvPr>
            <p:cNvSpPr txBox="1"/>
            <p:nvPr/>
          </p:nvSpPr>
          <p:spPr>
            <a:xfrm>
              <a:off x="310355" y="2305453"/>
              <a:ext cx="1957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ATIVIDADES</a:t>
              </a:r>
            </a:p>
            <a:p>
              <a:pPr algn="just"/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Loren ipsum dolor loren ipsum dolor loren ipsum dolor loren ipsum dolor loren ipsum dolor loren ipsum dolor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dirty="0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xmlns="" id="{33761A69-39A6-42C3-BA52-AB4187B30B9A}"/>
              </a:ext>
            </a:extLst>
          </p:cNvPr>
          <p:cNvGrpSpPr/>
          <p:nvPr/>
        </p:nvGrpSpPr>
        <p:grpSpPr>
          <a:xfrm>
            <a:off x="2280917" y="2963479"/>
            <a:ext cx="2219075" cy="1768511"/>
            <a:chOff x="179512" y="1275606"/>
            <a:chExt cx="2219075" cy="1768511"/>
          </a:xfrm>
        </p:grpSpPr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xmlns="" id="{E684905F-1D77-4D0B-92B8-F59D7B03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5606"/>
              <a:ext cx="2219075" cy="1622760"/>
            </a:xfrm>
            <a:prstGeom prst="rect">
              <a:avLst/>
            </a:prstGeom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xmlns="" id="{776C7548-D3AC-45B1-84F2-A4B9BD2F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419622"/>
              <a:ext cx="518111" cy="4936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xmlns="" id="{426CCA93-1893-45A7-A8C6-C8DDC02AF398}"/>
                </a:ext>
              </a:extLst>
            </p:cNvPr>
            <p:cNvSpPr txBox="1"/>
            <p:nvPr/>
          </p:nvSpPr>
          <p:spPr>
            <a:xfrm>
              <a:off x="310355" y="1989538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latin typeface="+mj-lt"/>
                </a:rPr>
                <a:t>NOME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Welber Machado Gouveia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xmlns="" id="{2433819C-B27D-4774-96B1-10F238CFB46F}"/>
                </a:ext>
              </a:extLst>
            </p:cNvPr>
            <p:cNvSpPr txBox="1"/>
            <p:nvPr/>
          </p:nvSpPr>
          <p:spPr>
            <a:xfrm>
              <a:off x="1318467" y="1989538"/>
              <a:ext cx="949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FUNÇÃO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Coordenador de Filial</a:t>
              </a:r>
            </a:p>
            <a:p>
              <a:endParaRPr lang="pt-BR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xmlns="" id="{4A437DBF-48C5-4666-9886-1258B12742F8}"/>
                </a:ext>
              </a:extLst>
            </p:cNvPr>
            <p:cNvSpPr txBox="1"/>
            <p:nvPr/>
          </p:nvSpPr>
          <p:spPr>
            <a:xfrm>
              <a:off x="310355" y="2305453"/>
              <a:ext cx="1957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ATIVIDADES</a:t>
              </a:r>
            </a:p>
            <a:p>
              <a:pPr algn="just"/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Loren ipsum dolor loren ipsum dolor loren ipsum dolor loren ipsum dolor loren ipsum dolor loren ipsum dolor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xmlns="" id="{F9B597AB-4A74-4666-8DB4-891FD8165F86}"/>
              </a:ext>
            </a:extLst>
          </p:cNvPr>
          <p:cNvGrpSpPr/>
          <p:nvPr/>
        </p:nvGrpSpPr>
        <p:grpSpPr>
          <a:xfrm>
            <a:off x="4585173" y="2963479"/>
            <a:ext cx="2219075" cy="1768511"/>
            <a:chOff x="179512" y="1275606"/>
            <a:chExt cx="2219075" cy="1768511"/>
          </a:xfrm>
        </p:grpSpPr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xmlns="" id="{D792912D-4DFE-4331-9330-1E604F67C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5606"/>
              <a:ext cx="2219075" cy="1622760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xmlns="" id="{7033ADB2-F7FD-421B-8075-B2E07DED9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419622"/>
              <a:ext cx="518111" cy="4936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xmlns="" id="{30942C7E-801F-4407-9F36-C4369609E8BE}"/>
                </a:ext>
              </a:extLst>
            </p:cNvPr>
            <p:cNvSpPr txBox="1"/>
            <p:nvPr/>
          </p:nvSpPr>
          <p:spPr>
            <a:xfrm>
              <a:off x="310355" y="1989538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latin typeface="+mj-lt"/>
                </a:rPr>
                <a:t>NOME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Welber Machado Gouveia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xmlns="" id="{EA2A57F1-EAF6-4464-95BB-A9412865376E}"/>
                </a:ext>
              </a:extLst>
            </p:cNvPr>
            <p:cNvSpPr txBox="1"/>
            <p:nvPr/>
          </p:nvSpPr>
          <p:spPr>
            <a:xfrm>
              <a:off x="1318467" y="1989538"/>
              <a:ext cx="949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FUNÇÃO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Coordenador de Filial</a:t>
              </a:r>
            </a:p>
            <a:p>
              <a:endParaRPr lang="pt-BR" dirty="0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xmlns="" id="{F4D573D3-00B5-4C48-BE54-7CF6DE57AAD0}"/>
                </a:ext>
              </a:extLst>
            </p:cNvPr>
            <p:cNvSpPr txBox="1"/>
            <p:nvPr/>
          </p:nvSpPr>
          <p:spPr>
            <a:xfrm>
              <a:off x="310355" y="2305453"/>
              <a:ext cx="1957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ATIVIDADES</a:t>
              </a:r>
            </a:p>
            <a:p>
              <a:pPr algn="just"/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Loren ipsum dolor loren ipsum dolor loren ipsum dolor loren ipsum dolor loren ipsum dolor loren ipsum dolor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dirty="0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xmlns="" id="{22173486-5C5B-44EA-8F49-14D5962FF17F}"/>
              </a:ext>
            </a:extLst>
          </p:cNvPr>
          <p:cNvGrpSpPr/>
          <p:nvPr/>
        </p:nvGrpSpPr>
        <p:grpSpPr>
          <a:xfrm>
            <a:off x="6876256" y="2963479"/>
            <a:ext cx="2219075" cy="1768511"/>
            <a:chOff x="179512" y="1275606"/>
            <a:chExt cx="2219075" cy="1768511"/>
          </a:xfrm>
        </p:grpSpPr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xmlns="" id="{4FD778D0-B515-4A46-9FEA-DF7C741FC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5606"/>
              <a:ext cx="2219075" cy="1622760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xmlns="" id="{15BB756F-0A0B-4DD1-9BE9-D31FDCAD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419622"/>
              <a:ext cx="518111" cy="4936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xmlns="" id="{DFEBBF7C-A386-4F31-8E4F-E97162A575A3}"/>
                </a:ext>
              </a:extLst>
            </p:cNvPr>
            <p:cNvSpPr txBox="1"/>
            <p:nvPr/>
          </p:nvSpPr>
          <p:spPr>
            <a:xfrm>
              <a:off x="310355" y="1989538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latin typeface="+mj-lt"/>
                </a:rPr>
                <a:t>NOME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Welber Machado Gouveia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xmlns="" id="{59AF9C0E-F3E9-4C98-BF47-E40856B70A61}"/>
                </a:ext>
              </a:extLst>
            </p:cNvPr>
            <p:cNvSpPr txBox="1"/>
            <p:nvPr/>
          </p:nvSpPr>
          <p:spPr>
            <a:xfrm>
              <a:off x="1318467" y="1989538"/>
              <a:ext cx="949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FUNÇÃO</a:t>
              </a:r>
            </a:p>
            <a:p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Coordenador de Filial</a:t>
              </a:r>
            </a:p>
            <a:p>
              <a:endParaRPr lang="pt-BR" dirty="0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xmlns="" id="{A42D993E-C4BE-4C52-B1A2-82C9A25E9A04}"/>
                </a:ext>
              </a:extLst>
            </p:cNvPr>
            <p:cNvSpPr txBox="1"/>
            <p:nvPr/>
          </p:nvSpPr>
          <p:spPr>
            <a:xfrm>
              <a:off x="310355" y="2305453"/>
              <a:ext cx="19573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b="1" dirty="0">
                  <a:solidFill>
                    <a:srgbClr val="0A71B1"/>
                  </a:solidFill>
                  <a:cs typeface="Calibri Light" panose="020F0302020204030204" pitchFamily="34" charset="0"/>
                </a:rPr>
                <a:t>ATIVIDADES</a:t>
              </a:r>
            </a:p>
            <a:p>
              <a:pPr algn="just"/>
              <a:r>
                <a:rPr lang="pt-BR" sz="600" dirty="0">
                  <a:solidFill>
                    <a:srgbClr val="0A71B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Loren ipsum dolor loren ipsum dolor loren ipsum dolor loren ipsum dolor loren ipsum dolor loren ipsum dolor</a:t>
              </a:r>
            </a:p>
            <a:p>
              <a:endParaRPr lang="pt-BR" sz="600" dirty="0">
                <a:solidFill>
                  <a:srgbClr val="0A71B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08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Goiânia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6" y="1185700"/>
            <a:ext cx="4175609" cy="351307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688632" y="2427734"/>
            <a:ext cx="345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DOCUMENTOS</a:t>
            </a:r>
          </a:p>
          <a:p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Utilização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de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documentos digitalizados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em todas as contratações de produtos.</a:t>
            </a:r>
          </a:p>
          <a:p>
            <a:pPr algn="ctr"/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9742"/>
            <a:ext cx="365005" cy="45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654130" y="3147814"/>
            <a:ext cx="34898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TEMPO</a:t>
            </a:r>
          </a:p>
          <a:p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Redução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do tempo de atendimento e melhoria na experiência do cliente. 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2" y="3235221"/>
            <a:ext cx="458481" cy="45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694588" y="3939902"/>
            <a:ext cx="34494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ECONOMIA</a:t>
            </a:r>
          </a:p>
          <a:p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385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milhões de economia até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2022, Estimativa VILOP.</a:t>
            </a:r>
            <a:endParaRPr lang="pt-BR" sz="11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95" y="3999560"/>
            <a:ext cx="455365" cy="30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36" y="4197494"/>
            <a:ext cx="543514" cy="48964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969">
            <a:off x="3379038" y="4171716"/>
            <a:ext cx="564123" cy="56412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084529" y="1112896"/>
            <a:ext cx="3663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SIMTR</a:t>
            </a:r>
            <a:r>
              <a:rPr lang="pt-BR" sz="28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 </a:t>
            </a:r>
          </a:p>
          <a:p>
            <a:pPr algn="ctr"/>
            <a:r>
              <a:rPr lang="pt-BR" sz="10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SISTEMA </a:t>
            </a:r>
            <a:r>
              <a:rPr lang="pt-BR" sz="1000" b="1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DE MODERNIZAÇÃO DO </a:t>
            </a:r>
            <a:endParaRPr lang="pt-BR" sz="1000" b="1" dirty="0" smtClean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pPr algn="ctr"/>
            <a:r>
              <a:rPr lang="pt-BR" sz="1000" b="1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TRATAMENTO </a:t>
            </a:r>
            <a:r>
              <a:rPr lang="pt-BR" sz="1000" b="1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 REUSO DE DOCUMENTOS E IMAGENS</a:t>
            </a:r>
          </a:p>
          <a:p>
            <a:pPr marL="171450" indent="-171450" algn="ctr">
              <a:buFont typeface="Wingdings" pitchFamily="2" charset="2"/>
              <a:buChar char="ü"/>
            </a:pPr>
            <a:r>
              <a:rPr lang="pt-BR" sz="12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Módulo </a:t>
            </a:r>
            <a:r>
              <a:rPr lang="pt-BR" sz="12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Dossiê </a:t>
            </a:r>
            <a:r>
              <a:rPr lang="pt-BR" sz="12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Digital                </a:t>
            </a:r>
          </a:p>
          <a:p>
            <a:pPr marL="171450" indent="-171450" algn="ctr">
              <a:buFont typeface="Wingdings" pitchFamily="2" charset="2"/>
              <a:buChar char="ü"/>
            </a:pPr>
            <a:r>
              <a:rPr lang="pt-BR" sz="12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Módulo Negocial</a:t>
            </a:r>
            <a:endParaRPr lang="pt-BR" sz="12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44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-6578"/>
            <a:ext cx="9144000" cy="1063229"/>
          </a:xfrm>
          <a:solidFill>
            <a:srgbClr val="0A71B1"/>
          </a:solidFill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</a:t>
            </a:r>
            <a:r>
              <a:rPr lang="pt-BR" sz="32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Goiânia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339502"/>
            <a:ext cx="461314" cy="479056"/>
          </a:xfrm>
        </p:spPr>
      </p:pic>
      <p:sp>
        <p:nvSpPr>
          <p:cNvPr id="3" name="CaixaDeTexto 2"/>
          <p:cNvSpPr txBox="1"/>
          <p:nvPr/>
        </p:nvSpPr>
        <p:spPr>
          <a:xfrm>
            <a:off x="5698815" y="2139702"/>
            <a:ext cx="34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13 MILHÕES</a:t>
            </a:r>
          </a:p>
          <a:p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De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verificações de conformidade em 2018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- crescimento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de 22% em relação a 2017.</a:t>
            </a:r>
          </a:p>
          <a:p>
            <a:pPr algn="ctr"/>
            <a:endParaRPr lang="pt-BR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09302" y="2931790"/>
            <a:ext cx="33271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120 PRODUTOS CONTEMPLADOS</a:t>
            </a:r>
          </a:p>
          <a:p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Entre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eles MCMV, Pagamentos PIS e FGTS e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Loterias.</a:t>
            </a:r>
            <a:endParaRPr lang="pt-BR" sz="1100" dirty="0">
              <a:solidFill>
                <a:srgbClr val="0A71B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694588" y="3579862"/>
            <a:ext cx="34214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A71B1"/>
                </a:solidFill>
                <a:latin typeface="+mj-lt"/>
                <a:cs typeface="Calibri Light" pitchFamily="34" charset="0"/>
              </a:rPr>
              <a:t>TOTAL DE 190 BILHÕES</a:t>
            </a:r>
          </a:p>
          <a:p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contratos verificados. </a:t>
            </a:r>
            <a:r>
              <a:rPr lang="pt-BR" sz="1100" dirty="0" smtClean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 Cerca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de </a:t>
            </a:r>
            <a:r>
              <a:rPr lang="pt-BR" sz="1100" b="1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R$ 132 bilhões </a:t>
            </a:r>
            <a:r>
              <a:rPr lang="pt-BR" sz="1100" dirty="0">
                <a:solidFill>
                  <a:srgbClr val="0A71B1"/>
                </a:solidFill>
                <a:latin typeface="Calibri Light" pitchFamily="34" charset="0"/>
                <a:cs typeface="Calibri Light" pitchFamily="34" charset="0"/>
              </a:rPr>
              <a:t>em contratações  inconformes prevenidas.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32040" y="1124620"/>
            <a:ext cx="38262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A71B1"/>
                </a:solidFill>
              </a:rPr>
              <a:t>SIIAC</a:t>
            </a:r>
          </a:p>
          <a:p>
            <a:pPr algn="ctr"/>
            <a:r>
              <a:rPr lang="pt-BR" sz="1400" dirty="0" smtClean="0">
                <a:solidFill>
                  <a:srgbClr val="0A71B1"/>
                </a:solidFill>
              </a:rPr>
              <a:t> SISTEMA INTEGRADO DE </a:t>
            </a:r>
          </a:p>
          <a:p>
            <a:pPr algn="ctr"/>
            <a:r>
              <a:rPr lang="pt-BR" sz="1400" dirty="0" smtClean="0">
                <a:solidFill>
                  <a:srgbClr val="0A71B1"/>
                </a:solidFill>
              </a:rPr>
              <a:t>ACOMPANHAMENTO DA CONFORMIDADE</a:t>
            </a:r>
            <a:endParaRPr lang="pt-BR" sz="1400" dirty="0">
              <a:solidFill>
                <a:srgbClr val="0A71B1"/>
              </a:solidFill>
            </a:endParaRP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8" y="1186486"/>
            <a:ext cx="4175609" cy="351307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34" y="4227568"/>
            <a:ext cx="494104" cy="445133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969">
            <a:off x="3793887" y="4205175"/>
            <a:ext cx="512839" cy="512839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70" y="2211710"/>
            <a:ext cx="366250" cy="4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628" y="2890043"/>
            <a:ext cx="506287" cy="4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74" y="3651870"/>
            <a:ext cx="457814" cy="43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4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886</Words>
  <Application>Microsoft Office PowerPoint</Application>
  <PresentationFormat>Apresentação na tela (16:9)</PresentationFormat>
  <Paragraphs>207</Paragraphs>
  <Slides>17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Modelo de Atuação</vt:lpstr>
      <vt:lpstr>Demandas e Entregas</vt:lpstr>
      <vt:lpstr>Qualidade dos Produtos</vt:lpstr>
      <vt:lpstr>Melhoria Contínua</vt:lpstr>
      <vt:lpstr>Time PEDeS Goiânia</vt:lpstr>
      <vt:lpstr>Equipe PEDeS Goiânia</vt:lpstr>
      <vt:lpstr>PEDeS Goiânia</vt:lpstr>
      <vt:lpstr>PEDeS Goiânia</vt:lpstr>
      <vt:lpstr>PEDeS Goiânia</vt:lpstr>
      <vt:lpstr>PEDeS Goiânia Outros Projetos...</vt:lpstr>
      <vt:lpstr>PEDeS Goiânia Outros Projetos...</vt:lpstr>
      <vt:lpstr>PEDeS Goiânia Outros Projetos...</vt:lpstr>
      <vt:lpstr>PEDeS Goiânia Outros Projetos...</vt:lpstr>
      <vt:lpstr>PEDeS Goiânia Outros Projetos...</vt:lpstr>
      <vt:lpstr>PEDeS Goiânia Outros Projetos...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foton</dc:creator>
  <cp:lastModifiedBy>foton</cp:lastModifiedBy>
  <cp:revision>66</cp:revision>
  <dcterms:created xsi:type="dcterms:W3CDTF">2019-10-23T11:45:11Z</dcterms:created>
  <dcterms:modified xsi:type="dcterms:W3CDTF">2019-10-25T19:28:52Z</dcterms:modified>
</cp:coreProperties>
</file>