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pE0Iff+v6IXVCXtRIxr52WFGi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Google Shape;20;p12"/>
          <p:cNvSpPr txBox="1"/>
          <p:nvPr>
            <p:ph idx="1" type="subTitle"/>
          </p:nvPr>
        </p:nvSpPr>
        <p:spPr>
          <a:xfrm>
            <a:off x="1473795" y="5052545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SzPts val="2860"/>
              <a:buNone/>
              <a:defRPr sz="2200">
                <a:solidFill>
                  <a:schemeClr val="dk2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23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208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SzPts val="18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300"/>
              </a:spcAft>
              <a:buSzPts val="18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2"/>
          <p:cNvSpPr txBox="1"/>
          <p:nvPr>
            <p:ph type="ctrTitle"/>
          </p:nvPr>
        </p:nvSpPr>
        <p:spPr>
          <a:xfrm>
            <a:off x="817581" y="313229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912"/>
              <a:buChar char="*"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 rot="5400000">
            <a:off x="3368040" y="-731521"/>
            <a:ext cx="347472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 rot="5400000">
            <a:off x="-436711" y="1966987"/>
            <a:ext cx="523833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" type="body"/>
          </p:nvPr>
        </p:nvSpPr>
        <p:spPr>
          <a:xfrm rot="5400000">
            <a:off x="3291392" y="764240"/>
            <a:ext cx="4894729" cy="482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5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1143000" y="73152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16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" name="Google Shape;43;p16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Google Shape;44;p16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" name="Google Shape;45;p16"/>
          <p:cNvSpPr txBox="1"/>
          <p:nvPr>
            <p:ph type="title"/>
          </p:nvPr>
        </p:nvSpPr>
        <p:spPr>
          <a:xfrm>
            <a:off x="2033195" y="2172648"/>
            <a:ext cx="5966666" cy="24233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2022438" y="4607511"/>
            <a:ext cx="5970494" cy="8354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600"/>
              <a:buNone/>
              <a:defRPr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23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20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8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7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1142999" y="731519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2" type="body"/>
          </p:nvPr>
        </p:nvSpPr>
        <p:spPr>
          <a:xfrm>
            <a:off x="4645152" y="731520"/>
            <a:ext cx="3346704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3pPr>
            <a:lvl4pPr indent="-377189" lvl="3" marL="18288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4pPr>
            <a:lvl5pPr indent="-377189" lvl="4" marL="22860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5pPr>
            <a:lvl6pPr indent="-377189" lvl="5" marL="2743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6pPr>
            <a:lvl7pPr indent="-377189" lvl="6" marL="3200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7pPr>
            <a:lvl8pPr indent="-377190" lvl="7" marL="3657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/>
            </a:lvl8pPr>
            <a:lvl9pPr indent="-377190" lvl="8" marL="4114800" algn="l">
              <a:spcBef>
                <a:spcPts val="360"/>
              </a:spcBef>
              <a:spcAft>
                <a:spcPts val="300"/>
              </a:spcAft>
              <a:buSzPts val="2340"/>
              <a:buChar char="*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1143000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59" name="Google Shape;59;p18"/>
          <p:cNvSpPr txBox="1"/>
          <p:nvPr>
            <p:ph idx="2" type="body"/>
          </p:nvPr>
        </p:nvSpPr>
        <p:spPr>
          <a:xfrm>
            <a:off x="1156447" y="1400327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60" name="Google Shape;60;p18"/>
          <p:cNvSpPr txBox="1"/>
          <p:nvPr>
            <p:ph idx="3" type="body"/>
          </p:nvPr>
        </p:nvSpPr>
        <p:spPr>
          <a:xfrm>
            <a:off x="4647302" y="731520"/>
            <a:ext cx="334670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3120"/>
              <a:buNone/>
              <a:defRPr b="1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6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23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20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300"/>
              </a:spcAft>
              <a:buSzPts val="2080"/>
              <a:buNone/>
              <a:defRPr b="1" sz="1600"/>
            </a:lvl9pPr>
          </a:lstStyle>
          <a:p/>
        </p:txBody>
      </p:sp>
      <p:sp>
        <p:nvSpPr>
          <p:cNvPr id="61" name="Google Shape;61;p18"/>
          <p:cNvSpPr txBox="1"/>
          <p:nvPr>
            <p:ph idx="4" type="body"/>
          </p:nvPr>
        </p:nvSpPr>
        <p:spPr>
          <a:xfrm>
            <a:off x="4645025" y="1399032"/>
            <a:ext cx="3346704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7190" lvl="0" marL="4572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1pPr>
            <a:lvl2pPr indent="-377190" lvl="1" marL="9144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2pPr>
            <a:lvl3pPr indent="-360680" lvl="2" marL="1371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60679" lvl="4" marL="22860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5pPr>
            <a:lvl6pPr indent="-360679" lvl="5" marL="27432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6pPr>
            <a:lvl7pPr indent="-360679" lvl="6" marL="32004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7pPr>
            <a:lvl8pPr indent="-360679" lvl="7" marL="36576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8pPr>
            <a:lvl9pPr indent="-360679" lvl="8" marL="4114800" algn="l">
              <a:spcBef>
                <a:spcPts val="320"/>
              </a:spcBef>
              <a:spcAft>
                <a:spcPts val="300"/>
              </a:spcAft>
              <a:buSzPts val="2080"/>
              <a:buChar char="*"/>
              <a:defRPr sz="16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8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304"/>
              <a:buChar char="*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839095" y="2209800"/>
            <a:ext cx="3636085" cy="12584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84"/>
              <a:buChar char="*"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4593515" y="731520"/>
            <a:ext cx="4017085" cy="4894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0210" lvl="0" marL="457200" algn="l">
              <a:spcBef>
                <a:spcPts val="440"/>
              </a:spcBef>
              <a:spcAft>
                <a:spcPts val="0"/>
              </a:spcAft>
              <a:buSzPts val="2860"/>
              <a:buChar char="*"/>
              <a:defRPr sz="2200"/>
            </a:lvl1pPr>
            <a:lvl2pPr indent="-393700" lvl="1" marL="914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2pPr>
            <a:lvl3pPr indent="-377189" lvl="2" marL="1371600" algn="l">
              <a:spcBef>
                <a:spcPts val="360"/>
              </a:spcBef>
              <a:spcAft>
                <a:spcPts val="0"/>
              </a:spcAft>
              <a:buSzPts val="2340"/>
              <a:buChar char="*"/>
              <a:defRPr sz="1800"/>
            </a:lvl3pPr>
            <a:lvl4pPr indent="-360680" lvl="3" marL="1828800" algn="l">
              <a:spcBef>
                <a:spcPts val="320"/>
              </a:spcBef>
              <a:spcAft>
                <a:spcPts val="0"/>
              </a:spcAft>
              <a:buSzPts val="2080"/>
              <a:buChar char="*"/>
              <a:defRPr sz="1600"/>
            </a:lvl4pPr>
            <a:lvl5pPr indent="-344170" lvl="4" marL="2286000" algn="l">
              <a:spcBef>
                <a:spcPts val="300"/>
              </a:spcBef>
              <a:spcAft>
                <a:spcPts val="0"/>
              </a:spcAft>
              <a:buSzPts val="1820"/>
              <a:buChar char="*"/>
              <a:defRPr sz="1400"/>
            </a:lvl5pPr>
            <a:lvl6pPr indent="-393700" lvl="5" marL="27432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6pPr>
            <a:lvl7pPr indent="-393700" lvl="6" marL="32004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7pPr>
            <a:lvl8pPr indent="-393700" lvl="7" marL="3657600" algn="l">
              <a:spcBef>
                <a:spcPts val="400"/>
              </a:spcBef>
              <a:spcAft>
                <a:spcPts val="0"/>
              </a:spcAft>
              <a:buSzPts val="2600"/>
              <a:buChar char="*"/>
              <a:defRPr sz="2000"/>
            </a:lvl8pPr>
            <a:lvl9pPr indent="-393700" lvl="8" marL="4114800" algn="l">
              <a:spcBef>
                <a:spcPts val="400"/>
              </a:spcBef>
              <a:spcAft>
                <a:spcPts val="300"/>
              </a:spcAft>
              <a:buSzPts val="2600"/>
              <a:buChar char="*"/>
              <a:defRPr sz="2000"/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1075765" y="3497802"/>
            <a:ext cx="3388660" cy="21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82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rgbClr val="FFFFFF">
                  <a:alpha val="91764"/>
                </a:srgbClr>
              </a:gs>
              <a:gs pos="37000">
                <a:srgbClr val="FFFFFF">
                  <a:alpha val="76862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20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>
            <a:gsLst>
              <a:gs pos="0">
                <a:srgbClr val="FFFFFF">
                  <a:alpha val="89803"/>
                </a:srgbClr>
              </a:gs>
              <a:gs pos="48000">
                <a:srgbClr val="FFFFFF">
                  <a:alpha val="62745"/>
                </a:srgbClr>
              </a:gs>
              <a:gs pos="100000">
                <a:srgbClr val="B4DCFA">
                  <a:alpha val="8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p20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2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4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20"/>
          <p:cNvSpPr/>
          <p:nvPr>
            <p:ph idx="2" type="pic"/>
          </p:nvPr>
        </p:nvSpPr>
        <p:spPr>
          <a:xfrm>
            <a:off x="4475175" y="1143000"/>
            <a:ext cx="4114800" cy="3127806"/>
          </a:xfrm>
          <a:prstGeom prst="roundRect">
            <a:avLst>
              <a:gd fmla="val 4230" name="adj"/>
            </a:avLst>
          </a:prstGeom>
          <a:solidFill>
            <a:srgbClr val="8BC9F7"/>
          </a:solidFill>
          <a:ln>
            <a:noFill/>
          </a:ln>
          <a:effectLst>
            <a:reflection blurRad="0" dir="0" dist="0" endA="300" endPos="28000" kx="0" rotWithShape="0" algn="bl" stA="23000" stPos="0" sy="-100000" ky="0"/>
          </a:effectLst>
        </p:spPr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877887" y="1010486"/>
            <a:ext cx="3694114" cy="21630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360680" lvl="0" marL="457200" algn="l">
              <a:spcBef>
                <a:spcPts val="320"/>
              </a:spcBef>
              <a:spcAft>
                <a:spcPts val="0"/>
              </a:spcAft>
              <a:buSzPts val="2080"/>
              <a:buFont typeface="Georgia"/>
              <a:buChar char="*"/>
              <a:defRPr sz="16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56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SzPts val="1170"/>
              <a:buNone/>
              <a:defRPr sz="900"/>
            </a:lvl8pPr>
            <a:lvl9pPr indent="-228600" lvl="8" marL="4114800" algn="l">
              <a:spcBef>
                <a:spcPts val="300"/>
              </a:spcBef>
              <a:spcAft>
                <a:spcPts val="300"/>
              </a:spcAft>
              <a:buSzPts val="1170"/>
              <a:buNone/>
              <a:defRPr sz="900"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20"/>
          <p:cNvSpPr txBox="1"/>
          <p:nvPr>
            <p:ph type="title"/>
          </p:nvPr>
        </p:nvSpPr>
        <p:spPr>
          <a:xfrm>
            <a:off x="727268" y="4464421"/>
            <a:ext cx="638353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888"/>
              <a:buChar char="*"/>
              <a:defRPr b="1" sz="4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9D4FE"/>
            </a:gs>
            <a:gs pos="60000">
              <a:srgbClr val="FFFFFF"/>
            </a:gs>
            <a:gs pos="100000">
              <a:srgbClr val="54BD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rgbClr val="FFFFFF">
                  <a:alpha val="90980"/>
                </a:srgbClr>
              </a:gs>
              <a:gs pos="37000">
                <a:srgbClr val="FFFFFF">
                  <a:alpha val="75686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7;p11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>
            <a:gsLst>
              <a:gs pos="0">
                <a:srgbClr val="FFFFFF">
                  <a:alpha val="88627"/>
                </a:srgbClr>
              </a:gs>
              <a:gs pos="48000">
                <a:srgbClr val="FFFFFF">
                  <a:alpha val="61960"/>
                </a:srgbClr>
              </a:gs>
              <a:gs pos="100000">
                <a:srgbClr val="B4DCFA">
                  <a:alpha val="7882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p11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9000">
                <a:srgbClr val="FFFFFF">
                  <a:alpha val="29803"/>
                </a:srgbClr>
              </a:gs>
              <a:gs pos="45000">
                <a:srgbClr val="B4DCFA">
                  <a:alpha val="40000"/>
                </a:srgbClr>
              </a:gs>
              <a:gs pos="55000">
                <a:srgbClr val="FFFFFF">
                  <a:alpha val="25882"/>
                </a:srgbClr>
              </a:gs>
              <a:gs pos="65000">
                <a:srgbClr val="B4DCFA">
                  <a:alpha val="6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Google Shape;9;p11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>
            <a:gsLst>
              <a:gs pos="0">
                <a:schemeClr val="lt1"/>
              </a:gs>
              <a:gs pos="56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Google Shape;10;p11"/>
          <p:cNvSpPr txBox="1"/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5888"/>
              <a:buFont typeface="Georgia"/>
              <a:buChar char="*"/>
              <a:defRPr b="1" i="0" sz="4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021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C3260C"/>
              </a:buClr>
              <a:buSzPts val="2860"/>
              <a:buFont typeface="Georgia"/>
              <a:buChar char="*"/>
              <a:defRPr b="0" i="0" sz="2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37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3260C"/>
              </a:buClr>
              <a:buSzPts val="2600"/>
              <a:buFont typeface="Georgia"/>
              <a:buChar char="*"/>
              <a:defRPr b="0" i="0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7718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3260C"/>
              </a:buClr>
              <a:buSzPts val="2340"/>
              <a:buFont typeface="Georgia"/>
              <a:buChar char="*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606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3260C"/>
              </a:buClr>
              <a:buSzPts val="2080"/>
              <a:buFont typeface="Georgia"/>
              <a:buChar char="*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417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417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417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417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4170" lvl="8" marL="4114800" marR="0" rtl="0" algn="l">
              <a:spcBef>
                <a:spcPts val="300"/>
              </a:spcBef>
              <a:spcAft>
                <a:spcPts val="300"/>
              </a:spcAft>
              <a:buClr>
                <a:srgbClr val="C3260C"/>
              </a:buClr>
              <a:buSzPts val="1820"/>
              <a:buFont typeface="Georgia"/>
              <a:buChar char="*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762000" y="4038600"/>
            <a:ext cx="5637010" cy="88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20"/>
              <a:buNone/>
            </a:pPr>
            <a:r>
              <a:rPr b="1" lang="en-US" sz="2400"/>
              <a:t>Topic : Code Generation</a:t>
            </a:r>
            <a:endParaRPr/>
          </a:p>
        </p:txBody>
      </p:sp>
      <p:sp>
        <p:nvSpPr>
          <p:cNvPr id="101" name="Google Shape;101;p1"/>
          <p:cNvSpPr txBox="1"/>
          <p:nvPr>
            <p:ph type="ctrTitle"/>
          </p:nvPr>
        </p:nvSpPr>
        <p:spPr>
          <a:xfrm>
            <a:off x="609600" y="990600"/>
            <a:ext cx="7175351" cy="179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SzPts val="6912"/>
              <a:buNone/>
            </a:pPr>
            <a:r>
              <a:rPr lang="en-US"/>
              <a:t>Welcome to Compiler Design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-304800" y="1295400"/>
            <a:ext cx="6512511" cy="1171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5888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762000" y="2667000"/>
            <a:ext cx="54102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Presented By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Riyadul Islam Riyadh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Rokaiya Sultana Bonhy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Habiba Sultana Othy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Md. Abu Talab Anik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Oindrila Islam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762000" y="4800600"/>
            <a:ext cx="56388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Presented to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Anusha Aziz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Lecturer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Dept. of CSE , BUBT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60000">
              <a:srgbClr val="FFFFFF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3699164" y="4710544"/>
            <a:ext cx="2057400" cy="1309256"/>
          </a:xfrm>
          <a:prstGeom prst="rect">
            <a:avLst/>
          </a:prstGeom>
          <a:solidFill>
            <a:srgbClr val="BDEAFA"/>
          </a:solidFill>
          <a:ln cap="flat" cmpd="sng" w="15875">
            <a:solidFill>
              <a:srgbClr val="1D2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62000" y="1828800"/>
            <a:ext cx="7696200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Code</a:t>
            </a: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code generation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Minimum properties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6781800" y="4724400"/>
            <a:ext cx="2064327" cy="1309256"/>
          </a:xfrm>
          <a:prstGeom prst="rect">
            <a:avLst/>
          </a:prstGeom>
          <a:solidFill>
            <a:srgbClr val="8BC9F7"/>
          </a:solidFill>
          <a:ln cap="flat" cmpd="sng" w="15875">
            <a:solidFill>
              <a:srgbClr val="1D2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609600" y="4710544"/>
            <a:ext cx="2057400" cy="1309256"/>
          </a:xfrm>
          <a:prstGeom prst="rect">
            <a:avLst/>
          </a:prstGeom>
          <a:solidFill>
            <a:srgbClr val="9EE0F7"/>
          </a:solidFill>
          <a:ln cap="flat" cmpd="sng" w="15875">
            <a:solidFill>
              <a:srgbClr val="1D2C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6937663" y="5144335"/>
            <a:ext cx="1752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Code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4114800" y="4990447"/>
            <a:ext cx="1828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Code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Generator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637309" y="4990447"/>
            <a:ext cx="2057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High Level Representation</a:t>
            </a:r>
            <a:endParaRPr/>
          </a:p>
        </p:txBody>
      </p:sp>
      <p:cxnSp>
        <p:nvCxnSpPr>
          <p:cNvPr id="113" name="Google Shape;113;p2"/>
          <p:cNvCxnSpPr/>
          <p:nvPr/>
        </p:nvCxnSpPr>
        <p:spPr>
          <a:xfrm>
            <a:off x="2667000" y="5344390"/>
            <a:ext cx="10321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4" name="Google Shape;114;p2"/>
          <p:cNvCxnSpPr/>
          <p:nvPr/>
        </p:nvCxnSpPr>
        <p:spPr>
          <a:xfrm>
            <a:off x="5749636" y="5361707"/>
            <a:ext cx="103216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-228600" y="1676400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120" lvl="0" marL="320040" rtl="0" algn="r">
              <a:spcBef>
                <a:spcPts val="0"/>
              </a:spcBef>
              <a:spcAft>
                <a:spcPts val="0"/>
              </a:spcAft>
              <a:buSzPts val="5120"/>
              <a:buChar char="*"/>
            </a:pPr>
            <a:r>
              <a:rPr lang="en-US" sz="4000"/>
              <a:t>Next Use Information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914400" y="3276600"/>
            <a:ext cx="769620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Definition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Goal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it works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Algorithms for Next Use Information(NUI)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-1336785" y="422241"/>
            <a:ext cx="651251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120" lvl="0" marL="320040" rtl="0" algn="r">
              <a:spcBef>
                <a:spcPts val="0"/>
              </a:spcBef>
              <a:spcAft>
                <a:spcPts val="0"/>
              </a:spcAft>
              <a:buSzPts val="5120"/>
              <a:buChar char="*"/>
            </a:pPr>
            <a:r>
              <a:rPr lang="en-US" sz="4000"/>
              <a:t>Application Of NUI</a:t>
            </a: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001" y="1295400"/>
            <a:ext cx="2342778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935427" y="3486750"/>
            <a:ext cx="30486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Feedback Loops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3974" y="4061328"/>
            <a:ext cx="2037979" cy="199308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5456892" y="6289964"/>
            <a:ext cx="2819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Pattern Recognition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5">
            <a:alphaModFix/>
          </a:blip>
          <a:srcRect b="2077" l="10758" r="36969" t="14398"/>
          <a:stretch/>
        </p:blipFill>
        <p:spPr>
          <a:xfrm>
            <a:off x="1268616" y="3951116"/>
            <a:ext cx="2140527" cy="2103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773778" y="6289964"/>
            <a:ext cx="33719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Dynamic Code Generation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6">
            <a:alphaModFix/>
          </a:blip>
          <a:srcRect b="0" l="12032" r="7385" t="0"/>
          <a:stretch/>
        </p:blipFill>
        <p:spPr>
          <a:xfrm>
            <a:off x="5122037" y="1290637"/>
            <a:ext cx="3061855" cy="198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/>
          <p:nvPr/>
        </p:nvSpPr>
        <p:spPr>
          <a:xfrm>
            <a:off x="5342318" y="3468266"/>
            <a:ext cx="2621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Usage Analytics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/>
        </p:nvSpPr>
        <p:spPr>
          <a:xfrm>
            <a:off x="609600" y="2209800"/>
            <a:ext cx="838200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1B2EB"/>
                </a:solidFill>
                <a:latin typeface="Trebuchet MS"/>
                <a:ea typeface="Trebuchet MS"/>
                <a:cs typeface="Trebuchet MS"/>
                <a:sym typeface="Trebuchet MS"/>
              </a:rPr>
              <a:t>Some other applications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produces machine code that is more efficient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can be used with other optimization strategies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helps the compiler in selecting the variables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lowers the number of memory accesses needed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Optimizes the allocation of registers in a computer's CPU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idx="1" type="subTitle"/>
          </p:nvPr>
        </p:nvSpPr>
        <p:spPr>
          <a:xfrm>
            <a:off x="1219200" y="1981200"/>
            <a:ext cx="6934199" cy="434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120"/>
              <a:buFont typeface="Noto Sans Symbols"/>
              <a:buChar char="⮚"/>
            </a:pPr>
            <a:r>
              <a:rPr b="1" i="0" lang="en-US" sz="2400">
                <a:solidFill>
                  <a:srgbClr val="0D0D0D"/>
                </a:solidFill>
                <a:highlight>
                  <a:srgbClr val="FFFFFF"/>
                </a:highlight>
              </a:rPr>
              <a:t>Representation</a:t>
            </a:r>
            <a:endParaRPr b="1" sz="2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457200" lvl="0" marL="457200" rtl="0" algn="l">
              <a:spcBef>
                <a:spcPts val="780"/>
              </a:spcBef>
              <a:spcAft>
                <a:spcPts val="0"/>
              </a:spcAft>
              <a:buSzPts val="3120"/>
              <a:buFont typeface="Arial"/>
              <a:buChar char="•"/>
            </a:pPr>
            <a:r>
              <a:rPr b="1" i="0" lang="en-US" sz="240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i="0" lang="en-US" sz="2400">
                <a:solidFill>
                  <a:srgbClr val="0D0D0D"/>
                </a:solidFill>
                <a:highlight>
                  <a:srgbClr val="FFFFFF"/>
                </a:highlight>
              </a:rPr>
              <a:t>Variables and their dependencies are    represented as nodes and edges in a graph.</a:t>
            </a:r>
            <a:endParaRPr/>
          </a:p>
          <a:p>
            <a:pPr indent="0" lvl="0" marL="0" rtl="0" algn="l">
              <a:spcBef>
                <a:spcPts val="780"/>
              </a:spcBef>
              <a:spcAft>
                <a:spcPts val="0"/>
              </a:spcAft>
              <a:buSzPts val="3120"/>
              <a:buNone/>
            </a:pPr>
            <a:r>
              <a:rPr b="1" i="0" lang="en-US" sz="2400">
                <a:solidFill>
                  <a:srgbClr val="0D0D0D"/>
                </a:solidFill>
                <a:highlight>
                  <a:srgbClr val="FFFFFF"/>
                </a:highlight>
              </a:rPr>
              <a:t>       </a:t>
            </a:r>
            <a:endParaRPr/>
          </a:p>
          <a:p>
            <a:pPr indent="-342900" lvl="0" marL="342900" rtl="0" algn="l">
              <a:spcBef>
                <a:spcPts val="780"/>
              </a:spcBef>
              <a:spcAft>
                <a:spcPts val="0"/>
              </a:spcAft>
              <a:buSzPts val="3120"/>
              <a:buFont typeface="Noto Sans Symbols"/>
              <a:buChar char="⮚"/>
            </a:pPr>
            <a:r>
              <a:rPr b="1" i="0" lang="en-US" sz="2400">
                <a:solidFill>
                  <a:srgbClr val="0D0D0D"/>
                </a:solidFill>
                <a:highlight>
                  <a:srgbClr val="FFFFFF"/>
                </a:highlight>
              </a:rPr>
              <a:t>Graph Construction</a:t>
            </a:r>
            <a:endParaRPr/>
          </a:p>
          <a:p>
            <a:pPr indent="-457200" lvl="0" marL="457200" rtl="0" algn="l">
              <a:spcBef>
                <a:spcPts val="780"/>
              </a:spcBef>
              <a:spcAft>
                <a:spcPts val="0"/>
              </a:spcAft>
              <a:buSzPts val="3120"/>
              <a:buFont typeface="Noto Sans Symbols"/>
              <a:buChar char="⮚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</a:rPr>
              <a:t>Each variable is a node.</a:t>
            </a:r>
            <a:endParaRPr/>
          </a:p>
          <a:p>
            <a:pPr indent="-457200" lvl="0" marL="457200" rtl="0" algn="l">
              <a:spcBef>
                <a:spcPts val="780"/>
              </a:spcBef>
              <a:spcAft>
                <a:spcPts val="0"/>
              </a:spcAft>
              <a:buSzPts val="3120"/>
              <a:buFont typeface="Arial"/>
              <a:buChar char="•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</a:rPr>
              <a:t>Edges connect variables that cannot share a register due to live-time overlap.</a:t>
            </a:r>
            <a:endParaRPr/>
          </a:p>
          <a:p>
            <a:pPr indent="0" lvl="0" marL="0" rtl="0" algn="l">
              <a:spcBef>
                <a:spcPts val="740"/>
              </a:spcBef>
              <a:spcAft>
                <a:spcPts val="0"/>
              </a:spcAft>
              <a:buSzPts val="2860"/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 txBox="1"/>
          <p:nvPr>
            <p:ph type="ctrTitle"/>
          </p:nvPr>
        </p:nvSpPr>
        <p:spPr>
          <a:xfrm>
            <a:off x="457200" y="990600"/>
            <a:ext cx="7535732" cy="99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640080" rtl="0" algn="l">
              <a:spcBef>
                <a:spcPts val="0"/>
              </a:spcBef>
              <a:spcAft>
                <a:spcPts val="0"/>
              </a:spcAft>
              <a:buSzPts val="4096"/>
              <a:buChar char="*"/>
            </a:pPr>
            <a:r>
              <a:rPr lang="en-US" sz="3200"/>
              <a:t>Graph Coloring Algorithm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1143000" y="1143000"/>
            <a:ext cx="7239000" cy="4602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260C"/>
              </a:buClr>
              <a:buSzPts val="3380"/>
              <a:buFont typeface="Noto Sans Symbols"/>
              <a:buChar char="⮚"/>
            </a:pPr>
            <a:r>
              <a:rPr b="1" i="0" lang="en-US" sz="26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Greedy Coloring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rgbClr val="C3260C"/>
              </a:buClr>
              <a:buSzPts val="3380"/>
              <a:buFont typeface="Arial"/>
              <a:buChar char="•"/>
            </a:pPr>
            <a:r>
              <a:rPr i="0" lang="en-US" sz="2600" u="none" cap="none" strike="noStrike">
                <a:solidFill>
                  <a:srgbClr val="0D0D0D"/>
                </a:solidFill>
                <a:highlight>
                  <a:srgbClr val="FFFFFF"/>
                </a:highlight>
              </a:rPr>
              <a:t>Start with an arbitrary node.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rgbClr val="C3260C"/>
              </a:buClr>
              <a:buSzPts val="3380"/>
              <a:buFont typeface="Arial"/>
              <a:buChar char="•"/>
            </a:pPr>
            <a:r>
              <a:rPr lang="en-US" sz="2600">
                <a:solidFill>
                  <a:srgbClr val="0D0D0D"/>
                </a:solidFill>
                <a:highlight>
                  <a:srgbClr val="FFFFFF"/>
                </a:highlight>
              </a:rPr>
              <a:t>Assign the lowest available color not used by neighbor nodes.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rgbClr val="C3260C"/>
              </a:buClr>
              <a:buSzPts val="3380"/>
              <a:buFont typeface="Arial"/>
              <a:buChar char="•"/>
            </a:pPr>
            <a:r>
              <a:rPr i="0" lang="en-US" sz="2600" u="none" cap="none" strike="noStrike">
                <a:solidFill>
                  <a:srgbClr val="0D0D0D"/>
                </a:solidFill>
                <a:highlight>
                  <a:srgbClr val="FFFFFF"/>
                </a:highlight>
              </a:rPr>
              <a:t>Repeat until all nodes are colored.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rgbClr val="C3260C"/>
              </a:buClr>
              <a:buSzPts val="3380"/>
              <a:buNone/>
            </a:pPr>
            <a:r>
              <a:t/>
            </a:r>
            <a:endParaRPr i="0" sz="2600" u="none" cap="none" strike="noStrike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rgbClr val="C3260C"/>
              </a:buClr>
              <a:buSzPts val="3380"/>
              <a:buFont typeface="Noto Sans Symbols"/>
              <a:buChar char="⮚"/>
            </a:pPr>
            <a:r>
              <a:rPr b="1" i="0" lang="en-US" sz="2600" u="none" cap="none" strike="noStrike">
                <a:solidFill>
                  <a:srgbClr val="0D0D0D"/>
                </a:solidFill>
                <a:highlight>
                  <a:srgbClr val="FFFFFF"/>
                </a:highlight>
              </a:rPr>
              <a:t>Benefits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rgbClr val="C3260C"/>
              </a:buClr>
              <a:buSzPts val="3380"/>
              <a:buFont typeface="Arial"/>
              <a:buChar char="•"/>
            </a:pPr>
            <a:r>
              <a:rPr i="0" lang="en-US" sz="2600" u="none" cap="none" strike="noStrike">
                <a:solidFill>
                  <a:srgbClr val="0D0D0D"/>
                </a:solidFill>
                <a:highlight>
                  <a:srgbClr val="FFFFFF"/>
                </a:highlight>
              </a:rPr>
              <a:t>Improves code efficiency.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rgbClr val="C3260C"/>
              </a:buClr>
              <a:buSzPts val="3380"/>
              <a:buFont typeface="Arial"/>
              <a:buChar char="•"/>
            </a:pPr>
            <a:r>
              <a:rPr lang="en-US" sz="2600">
                <a:solidFill>
                  <a:srgbClr val="0D0D0D"/>
                </a:solidFill>
                <a:highlight>
                  <a:srgbClr val="FFFFFF"/>
                </a:highlight>
              </a:rPr>
              <a:t>Enhances performance by minimizing register usage. </a:t>
            </a:r>
            <a:endParaRPr i="0" sz="2600" u="none" cap="none" strike="noStrike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9525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C3260C"/>
              </a:buClr>
              <a:buSzPts val="3900"/>
              <a:buFont typeface="Noto Sans Symbols"/>
              <a:buNone/>
            </a:pPr>
            <a:r>
              <a:t/>
            </a:r>
            <a:endParaRPr b="1" i="0" sz="3000" u="none" cap="none" strike="noStrike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228600" rtl="0" algn="l">
              <a:spcBef>
                <a:spcPts val="860"/>
              </a:spcBef>
              <a:spcAft>
                <a:spcPts val="0"/>
              </a:spcAft>
              <a:buSzPts val="3640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685800" y="762000"/>
            <a:ext cx="7620000" cy="14884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20040" lvl="0" marL="320040" rtl="0" algn="just">
              <a:spcBef>
                <a:spcPts val="0"/>
              </a:spcBef>
              <a:spcAft>
                <a:spcPts val="0"/>
              </a:spcAft>
              <a:buSzPts val="4096"/>
              <a:buChar char="*"/>
            </a:pPr>
            <a:r>
              <a:rPr lang="en-US" sz="3200"/>
              <a:t>Application of Graph Coloring Algorithm</a:t>
            </a:r>
            <a:endParaRPr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1295400" y="2895600"/>
            <a:ext cx="6621332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3120"/>
              <a:buFont typeface="Noto Sans Symbols"/>
              <a:buChar char="⮚"/>
            </a:pPr>
            <a:r>
              <a:rPr b="1" i="0" lang="en-US" sz="2400">
                <a:solidFill>
                  <a:srgbClr val="0D0D0D"/>
                </a:solidFill>
                <a:highlight>
                  <a:srgbClr val="FFFFFF"/>
                </a:highlight>
              </a:rPr>
              <a:t>Register Allocation in Compiler Optimization</a:t>
            </a:r>
            <a:endParaRPr/>
          </a:p>
          <a:p>
            <a:pPr indent="-342900" lvl="0" marL="342900" rtl="0" algn="just">
              <a:spcBef>
                <a:spcPts val="780"/>
              </a:spcBef>
              <a:spcAft>
                <a:spcPts val="0"/>
              </a:spcAft>
              <a:buSzPts val="3120"/>
              <a:buFont typeface="Noto Sans Symbols"/>
              <a:buChar char="⮚"/>
            </a:pPr>
            <a:r>
              <a:rPr b="1" i="0" lang="en-US" sz="2400">
                <a:solidFill>
                  <a:srgbClr val="0D0D0D"/>
                </a:solidFill>
                <a:highlight>
                  <a:srgbClr val="FFFFFF"/>
                </a:highlight>
              </a:rPr>
              <a:t>Frequency Assignment in Wireless Networks</a:t>
            </a:r>
            <a:endParaRPr/>
          </a:p>
          <a:p>
            <a:pPr indent="-342900" lvl="0" marL="342900" rtl="0" algn="just">
              <a:spcBef>
                <a:spcPts val="780"/>
              </a:spcBef>
              <a:spcAft>
                <a:spcPts val="0"/>
              </a:spcAft>
              <a:buSzPts val="3120"/>
              <a:buFont typeface="Noto Sans Symbols"/>
              <a:buChar char="⮚"/>
            </a:pPr>
            <a:r>
              <a:rPr b="1" i="0" lang="en-US" sz="2400">
                <a:solidFill>
                  <a:srgbClr val="0D0D0D"/>
                </a:solidFill>
                <a:highlight>
                  <a:srgbClr val="FFFFFF"/>
                </a:highlight>
              </a:rPr>
              <a:t>Scheduling Tasks</a:t>
            </a:r>
            <a:endParaRPr/>
          </a:p>
          <a:p>
            <a:pPr indent="-342900" lvl="0" marL="342900" rtl="0" algn="just">
              <a:spcBef>
                <a:spcPts val="780"/>
              </a:spcBef>
              <a:spcAft>
                <a:spcPts val="0"/>
              </a:spcAft>
              <a:buSzPts val="3120"/>
              <a:buFont typeface="Noto Sans Symbols"/>
              <a:buChar char="⮚"/>
            </a:pPr>
            <a:r>
              <a:rPr b="1" i="0" lang="en-US" sz="2400">
                <a:solidFill>
                  <a:srgbClr val="0D0D0D"/>
                </a:solidFill>
                <a:highlight>
                  <a:srgbClr val="FFFFFF"/>
                </a:highlight>
              </a:rPr>
              <a:t>Map Coloring</a:t>
            </a:r>
            <a:endParaRPr b="1" sz="2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860"/>
              </a:spcBef>
              <a:spcAft>
                <a:spcPts val="0"/>
              </a:spcAft>
              <a:buSzPts val="364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228600" y="13716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r">
              <a:spcBef>
                <a:spcPts val="0"/>
              </a:spcBef>
              <a:spcAft>
                <a:spcPts val="0"/>
              </a:spcAft>
              <a:buSzPts val="3584"/>
              <a:buChar char="*"/>
            </a:pPr>
            <a:r>
              <a:rPr lang="en-US" sz="2800"/>
              <a:t>Why Next Use Algorithm &amp; Graph Coloring Algorithm is used in Register Allocation</a:t>
            </a:r>
            <a:endParaRPr/>
          </a:p>
        </p:txBody>
      </p:sp>
      <p:sp>
        <p:nvSpPr>
          <p:cNvPr id="161" name="Google Shape;161;p9"/>
          <p:cNvSpPr txBox="1"/>
          <p:nvPr/>
        </p:nvSpPr>
        <p:spPr>
          <a:xfrm>
            <a:off x="602673" y="2819400"/>
            <a:ext cx="80772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Next-Use Algorithm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aims to minimize register pressure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works by tracking the "next use" of variables in the program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useful in situations where the number of available registers is limited </a:t>
            </a:r>
            <a:endParaRPr/>
          </a:p>
        </p:txBody>
      </p:sp>
      <p:sp>
        <p:nvSpPr>
          <p:cNvPr id="162" name="Google Shape;162;p9"/>
          <p:cNvSpPr txBox="1"/>
          <p:nvPr/>
        </p:nvSpPr>
        <p:spPr>
          <a:xfrm>
            <a:off x="609600" y="4495800"/>
            <a:ext cx="807720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Graph Coloring Algorithm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views register allocation as a graph coloring problem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an efficient way to allocate registers optimally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minimizing the number of spills to memory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pstream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2024-05-03T14:52:19Z</dcterms:created>
  <dc:creator>BONHY</dc:creator>
</cp:coreProperties>
</file>