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21386800" cy="30276800"/>
  <p:notesSz cx="6858000" cy="9144000"/>
  <p:defaultTextStyle>
    <a:lvl1pPr>
      <a:defRPr sz="1200">
        <a:latin typeface="+mj-lt"/>
        <a:ea typeface="+mj-ea"/>
        <a:cs typeface="+mj-cs"/>
        <a:sym typeface="Helvetica Neue"/>
      </a:defRPr>
    </a:lvl1pPr>
    <a:lvl2pPr>
      <a:defRPr sz="1200">
        <a:latin typeface="+mj-lt"/>
        <a:ea typeface="+mj-ea"/>
        <a:cs typeface="+mj-cs"/>
        <a:sym typeface="Helvetica Neue"/>
      </a:defRPr>
    </a:lvl2pPr>
    <a:lvl3pPr>
      <a:defRPr sz="1200">
        <a:latin typeface="+mj-lt"/>
        <a:ea typeface="+mj-ea"/>
        <a:cs typeface="+mj-cs"/>
        <a:sym typeface="Helvetica Neue"/>
      </a:defRPr>
    </a:lvl3pPr>
    <a:lvl4pPr>
      <a:defRPr sz="1200">
        <a:latin typeface="+mj-lt"/>
        <a:ea typeface="+mj-ea"/>
        <a:cs typeface="+mj-cs"/>
        <a:sym typeface="Helvetica Neue"/>
      </a:defRPr>
    </a:lvl4pPr>
    <a:lvl5pPr>
      <a:defRPr sz="1200">
        <a:latin typeface="+mj-lt"/>
        <a:ea typeface="+mj-ea"/>
        <a:cs typeface="+mj-cs"/>
        <a:sym typeface="Helvetica Neue"/>
      </a:defRPr>
    </a:lvl5pPr>
    <a:lvl6pPr>
      <a:defRPr sz="1200">
        <a:latin typeface="+mj-lt"/>
        <a:ea typeface="+mj-ea"/>
        <a:cs typeface="+mj-cs"/>
        <a:sym typeface="Helvetica Neue"/>
      </a:defRPr>
    </a:lvl6pPr>
    <a:lvl7pPr>
      <a:defRPr sz="1200">
        <a:latin typeface="+mj-lt"/>
        <a:ea typeface="+mj-ea"/>
        <a:cs typeface="+mj-cs"/>
        <a:sym typeface="Helvetica Neue"/>
      </a:defRPr>
    </a:lvl7pPr>
    <a:lvl8pPr>
      <a:defRPr sz="1200">
        <a:latin typeface="+mj-lt"/>
        <a:ea typeface="+mj-ea"/>
        <a:cs typeface="+mj-cs"/>
        <a:sym typeface="Helvetica Neue"/>
      </a:defRPr>
    </a:lvl8pPr>
    <a:lvl9pPr>
      <a:defRPr sz="1200">
        <a:latin typeface="+mj-lt"/>
        <a:ea typeface="+mj-ea"/>
        <a:cs typeface="+mj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A5C"/>
    <a:srgbClr val="9F001F"/>
    <a:srgbClr val="AF0F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FF0CA"/>
          </a:solidFill>
        </a:fill>
      </a:tcStyle>
    </a:wholeTbl>
    <a:band2H>
      <a:tcTxStyle/>
      <a:tcStyle>
        <a:tcBdr/>
        <a:fill>
          <a:solidFill>
            <a:srgbClr val="F7F7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4D600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4D600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4D600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BDBDB"/>
          </a:solidFill>
        </a:fill>
      </a:tcStyle>
    </a:wholeTbl>
    <a:band2H>
      <a:tcTxStyle/>
      <a:tcStyle>
        <a:tcBdr/>
        <a:fill>
          <a:solidFill>
            <a:srgbClr val="EEEEEE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FD0CA"/>
          </a:solidFill>
        </a:fill>
      </a:tcStyle>
    </a:wholeTbl>
    <a:band2H>
      <a:tcTxStyle/>
      <a:tcStyle>
        <a:tcBdr/>
        <a:fill>
          <a:solidFill>
            <a:srgbClr val="F7E9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3550E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3550E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3550E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600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600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3" d="100"/>
          <a:sy n="63" d="100"/>
        </p:scale>
        <p:origin x="-528" y="7760"/>
      </p:cViewPr>
      <p:guideLst>
        <p:guide orient="horz" pos="9536"/>
        <p:guide pos="67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" name="Shape 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49220926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/>
          </p:nvPr>
        </p:nvSpPr>
        <p:spPr>
          <a:xfrm>
            <a:off x="2217738" y="685800"/>
            <a:ext cx="2422525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40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1200"/>
              <a:t>Tekst og Streger i 100% farve – Baggrund i 90% Transparent.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xmlns:p14="http://schemas.microsoft.com/office/powerpoint/2010/main" spd="med"/>
  <p:txStyles>
    <p:titleStyle>
      <a:lvl1pPr defTabSz="622300">
        <a:lnSpc>
          <a:spcPts val="13000"/>
        </a:lnSpc>
        <a:defRPr sz="12000" b="1">
          <a:solidFill>
            <a:srgbClr val="707173"/>
          </a:solidFill>
          <a:latin typeface="Arial"/>
          <a:ea typeface="Arial"/>
          <a:cs typeface="Arial"/>
          <a:sym typeface="Arial"/>
        </a:defRPr>
      </a:lvl1pPr>
      <a:lvl2pPr defTabSz="622300">
        <a:lnSpc>
          <a:spcPts val="13000"/>
        </a:lnSpc>
        <a:defRPr sz="12000" b="1">
          <a:solidFill>
            <a:srgbClr val="707173"/>
          </a:solidFill>
          <a:latin typeface="Arial"/>
          <a:ea typeface="Arial"/>
          <a:cs typeface="Arial"/>
          <a:sym typeface="Arial"/>
        </a:defRPr>
      </a:lvl2pPr>
      <a:lvl3pPr defTabSz="622300">
        <a:lnSpc>
          <a:spcPts val="13000"/>
        </a:lnSpc>
        <a:defRPr sz="12000" b="1">
          <a:solidFill>
            <a:srgbClr val="707173"/>
          </a:solidFill>
          <a:latin typeface="Arial"/>
          <a:ea typeface="Arial"/>
          <a:cs typeface="Arial"/>
          <a:sym typeface="Arial"/>
        </a:defRPr>
      </a:lvl3pPr>
      <a:lvl4pPr defTabSz="622300">
        <a:lnSpc>
          <a:spcPts val="13000"/>
        </a:lnSpc>
        <a:defRPr sz="12000" b="1">
          <a:solidFill>
            <a:srgbClr val="707173"/>
          </a:solidFill>
          <a:latin typeface="Arial"/>
          <a:ea typeface="Arial"/>
          <a:cs typeface="Arial"/>
          <a:sym typeface="Arial"/>
        </a:defRPr>
      </a:lvl4pPr>
      <a:lvl5pPr defTabSz="622300">
        <a:lnSpc>
          <a:spcPts val="13000"/>
        </a:lnSpc>
        <a:defRPr sz="12000" b="1">
          <a:solidFill>
            <a:srgbClr val="707173"/>
          </a:solidFill>
          <a:latin typeface="Arial"/>
          <a:ea typeface="Arial"/>
          <a:cs typeface="Arial"/>
          <a:sym typeface="Arial"/>
        </a:defRPr>
      </a:lvl5pPr>
      <a:lvl6pPr defTabSz="622300">
        <a:lnSpc>
          <a:spcPts val="13000"/>
        </a:lnSpc>
        <a:defRPr sz="12000" b="1">
          <a:solidFill>
            <a:srgbClr val="707173"/>
          </a:solidFill>
          <a:latin typeface="Arial"/>
          <a:ea typeface="Arial"/>
          <a:cs typeface="Arial"/>
          <a:sym typeface="Arial"/>
        </a:defRPr>
      </a:lvl6pPr>
      <a:lvl7pPr defTabSz="622300">
        <a:lnSpc>
          <a:spcPts val="13000"/>
        </a:lnSpc>
        <a:defRPr sz="12000" b="1">
          <a:solidFill>
            <a:srgbClr val="707173"/>
          </a:solidFill>
          <a:latin typeface="Arial"/>
          <a:ea typeface="Arial"/>
          <a:cs typeface="Arial"/>
          <a:sym typeface="Arial"/>
        </a:defRPr>
      </a:lvl7pPr>
      <a:lvl8pPr defTabSz="622300">
        <a:lnSpc>
          <a:spcPts val="13000"/>
        </a:lnSpc>
        <a:defRPr sz="12000" b="1">
          <a:solidFill>
            <a:srgbClr val="707173"/>
          </a:solidFill>
          <a:latin typeface="Arial"/>
          <a:ea typeface="Arial"/>
          <a:cs typeface="Arial"/>
          <a:sym typeface="Arial"/>
        </a:defRPr>
      </a:lvl8pPr>
      <a:lvl9pPr defTabSz="622300">
        <a:lnSpc>
          <a:spcPts val="13000"/>
        </a:lnSpc>
        <a:defRPr sz="12000" b="1">
          <a:solidFill>
            <a:srgbClr val="707173"/>
          </a:solidFill>
          <a:latin typeface="Arial"/>
          <a:ea typeface="Arial"/>
          <a:cs typeface="Arial"/>
          <a:sym typeface="Arial"/>
        </a:defRPr>
      </a:lvl9pPr>
    </p:titleStyle>
    <p:bodyStyle>
      <a:lvl1pPr marL="342900" indent="-342900" defTabSz="622300">
        <a:lnSpc>
          <a:spcPts val="5000"/>
        </a:lnSpc>
        <a:defRPr sz="4000" b="1">
          <a:solidFill>
            <a:srgbClr val="707173"/>
          </a:solidFill>
          <a:latin typeface="Arial"/>
          <a:ea typeface="Arial"/>
          <a:cs typeface="Arial"/>
          <a:sym typeface="Arial"/>
        </a:defRPr>
      </a:lvl1pPr>
      <a:lvl2pPr marL="342900" indent="-341311" defTabSz="622300">
        <a:lnSpc>
          <a:spcPts val="5000"/>
        </a:lnSpc>
        <a:defRPr sz="4000" b="1">
          <a:solidFill>
            <a:srgbClr val="707173"/>
          </a:solidFill>
          <a:latin typeface="Arial"/>
          <a:ea typeface="Arial"/>
          <a:cs typeface="Arial"/>
          <a:sym typeface="Arial"/>
        </a:defRPr>
      </a:lvl2pPr>
      <a:lvl3pPr marL="978780" indent="-977194" defTabSz="622300">
        <a:lnSpc>
          <a:spcPts val="5000"/>
        </a:lnSpc>
        <a:buSzPct val="100000"/>
        <a:buChar char="•"/>
        <a:defRPr sz="4000" b="1">
          <a:solidFill>
            <a:srgbClr val="707173"/>
          </a:solidFill>
          <a:latin typeface="Arial"/>
          <a:ea typeface="Arial"/>
          <a:cs typeface="Arial"/>
          <a:sym typeface="Arial"/>
        </a:defRPr>
      </a:lvl3pPr>
      <a:lvl4pPr marL="1416402" indent="-924277" defTabSz="622300">
        <a:lnSpc>
          <a:spcPts val="5000"/>
        </a:lnSpc>
        <a:buSzPct val="100000"/>
        <a:buChar char="•"/>
        <a:defRPr sz="4000" b="1">
          <a:solidFill>
            <a:srgbClr val="707173"/>
          </a:solidFill>
          <a:latin typeface="Arial"/>
          <a:ea typeface="Arial"/>
          <a:cs typeface="Arial"/>
          <a:sym typeface="Arial"/>
        </a:defRPr>
      </a:lvl4pPr>
      <a:lvl5pPr marL="1906586" indent="-920750" defTabSz="622300">
        <a:lnSpc>
          <a:spcPts val="5000"/>
        </a:lnSpc>
        <a:buSzPct val="100000"/>
        <a:buChar char="•"/>
        <a:defRPr sz="4000" b="1">
          <a:solidFill>
            <a:srgbClr val="707173"/>
          </a:solidFill>
          <a:latin typeface="Arial"/>
          <a:ea typeface="Arial"/>
          <a:cs typeface="Arial"/>
          <a:sym typeface="Arial"/>
        </a:defRPr>
      </a:lvl5pPr>
      <a:lvl6pPr marL="2363786" indent="-920750" defTabSz="622300">
        <a:lnSpc>
          <a:spcPts val="5000"/>
        </a:lnSpc>
        <a:buSzPct val="100000"/>
        <a:buChar char="•"/>
        <a:defRPr sz="4000" b="1">
          <a:solidFill>
            <a:srgbClr val="707173"/>
          </a:solidFill>
          <a:latin typeface="Arial"/>
          <a:ea typeface="Arial"/>
          <a:cs typeface="Arial"/>
          <a:sym typeface="Arial"/>
        </a:defRPr>
      </a:lvl6pPr>
      <a:lvl7pPr marL="2820986" indent="-920750" defTabSz="622300">
        <a:lnSpc>
          <a:spcPts val="5000"/>
        </a:lnSpc>
        <a:buSzPct val="100000"/>
        <a:buChar char="•"/>
        <a:defRPr sz="4000" b="1">
          <a:solidFill>
            <a:srgbClr val="707173"/>
          </a:solidFill>
          <a:latin typeface="Arial"/>
          <a:ea typeface="Arial"/>
          <a:cs typeface="Arial"/>
          <a:sym typeface="Arial"/>
        </a:defRPr>
      </a:lvl7pPr>
      <a:lvl8pPr marL="3278187" indent="-920750" defTabSz="622300">
        <a:lnSpc>
          <a:spcPts val="5000"/>
        </a:lnSpc>
        <a:buSzPct val="100000"/>
        <a:buChar char="•"/>
        <a:defRPr sz="4000" b="1">
          <a:solidFill>
            <a:srgbClr val="707173"/>
          </a:solidFill>
          <a:latin typeface="Arial"/>
          <a:ea typeface="Arial"/>
          <a:cs typeface="Arial"/>
          <a:sym typeface="Arial"/>
        </a:defRPr>
      </a:lvl8pPr>
      <a:lvl9pPr marL="3735387" indent="-920750" defTabSz="622300">
        <a:lnSpc>
          <a:spcPts val="5000"/>
        </a:lnSpc>
        <a:buSzPct val="100000"/>
        <a:buChar char="•"/>
        <a:defRPr sz="4000" b="1">
          <a:solidFill>
            <a:srgbClr val="707173"/>
          </a:solidFill>
          <a:latin typeface="Arial"/>
          <a:ea typeface="Arial"/>
          <a:cs typeface="Arial"/>
          <a:sym typeface="Arial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jpe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592137" y="3057525"/>
            <a:ext cx="20362864" cy="25514300"/>
          </a:xfrm>
          <a:prstGeom prst="rect">
            <a:avLst/>
          </a:prstGeom>
          <a:solidFill>
            <a:srgbClr val="707173">
              <a:alpha val="1019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defTabSz="457200">
              <a:defRPr sz="18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611658"/>
              </p:ext>
            </p:extLst>
          </p:nvPr>
        </p:nvGraphicFramePr>
        <p:xfrm>
          <a:off x="955519" y="8172087"/>
          <a:ext cx="19641600" cy="197815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05332"/>
                <a:gridCol w="1463269"/>
                <a:gridCol w="1463269"/>
                <a:gridCol w="8409730"/>
              </a:tblGrid>
              <a:tr h="1020569">
                <a:tc gridSpan="2">
                  <a:txBody>
                    <a:bodyPr/>
                    <a:lstStyle/>
                    <a:p>
                      <a:pPr algn="l"/>
                      <a:endParaRPr lang="da-DK" sz="1800" dirty="0" smtClean="0">
                        <a:latin typeface="Arial"/>
                        <a:cs typeface="Arial"/>
                      </a:endParaRPr>
                    </a:p>
                    <a:p>
                      <a:pPr algn="l"/>
                      <a:endParaRPr lang="da-DK" sz="1800" dirty="0" smtClean="0">
                        <a:latin typeface="Arial"/>
                        <a:cs typeface="Arial"/>
                      </a:endParaRPr>
                    </a:p>
                    <a:p>
                      <a:pPr algn="l"/>
                      <a:endParaRPr lang="da-DK" sz="1800" dirty="0" smtClean="0">
                        <a:latin typeface="Arial"/>
                        <a:cs typeface="Arial"/>
                      </a:endParaRPr>
                    </a:p>
                    <a:p>
                      <a:pPr algn="l"/>
                      <a:endParaRPr lang="da-DK" sz="1800" dirty="0" smtClean="0">
                        <a:latin typeface="Arial"/>
                        <a:cs typeface="Arial"/>
                      </a:endParaRPr>
                    </a:p>
                    <a:p>
                      <a:pPr algn="l"/>
                      <a:endParaRPr lang="da-DK" sz="1800" dirty="0" smtClean="0">
                        <a:latin typeface="Arial"/>
                        <a:cs typeface="Arial"/>
                      </a:endParaRPr>
                    </a:p>
                    <a:p>
                      <a:pPr algn="l"/>
                      <a:endParaRPr lang="da-DK" sz="1800" dirty="0" smtClean="0">
                        <a:latin typeface="Arial"/>
                        <a:cs typeface="Arial"/>
                      </a:endParaRPr>
                    </a:p>
                    <a:p>
                      <a:pPr algn="l"/>
                      <a:endParaRPr lang="da-DK" sz="1800" dirty="0" smtClean="0">
                        <a:latin typeface="Arial"/>
                        <a:cs typeface="Arial"/>
                      </a:endParaRPr>
                    </a:p>
                    <a:p>
                      <a:pPr algn="l"/>
                      <a:endParaRPr lang="da-DK" sz="1800" dirty="0" smtClean="0">
                        <a:latin typeface="Arial"/>
                        <a:cs typeface="Arial"/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da-DK" sz="1800" dirty="0" smtClean="0">
                        <a:latin typeface="Arial"/>
                        <a:cs typeface="Arial"/>
                      </a:endParaRPr>
                    </a:p>
                  </a:txBody>
                  <a:tcPr marL="137160" marR="137160" marT="137160" marB="137160"/>
                </a:tc>
                <a:tc gridSpan="2">
                  <a:txBody>
                    <a:bodyPr/>
                    <a:lstStyle/>
                    <a:p>
                      <a:endParaRPr lang="da-DK" dirty="0"/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a-DK" dirty="0"/>
                    </a:p>
                  </a:txBody>
                  <a:tcPr marL="137160" marR="137160" marT="137160" marB="137160"/>
                </a:tc>
              </a:tr>
              <a:tr h="564731">
                <a:tc gridSpan="4"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5000" b="1" dirty="0" smtClean="0">
                          <a:solidFill>
                            <a:srgbClr val="595A5C"/>
                          </a:solidFill>
                        </a:rPr>
                        <a:t>Architecture</a:t>
                      </a: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rgbClr val="9F00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</a:tr>
              <a:tr h="1020569">
                <a:tc>
                  <a:txBody>
                    <a:bodyPr/>
                    <a:lstStyle/>
                    <a:p>
                      <a:pPr lvl="0" algn="l">
                        <a:defRPr sz="1800"/>
                      </a:pP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Many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services offered. Services have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different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functions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lvl="0" algn="l">
                        <a:defRPr sz="1800"/>
                      </a:pP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Some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services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are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fault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-tolerant by design and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can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be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connected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to</a:t>
                      </a:r>
                      <a:r>
                        <a:rPr lang="da-DK" baseline="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other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services,</a:t>
                      </a:r>
                      <a:r>
                        <a:rPr lang="da-DK" baseline="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thereby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making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a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complete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fault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-tolerant system.</a:t>
                      </a:r>
                    </a:p>
                    <a:p>
                      <a:pPr algn="l"/>
                      <a:endParaRPr lang="da-DK" sz="1800" dirty="0" smtClean="0">
                        <a:latin typeface="Arial"/>
                        <a:cs typeface="Arial"/>
                      </a:endParaRPr>
                    </a:p>
                    <a:p>
                      <a:pPr algn="l"/>
                      <a:endParaRPr lang="da-DK" sz="1800" dirty="0" smtClean="0">
                        <a:latin typeface="Arial"/>
                        <a:cs typeface="Arial"/>
                      </a:endParaRPr>
                    </a:p>
                    <a:p>
                      <a:pPr algn="l"/>
                      <a:endParaRPr lang="da-DK" sz="1800" dirty="0" smtClean="0">
                        <a:latin typeface="Arial"/>
                        <a:cs typeface="Arial"/>
                      </a:endParaRPr>
                    </a:p>
                    <a:p>
                      <a:pPr algn="l"/>
                      <a:endParaRPr lang="da-DK" sz="1800" dirty="0" smtClean="0">
                        <a:latin typeface="Arial"/>
                        <a:cs typeface="Arial"/>
                      </a:endParaRPr>
                    </a:p>
                    <a:p>
                      <a:pPr algn="l"/>
                      <a:endParaRPr lang="da-DK" sz="1800" dirty="0" smtClean="0">
                        <a:latin typeface="Arial"/>
                        <a:cs typeface="Arial"/>
                      </a:endParaRPr>
                    </a:p>
                    <a:p>
                      <a:pPr algn="l"/>
                      <a:endParaRPr lang="da-DK" sz="1800" dirty="0" smtClean="0">
                        <a:latin typeface="Arial"/>
                        <a:cs typeface="Arial"/>
                      </a:endParaRPr>
                    </a:p>
                    <a:p>
                      <a:pPr algn="l"/>
                      <a:endParaRPr lang="da-DK" sz="1800" dirty="0" smtClean="0">
                        <a:latin typeface="Arial"/>
                        <a:cs typeface="Arial"/>
                      </a:endParaRPr>
                    </a:p>
                    <a:p>
                      <a:pPr algn="l"/>
                      <a:endParaRPr lang="da-DK" sz="1800" dirty="0" smtClean="0">
                        <a:latin typeface="Arial"/>
                        <a:cs typeface="Arial"/>
                      </a:endParaRPr>
                    </a:p>
                    <a:p>
                      <a:pPr algn="l"/>
                      <a:endParaRPr lang="da-DK" sz="1800" dirty="0" smtClean="0">
                        <a:latin typeface="Arial"/>
                        <a:cs typeface="Arial"/>
                      </a:endParaRPr>
                    </a:p>
                    <a:p>
                      <a:pPr algn="l"/>
                      <a:endParaRPr lang="da-DK" sz="1800" dirty="0" smtClean="0">
                        <a:latin typeface="Arial"/>
                        <a:cs typeface="Arial"/>
                      </a:endParaRPr>
                    </a:p>
                    <a:p>
                      <a:pPr algn="l"/>
                      <a:endParaRPr lang="da-DK" sz="1800" dirty="0" smtClean="0">
                        <a:latin typeface="Arial"/>
                        <a:cs typeface="Arial"/>
                      </a:endParaRPr>
                    </a:p>
                    <a:p>
                      <a:pPr algn="l"/>
                      <a:endParaRPr lang="da-DK" sz="1800" dirty="0" smtClean="0">
                        <a:latin typeface="Arial"/>
                        <a:cs typeface="Arial"/>
                      </a:endParaRPr>
                    </a:p>
                    <a:p>
                      <a:pPr algn="l"/>
                      <a:endParaRPr lang="da-DK" sz="1800" dirty="0" smtClean="0">
                        <a:latin typeface="Arial"/>
                        <a:cs typeface="Arial"/>
                      </a:endParaRPr>
                    </a:p>
                    <a:p>
                      <a:pPr algn="l"/>
                      <a:endParaRPr lang="da-DK" sz="1800" dirty="0" smtClean="0">
                        <a:latin typeface="Arial"/>
                        <a:cs typeface="Arial"/>
                      </a:endParaRPr>
                    </a:p>
                    <a:p>
                      <a:pPr algn="l"/>
                      <a:endParaRPr lang="da-DK" sz="1800" dirty="0" smtClean="0">
                        <a:latin typeface="Arial"/>
                        <a:cs typeface="Arial"/>
                      </a:endParaRPr>
                    </a:p>
                    <a:p>
                      <a:pPr algn="l"/>
                      <a:endParaRPr lang="da-DK" sz="1800" dirty="0" smtClean="0">
                        <a:latin typeface="Arial"/>
                        <a:cs typeface="Arial"/>
                      </a:endParaRPr>
                    </a:p>
                    <a:p>
                      <a:pPr algn="l"/>
                      <a:endParaRPr lang="da-DK" sz="1800" dirty="0" smtClean="0">
                        <a:latin typeface="Arial"/>
                        <a:cs typeface="Arial"/>
                      </a:endParaRPr>
                    </a:p>
                    <a:p>
                      <a:pPr algn="l"/>
                      <a:endParaRPr lang="da-DK" sz="1800" dirty="0" smtClean="0">
                        <a:latin typeface="Arial"/>
                        <a:cs typeface="Arial"/>
                      </a:endParaRPr>
                    </a:p>
                    <a:p>
                      <a:pPr algn="l"/>
                      <a:endParaRPr lang="da-DK" sz="1800" dirty="0" smtClean="0">
                        <a:latin typeface="Arial"/>
                        <a:cs typeface="Arial"/>
                      </a:endParaRPr>
                    </a:p>
                    <a:p>
                      <a:pPr algn="l"/>
                      <a:endParaRPr lang="da-DK" sz="1800" dirty="0" smtClean="0">
                        <a:latin typeface="Arial"/>
                        <a:cs typeface="Arial"/>
                      </a:endParaRPr>
                    </a:p>
                    <a:p>
                      <a:pPr algn="l"/>
                      <a:endParaRPr lang="da-DK" sz="1800" dirty="0" smtClean="0">
                        <a:latin typeface="Arial"/>
                        <a:cs typeface="Arial"/>
                      </a:endParaRPr>
                    </a:p>
                    <a:p>
                      <a:pPr algn="l"/>
                      <a:endParaRPr lang="da-DK" sz="1800" dirty="0" smtClean="0">
                        <a:latin typeface="Arial"/>
                        <a:cs typeface="Arial"/>
                      </a:endParaRPr>
                    </a:p>
                    <a:p>
                      <a:pPr algn="l"/>
                      <a:endParaRPr lang="da-DK" sz="1800" dirty="0" smtClean="0">
                        <a:latin typeface="Arial"/>
                        <a:cs typeface="Arial"/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solidFill>
                        <a:srgbClr val="9F00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/>
                      <a:endParaRPr lang="da-DK" sz="1800" dirty="0" smtClean="0">
                        <a:latin typeface="Arial"/>
                        <a:cs typeface="Arial"/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solidFill>
                        <a:srgbClr val="9F00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defRPr sz="1800"/>
                      </a:pP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Many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services offered by Google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Cloud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Platform with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different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functions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lvl="0" algn="l">
                        <a:defRPr sz="1800"/>
                      </a:pP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Systems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built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with the Google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Cloud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Platform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are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fault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-tolerant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because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as the services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are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designed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to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be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fault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-tolerant.</a:t>
                      </a: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solidFill>
                        <a:srgbClr val="9F00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20569">
                <a:tc gridSpan="4">
                  <a:txBody>
                    <a:bodyPr/>
                    <a:lstStyle/>
                    <a:p>
                      <a:pPr algn="ctr"/>
                      <a:r>
                        <a:rPr lang="da-DK" sz="5000" b="1" dirty="0" smtClean="0">
                          <a:solidFill>
                            <a:srgbClr val="595A5C"/>
                          </a:solidFill>
                        </a:rPr>
                        <a:t>Redundant Storage</a:t>
                      </a:r>
                      <a:endParaRPr lang="da-DK" sz="5000" dirty="0" smtClean="0">
                        <a:solidFill>
                          <a:srgbClr val="595A5C"/>
                        </a:solidFill>
                        <a:latin typeface="Arial"/>
                        <a:cs typeface="Arial"/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rgbClr val="9F00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da-DK" sz="1800" dirty="0" smtClean="0">
                        <a:latin typeface="Arial"/>
                        <a:cs typeface="Arial"/>
                      </a:endParaRPr>
                    </a:p>
                  </a:txBody>
                  <a:tcPr marL="137160" marR="137160" marT="137160" marB="137160"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 algn="l">
                        <a:defRPr sz="1800"/>
                      </a:pPr>
                      <a:endParaRPr lang="da-DK" dirty="0" smtClean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7160" marR="137160" marT="137160" marB="137160"/>
                </a:tc>
              </a:tr>
              <a:tr h="1020569">
                <a:tc>
                  <a:txBody>
                    <a:bodyPr/>
                    <a:lstStyle/>
                    <a:p>
                      <a:pPr lvl="0" algn="l">
                        <a:defRPr sz="1800"/>
                      </a:pP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Four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different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storage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services: Simple Storage Service (S3), </a:t>
                      </a:r>
                    </a:p>
                    <a:p>
                      <a:pPr lvl="0" algn="l">
                        <a:defRPr sz="1800"/>
                      </a:pP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Elastic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Block Storage (EBS), Databases (RDS,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DynamoDB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&amp;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SimpleDB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), </a:t>
                      </a:r>
                    </a:p>
                    <a:p>
                      <a:pPr lvl="0" algn="l">
                        <a:defRPr sz="1800"/>
                      </a:pP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EC2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instances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with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SSDs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</a:p>
                    <a:p>
                      <a:pPr lvl="0" algn="l">
                        <a:defRPr sz="1800"/>
                      </a:pPr>
                      <a:endParaRPr lang="da-DK" dirty="0" smtClean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lvl="0" algn="l">
                        <a:defRPr sz="1800"/>
                      </a:pP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S3 is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highly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available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and redundant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storage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. EBS and the databases have</a:t>
                      </a:r>
                      <a:r>
                        <a:rPr lang="da-DK" baseline="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replication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and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can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be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backed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up to S3. The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SSDs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on the EC2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instances</a:t>
                      </a:r>
                      <a:r>
                        <a:rPr lang="da-DK" baseline="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should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push data to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persist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to EBS.</a:t>
                      </a:r>
                    </a:p>
                    <a:p>
                      <a:pPr lvl="0" algn="l">
                        <a:defRPr sz="1800"/>
                      </a:pPr>
                      <a:endParaRPr lang="da-DK" dirty="0" smtClean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solidFill>
                        <a:srgbClr val="9F00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/>
                      <a:endParaRPr lang="da-DK" sz="1800" dirty="0" smtClean="0">
                        <a:latin typeface="Arial"/>
                        <a:cs typeface="Arial"/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solidFill>
                        <a:srgbClr val="9F00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Three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different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storage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services: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Cloud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Storage (CS),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Cloud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Datastore (CD) and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Cloud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SQL (CSQL).</a:t>
                      </a:r>
                      <a:b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Data in CS is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protected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through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redundant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storage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at multiple</a:t>
                      </a:r>
                      <a:r>
                        <a:rPr lang="da-DK" baseline="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physical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locations and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highly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available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. CD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replicates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data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across</a:t>
                      </a:r>
                      <a:r>
                        <a:rPr lang="da-DK" baseline="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many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data centers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using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an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algorithm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to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solve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consensus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problem.</a:t>
                      </a:r>
                      <a:b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CSQL is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highly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available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replication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and backups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are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handled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by</a:t>
                      </a:r>
                      <a:r>
                        <a:rPr lang="da-DK" baseline="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Google.</a:t>
                      </a: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solidFill>
                        <a:srgbClr val="9F00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20569">
                <a:tc gridSpan="4"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da-DK" sz="5000" b="1" dirty="0" err="1" smtClean="0">
                          <a:solidFill>
                            <a:srgbClr val="595A5C"/>
                          </a:solidFill>
                        </a:rPr>
                        <a:t>Availability</a:t>
                      </a:r>
                      <a:endParaRPr lang="da-DK" sz="5000" b="1" dirty="0" smtClean="0">
                        <a:solidFill>
                          <a:srgbClr val="595A5C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rgbClr val="9F00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da-DK" sz="1800" dirty="0" smtClean="0">
                        <a:latin typeface="Arial"/>
                        <a:cs typeface="Arial"/>
                      </a:endParaRPr>
                    </a:p>
                  </a:txBody>
                  <a:tcPr marL="137160" marR="137160" marT="137160" marB="137160"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da-DK" dirty="0" smtClean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7160" marR="137160" marT="137160" marB="137160"/>
                </a:tc>
              </a:tr>
              <a:tr h="1020569">
                <a:tc>
                  <a:txBody>
                    <a:bodyPr/>
                    <a:lstStyle/>
                    <a:p>
                      <a:pPr lvl="0" algn="l">
                        <a:defRPr sz="1800"/>
                      </a:pP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Multiple regions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available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throughout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the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world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lvl="0" algn="l">
                        <a:defRPr sz="1800"/>
                      </a:pP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Each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region has multiple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availability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zones.</a:t>
                      </a:r>
                    </a:p>
                    <a:p>
                      <a:pPr lvl="0" algn="l">
                        <a:defRPr sz="1800"/>
                      </a:pP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Resources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are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replicated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to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various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availability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zones,</a:t>
                      </a:r>
                      <a:r>
                        <a:rPr lang="da-DK" baseline="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thus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the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resources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are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highly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available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and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failure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independent.</a:t>
                      </a:r>
                    </a:p>
                    <a:p>
                      <a:pPr lvl="0" algn="l">
                        <a:defRPr sz="1800"/>
                      </a:pPr>
                      <a:endParaRPr lang="da-DK" dirty="0" smtClean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solidFill>
                        <a:srgbClr val="9F00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/>
                      <a:endParaRPr lang="da-DK" sz="1800" dirty="0" smtClean="0">
                        <a:latin typeface="Arial"/>
                        <a:cs typeface="Arial"/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solidFill>
                        <a:srgbClr val="9F00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Multiple regions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throughout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the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world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b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Each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region has multiple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availability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zones.</a:t>
                      </a: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Deploying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applications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in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different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regions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achieve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a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degree</a:t>
                      </a:r>
                      <a:r>
                        <a:rPr lang="da-DK" baseline="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of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failure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independence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da-DK" sz="220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solidFill>
                        <a:srgbClr val="9F00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20569">
                <a:tc gridSpan="4"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lang="da-DK" sz="5000" b="1" dirty="0" smtClean="0">
                          <a:solidFill>
                            <a:srgbClr val="595A5C"/>
                          </a:solidFill>
                        </a:rPr>
                        <a:t>Load Balancing</a:t>
                      </a: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rgbClr val="9F00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da-DK" sz="1800" dirty="0" smtClean="0">
                        <a:latin typeface="Arial"/>
                        <a:cs typeface="Arial"/>
                      </a:endParaRPr>
                    </a:p>
                  </a:txBody>
                  <a:tcPr marL="137160" marR="137160" marT="137160" marB="137160"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endParaRPr lang="da-DK" sz="2200" dirty="0" smtClean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7160" marR="137160" marT="137160" marB="137160"/>
                </a:tc>
              </a:tr>
              <a:tr h="1020569">
                <a:tc>
                  <a:txBody>
                    <a:bodyPr/>
                    <a:lstStyle/>
                    <a:p>
                      <a:pPr lvl="0" algn="l">
                        <a:defRPr sz="1800"/>
                      </a:pP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Distributes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load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between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multiple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computing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instances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lvl="0" algn="l">
                        <a:defRPr sz="1800"/>
                      </a:pP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Can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automatically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detect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failed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computing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instances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and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make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sure</a:t>
                      </a:r>
                      <a:r>
                        <a:rPr lang="da-DK" baseline="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traffic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is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only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routed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to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running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computing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da-DK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instances</a:t>
                      </a:r>
                      <a:r>
                        <a:rPr lang="da-DK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da-DK" baseline="0" dirty="0" smtClean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lvl="0" algn="l">
                        <a:defRPr sz="1800"/>
                      </a:pPr>
                      <a:r>
                        <a:rPr lang="da-DK" baseline="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Can </a:t>
                      </a:r>
                      <a:r>
                        <a:rPr lang="da-DK" baseline="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automatically</a:t>
                      </a:r>
                      <a:r>
                        <a:rPr lang="da-DK" baseline="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da-DK" baseline="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launch</a:t>
                      </a:r>
                      <a:r>
                        <a:rPr lang="da-DK" baseline="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new </a:t>
                      </a:r>
                      <a:r>
                        <a:rPr lang="da-DK" baseline="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computing</a:t>
                      </a:r>
                      <a:r>
                        <a:rPr lang="da-DK" baseline="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da-DK" baseline="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instances</a:t>
                      </a:r>
                      <a:r>
                        <a:rPr lang="da-DK" baseline="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da-DK" baseline="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if</a:t>
                      </a:r>
                      <a:r>
                        <a:rPr lang="da-DK" baseline="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da-DK" baseline="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resources</a:t>
                      </a:r>
                      <a:r>
                        <a:rPr lang="da-DK" baseline="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da-DK" baseline="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are</a:t>
                      </a:r>
                      <a:r>
                        <a:rPr lang="da-DK" baseline="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da-DK" baseline="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becoming</a:t>
                      </a:r>
                      <a:r>
                        <a:rPr lang="da-DK" baseline="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da-DK" baseline="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limited</a:t>
                      </a:r>
                      <a:r>
                        <a:rPr lang="da-DK" baseline="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da-DK" dirty="0" smtClean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solidFill>
                        <a:srgbClr val="9F00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/>
                      <a:endParaRPr lang="da-DK" sz="1800" dirty="0" smtClean="0">
                        <a:latin typeface="Arial"/>
                        <a:cs typeface="Arial"/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solidFill>
                        <a:srgbClr val="9F00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da-DK" sz="180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Can </a:t>
                      </a:r>
                      <a:r>
                        <a:rPr lang="da-DK" sz="18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be</a:t>
                      </a:r>
                      <a:r>
                        <a:rPr lang="da-DK" sz="180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done with </a:t>
                      </a:r>
                      <a:r>
                        <a:rPr lang="da-DK" sz="18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either</a:t>
                      </a:r>
                      <a:r>
                        <a:rPr lang="da-DK" sz="180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da-DK" sz="18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network</a:t>
                      </a:r>
                      <a:r>
                        <a:rPr lang="da-DK" sz="180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load </a:t>
                      </a:r>
                      <a:r>
                        <a:rPr lang="da-DK" sz="18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balancing</a:t>
                      </a:r>
                      <a:r>
                        <a:rPr lang="da-DK" sz="180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or HTTP load </a:t>
                      </a:r>
                      <a:r>
                        <a:rPr lang="da-DK" sz="18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balancing</a:t>
                      </a:r>
                      <a:r>
                        <a:rPr lang="da-DK" sz="180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br>
                        <a:rPr lang="da-DK" sz="180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da-DK" sz="18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Distributes</a:t>
                      </a:r>
                      <a:r>
                        <a:rPr lang="da-DK" sz="180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the load </a:t>
                      </a:r>
                      <a:r>
                        <a:rPr lang="da-DK" sz="18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between</a:t>
                      </a:r>
                      <a:r>
                        <a:rPr lang="da-DK" sz="180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multiple </a:t>
                      </a:r>
                      <a:r>
                        <a:rPr lang="da-DK" sz="18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computing</a:t>
                      </a:r>
                      <a:r>
                        <a:rPr lang="da-DK" sz="180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da-DK" sz="18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instances</a:t>
                      </a:r>
                      <a:r>
                        <a:rPr lang="da-DK" sz="180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br>
                        <a:rPr lang="da-DK" sz="180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da-DK" sz="180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Can </a:t>
                      </a:r>
                      <a:r>
                        <a:rPr lang="da-DK" sz="18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detect</a:t>
                      </a:r>
                      <a:r>
                        <a:rPr lang="da-DK" sz="180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da-DK" sz="18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faulty</a:t>
                      </a:r>
                      <a:r>
                        <a:rPr lang="da-DK" sz="180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da-DK" sz="18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computing</a:t>
                      </a:r>
                      <a:r>
                        <a:rPr lang="da-DK" sz="180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da-DK" sz="18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instances</a:t>
                      </a:r>
                      <a:r>
                        <a:rPr lang="da-DK" sz="180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and </a:t>
                      </a:r>
                      <a:r>
                        <a:rPr lang="da-DK" sz="18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replace</a:t>
                      </a:r>
                      <a:r>
                        <a:rPr lang="da-DK" sz="180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it and/or</a:t>
                      </a:r>
                      <a:r>
                        <a:rPr lang="da-DK" sz="1800" baseline="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da-DK" sz="18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distribute</a:t>
                      </a:r>
                      <a:r>
                        <a:rPr lang="da-DK" sz="180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the load </a:t>
                      </a:r>
                      <a:r>
                        <a:rPr lang="da-DK" sz="18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between</a:t>
                      </a:r>
                      <a:r>
                        <a:rPr lang="da-DK" sz="180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da-DK" sz="18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running</a:t>
                      </a:r>
                      <a:r>
                        <a:rPr lang="da-DK" sz="180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da-DK" sz="18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instances</a:t>
                      </a:r>
                      <a:r>
                        <a:rPr lang="da-DK" sz="180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br>
                        <a:rPr lang="da-DK" sz="180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da-DK" sz="18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Allocates</a:t>
                      </a:r>
                      <a:r>
                        <a:rPr lang="da-DK" sz="180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da-DK" sz="18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computing</a:t>
                      </a:r>
                      <a:r>
                        <a:rPr lang="da-DK" sz="180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da-DK" sz="18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instances</a:t>
                      </a:r>
                      <a:r>
                        <a:rPr lang="da-DK" sz="180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as the </a:t>
                      </a:r>
                      <a:r>
                        <a:rPr lang="da-DK" sz="18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traffic</a:t>
                      </a:r>
                      <a:r>
                        <a:rPr lang="da-DK" sz="180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da-DK" sz="18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requires</a:t>
                      </a:r>
                      <a:r>
                        <a:rPr lang="da-DK" sz="180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it.</a:t>
                      </a: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solidFill>
                        <a:srgbClr val="9F00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Shape 7"/>
          <p:cNvSpPr/>
          <p:nvPr/>
        </p:nvSpPr>
        <p:spPr>
          <a:xfrm>
            <a:off x="592137" y="3057525"/>
            <a:ext cx="20362864" cy="0"/>
          </a:xfrm>
          <a:prstGeom prst="line">
            <a:avLst/>
          </a:prstGeom>
          <a:ln w="63500">
            <a:solidFill>
              <a:srgbClr val="707173"/>
            </a:solidFill>
            <a:round/>
          </a:ln>
        </p:spPr>
        <p:txBody>
          <a:bodyPr lIns="0" tIns="0" rIns="0" bIns="0"/>
          <a:lstStyle/>
          <a:p>
            <a:pPr lvl="0" defTabSz="457200">
              <a:defRPr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" name="Shape 8"/>
          <p:cNvSpPr/>
          <p:nvPr/>
        </p:nvSpPr>
        <p:spPr>
          <a:xfrm>
            <a:off x="592137" y="28524830"/>
            <a:ext cx="20362864" cy="2"/>
          </a:xfrm>
          <a:prstGeom prst="line">
            <a:avLst/>
          </a:prstGeom>
          <a:ln w="63500">
            <a:solidFill>
              <a:srgbClr val="707173"/>
            </a:solidFill>
            <a:round/>
          </a:ln>
        </p:spPr>
        <p:txBody>
          <a:bodyPr lIns="0" tIns="0" rIns="0" bIns="0"/>
          <a:lstStyle/>
          <a:p>
            <a:pPr lvl="0" defTabSz="457200">
              <a:defRPr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pic>
        <p:nvPicPr>
          <p:cNvPr id="9" name="image1.png" descr="DTU Corporate logo_F_A0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226212" y="763587"/>
            <a:ext cx="1130302" cy="1651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Shape 12"/>
          <p:cNvSpPr>
            <a:spLocks noGrp="1"/>
          </p:cNvSpPr>
          <p:nvPr>
            <p:ph type="title" idx="4294967295"/>
          </p:nvPr>
        </p:nvSpPr>
        <p:spPr>
          <a:xfrm>
            <a:off x="1079500" y="3713162"/>
            <a:ext cx="19218276" cy="2930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100000"/>
              </a:lnSpc>
              <a:defRPr sz="1800" b="0">
                <a:solidFill>
                  <a:srgbClr val="000000"/>
                </a:solidFill>
              </a:defRPr>
            </a:pPr>
            <a:r>
              <a:rPr sz="9000" b="1" dirty="0">
                <a:solidFill>
                  <a:srgbClr val="707173"/>
                </a:solidFill>
              </a:rPr>
              <a:t>Fault-Tolerant Cloud Computing Architectures 				</a:t>
            </a:r>
            <a:r>
              <a:rPr sz="6000" b="1" dirty="0">
                <a:solidFill>
                  <a:srgbClr val="BD2A33"/>
                </a:solidFill>
              </a:rPr>
              <a:t>A comparative study</a:t>
            </a:r>
          </a:p>
        </p:txBody>
      </p:sp>
      <p:sp>
        <p:nvSpPr>
          <p:cNvPr id="14" name="Shape 14"/>
          <p:cNvSpPr/>
          <p:nvPr/>
        </p:nvSpPr>
        <p:spPr>
          <a:xfrm>
            <a:off x="1015999" y="6859586"/>
            <a:ext cx="19340514" cy="8200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22300">
              <a:lnSpc>
                <a:spcPts val="6800"/>
              </a:lnSpc>
              <a:defRPr sz="48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/>
            </a:pPr>
            <a:r>
              <a:rPr sz="4800" b="1" dirty="0"/>
              <a:t>Authors: Andreas Kjeldsen (s092638), Morten Eskesen (s133334)</a:t>
            </a:r>
          </a:p>
        </p:txBody>
      </p:sp>
      <p:pic>
        <p:nvPicPr>
          <p:cNvPr id="15" name="image2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85862" y="1270000"/>
            <a:ext cx="17267238" cy="13493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image4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426391" y="8982773"/>
            <a:ext cx="6543421" cy="820065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Shape 22"/>
          <p:cNvSpPr/>
          <p:nvPr/>
        </p:nvSpPr>
        <p:spPr>
          <a:xfrm>
            <a:off x="80168" y="19930946"/>
            <a:ext cx="21386802" cy="820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algn="ctr" defTabSz="622300">
              <a:lnSpc>
                <a:spcPts val="5000"/>
              </a:lnSpc>
              <a:defRPr sz="5000" b="1">
                <a:solidFill>
                  <a:srgbClr val="70717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endParaRPr sz="5000" b="1" dirty="0">
              <a:solidFill>
                <a:srgbClr val="AF0F28"/>
              </a:solidFill>
            </a:endParaRPr>
          </a:p>
        </p:txBody>
      </p:sp>
      <p:sp>
        <p:nvSpPr>
          <p:cNvPr id="25" name="Shape 25"/>
          <p:cNvSpPr/>
          <p:nvPr/>
        </p:nvSpPr>
        <p:spPr>
          <a:xfrm>
            <a:off x="1506141" y="12123470"/>
            <a:ext cx="9232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>
              <a:defRPr sz="1800"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Shape 26"/>
          <p:cNvSpPr/>
          <p:nvPr/>
        </p:nvSpPr>
        <p:spPr>
          <a:xfrm>
            <a:off x="12621451" y="12080302"/>
            <a:ext cx="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Shape 27"/>
          <p:cNvSpPr/>
          <p:nvPr/>
        </p:nvSpPr>
        <p:spPr>
          <a:xfrm>
            <a:off x="1506142" y="20630712"/>
            <a:ext cx="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Shape 28"/>
          <p:cNvSpPr/>
          <p:nvPr/>
        </p:nvSpPr>
        <p:spPr>
          <a:xfrm>
            <a:off x="12621451" y="20630712"/>
            <a:ext cx="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Shape 29"/>
          <p:cNvSpPr/>
          <p:nvPr/>
        </p:nvSpPr>
        <p:spPr>
          <a:xfrm>
            <a:off x="12708287" y="24220660"/>
            <a:ext cx="0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endParaRPr sz="22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Shape 30"/>
          <p:cNvSpPr/>
          <p:nvPr/>
        </p:nvSpPr>
        <p:spPr>
          <a:xfrm>
            <a:off x="1506142" y="24220660"/>
            <a:ext cx="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Shape 31"/>
          <p:cNvSpPr/>
          <p:nvPr/>
        </p:nvSpPr>
        <p:spPr>
          <a:xfrm>
            <a:off x="13384547" y="27386126"/>
            <a:ext cx="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" name="image3.png"/>
          <p:cNvPicPr/>
          <p:nvPr/>
        </p:nvPicPr>
        <p:blipFill>
          <a:blip r:embed="rId6">
            <a:alphaModFix/>
            <a:extLst/>
          </a:blip>
          <a:stretch>
            <a:fillRect/>
          </a:stretch>
        </p:blipFill>
        <p:spPr>
          <a:xfrm>
            <a:off x="2929008" y="7958564"/>
            <a:ext cx="4953003" cy="2794002"/>
          </a:xfrm>
          <a:prstGeom prst="rect">
            <a:avLst/>
          </a:prstGeom>
          <a:ln w="12700">
            <a:miter lim="400000"/>
          </a:ln>
        </p:spPr>
      </p:pic>
      <p:sp>
        <p:nvSpPr>
          <p:cNvPr id="32" name="Shape 32"/>
          <p:cNvSpPr/>
          <p:nvPr/>
        </p:nvSpPr>
        <p:spPr>
          <a:xfrm>
            <a:off x="1506142" y="26989814"/>
            <a:ext cx="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" name="image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92623" y="29018255"/>
            <a:ext cx="9996820" cy="791999"/>
          </a:xfrm>
          <a:prstGeom prst="rect">
            <a:avLst/>
          </a:prstGeom>
          <a:ln w="12700">
            <a:miter lim="400000"/>
          </a:ln>
        </p:spPr>
      </p:pic>
      <p:pic>
        <p:nvPicPr>
          <p:cNvPr id="35" name="image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958181" y="29018255"/>
            <a:ext cx="9996820" cy="791999"/>
          </a:xfrm>
          <a:prstGeom prst="rect">
            <a:avLst/>
          </a:prstGeom>
          <a:ln w="12700">
            <a:miter lim="400000"/>
          </a:ln>
        </p:spPr>
      </p:pic>
      <p:pic>
        <p:nvPicPr>
          <p:cNvPr id="20" name="image6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909330" y="12777855"/>
            <a:ext cx="6641229" cy="5705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image5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2708287" y="13158862"/>
            <a:ext cx="6987627" cy="4829582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hape 19"/>
          <p:cNvSpPr/>
          <p:nvPr/>
        </p:nvSpPr>
        <p:spPr>
          <a:xfrm>
            <a:off x="12708287" y="17988444"/>
            <a:ext cx="4879947" cy="276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3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/>
            </a:pPr>
            <a:r>
              <a:rPr sz="1300" b="1" dirty="0"/>
              <a:t>Google Web Application Architecture on Google App Engine </a:t>
            </a:r>
          </a:p>
        </p:txBody>
      </p:sp>
      <p:sp>
        <p:nvSpPr>
          <p:cNvPr id="21" name="Shape 21"/>
          <p:cNvSpPr/>
          <p:nvPr/>
        </p:nvSpPr>
        <p:spPr>
          <a:xfrm>
            <a:off x="1874874" y="18483071"/>
            <a:ext cx="5107020" cy="185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3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/>
            </a:pPr>
            <a:r>
              <a:rPr sz="1300" b="1" dirty="0"/>
              <a:t>Example of fault-tolerant application architecture hosted on AWS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4D600"/>
      </a:accent1>
      <a:accent2>
        <a:srgbClr val="E95E0F"/>
      </a:accent2>
      <a:accent3>
        <a:srgbClr val="8F8F8F"/>
      </a:accent3>
      <a:accent4>
        <a:srgbClr val="707070"/>
      </a:accent4>
      <a:accent5>
        <a:srgbClr val="E5E6AA"/>
      </a:accent5>
      <a:accent6>
        <a:srgbClr val="D3550E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D4D600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D4D600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4D600"/>
      </a:accent1>
      <a:accent2>
        <a:srgbClr val="E95E0F"/>
      </a:accent2>
      <a:accent3>
        <a:srgbClr val="8F8F8F"/>
      </a:accent3>
      <a:accent4>
        <a:srgbClr val="707070"/>
      </a:accent4>
      <a:accent5>
        <a:srgbClr val="E5E6AA"/>
      </a:accent5>
      <a:accent6>
        <a:srgbClr val="D3550E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D4D600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D4D600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294</Words>
  <Application>Microsoft Macintosh PowerPoint</Application>
  <PresentationFormat>Brugerdefineret</PresentationFormat>
  <Paragraphs>55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</vt:i4>
      </vt:variant>
    </vt:vector>
  </HeadingPairs>
  <TitlesOfParts>
    <vt:vector size="2" baseType="lpstr">
      <vt:lpstr>Default</vt:lpstr>
      <vt:lpstr>Fault-Tolerant Cloud Computing Architectures     A comparative study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Fault-Tolerant Cloud Computing Architectures     A comparative study</dc:title>
  <cp:lastModifiedBy>Andreas Kjeldsen</cp:lastModifiedBy>
  <cp:revision>9</cp:revision>
  <dcterms:modified xsi:type="dcterms:W3CDTF">2014-11-30T19:25:09Z</dcterms:modified>
</cp:coreProperties>
</file>