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8" r:id="rId5"/>
    <p:sldId id="257" r:id="rId6"/>
    <p:sldId id="262" r:id="rId7"/>
    <p:sldId id="270" r:id="rId8"/>
    <p:sldId id="274" r:id="rId9"/>
    <p:sldId id="259" r:id="rId10"/>
    <p:sldId id="260" r:id="rId11"/>
    <p:sldId id="275" r:id="rId12"/>
    <p:sldId id="258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F39"/>
    <a:srgbClr val="000000"/>
    <a:srgbClr val="2A5082"/>
    <a:srgbClr val="00AAE5"/>
    <a:srgbClr val="E9EA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549EB-96FC-44F2-8EE5-149B31444155}" v="97" dt="2022-02-11T18:53:45.337"/>
    <p1510:client id="{B59DA2CA-49C0-7646-C625-D428A3E48733}" v="562" dt="2022-11-21T21:15:11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1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052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259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497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480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942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341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269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204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277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71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454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4D28-0065-4E3B-8554-9680FCAB8705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D1F9-3EB0-4996-A76D-7B2EFAA02B1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873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Patrón de fondo&#10;&#10;Descripción generada automáticamente">
            <a:extLst>
              <a:ext uri="{FF2B5EF4-FFF2-40B4-BE49-F238E27FC236}">
                <a16:creationId xmlns:a16="http://schemas.microsoft.com/office/drawing/2014/main" id="{681D16D0-3BB0-4FD4-A6F5-01E54A8406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"/>
            <a:ext cx="12192000" cy="685772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4A4F068-0F88-43FD-A0E5-83701A0BC73B}"/>
              </a:ext>
            </a:extLst>
          </p:cNvPr>
          <p:cNvSpPr txBox="1"/>
          <p:nvPr/>
        </p:nvSpPr>
        <p:spPr>
          <a:xfrm>
            <a:off x="349506" y="3685277"/>
            <a:ext cx="6860186" cy="84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4800" dirty="0">
                <a:solidFill>
                  <a:srgbClr val="282F39"/>
                </a:solidFill>
                <a:effectLst/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Creando mi primera App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34B32D7-3F58-47D4-9ADE-ED9DFAC4F466}"/>
              </a:ext>
            </a:extLst>
          </p:cNvPr>
          <p:cNvSpPr txBox="1"/>
          <p:nvPr/>
        </p:nvSpPr>
        <p:spPr>
          <a:xfrm>
            <a:off x="428638" y="4421551"/>
            <a:ext cx="7372755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3200" b="1">
                <a:solidFill>
                  <a:srgbClr val="00AAE5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Nombre de la aplicación</a:t>
            </a:r>
            <a:endParaRPr lang="es-CL" sz="3200" b="1" dirty="0">
              <a:solidFill>
                <a:srgbClr val="00AAE5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9159BB1E-C2AA-4FCE-ABA0-518D9F412A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8" y="315236"/>
            <a:ext cx="2366104" cy="5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9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3586FC-9FA2-4202-9624-43C53B507446}"/>
              </a:ext>
            </a:extLst>
          </p:cNvPr>
          <p:cNvSpPr txBox="1"/>
          <p:nvPr/>
        </p:nvSpPr>
        <p:spPr>
          <a:xfrm>
            <a:off x="6401231" y="3069312"/>
            <a:ext cx="5088137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sz="2000"/>
            </a:pPr>
            <a:r>
              <a:rPr lang="es-CL" dirty="0"/>
              <a:t>• Falta de plataforma móvil en pequeñas empresas.</a:t>
            </a:r>
          </a:p>
          <a:p>
            <a:pPr>
              <a:defRPr sz="2000"/>
            </a:pPr>
            <a:r>
              <a:rPr lang="es-CL" dirty="0"/>
              <a:t>• Venta limitada a medios improvisados como WhatsApp o RRSS.</a:t>
            </a:r>
          </a:p>
          <a:p>
            <a:pPr>
              <a:defRPr sz="2000"/>
            </a:pPr>
            <a:r>
              <a:rPr lang="es-CL" dirty="0"/>
              <a:t>• Pérdida de oportunidades comerciales por falta de digitalización</a:t>
            </a:r>
            <a:endParaRPr lang="en-US" sz="1800" dirty="0" err="1">
              <a:solidFill>
                <a:srgbClr val="282F39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0AA4C3-2984-480B-BFDE-19BEA8FB331F}"/>
              </a:ext>
            </a:extLst>
          </p:cNvPr>
          <p:cNvSpPr txBox="1"/>
          <p:nvPr/>
        </p:nvSpPr>
        <p:spPr>
          <a:xfrm>
            <a:off x="6170322" y="2032479"/>
            <a:ext cx="5549954" cy="6451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3600" dirty="0">
                <a:solidFill>
                  <a:srgbClr val="282F39"/>
                </a:solidFill>
                <a:latin typeface="Times New Roman"/>
                <a:ea typeface="Open Sans"/>
                <a:cs typeface="Times New Roman"/>
              </a:rPr>
              <a:t>Problemática</a:t>
            </a:r>
            <a:endParaRPr lang="es-CL" sz="3600" dirty="0">
              <a:solidFill>
                <a:srgbClr val="282F39"/>
              </a:solidFill>
              <a:effectLst/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ED612E24-AC06-4DEC-A3FA-4FA62A502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79" y="2157223"/>
            <a:ext cx="3562533" cy="2622685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CE9D2C8B-6761-4C60-994D-22C7DF0DFF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C45A493-9F04-4870-85CE-A8B134F95F79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CA8950B-034D-4087-845E-3A87447A66C0}"/>
              </a:ext>
            </a:extLst>
          </p:cNvPr>
          <p:cNvSpPr txBox="1"/>
          <p:nvPr/>
        </p:nvSpPr>
        <p:spPr>
          <a:xfrm>
            <a:off x="1672550" y="198634"/>
            <a:ext cx="198897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Título </a:t>
            </a:r>
            <a:r>
              <a:rPr lang="es-CL" sz="1600" dirty="0">
                <a:solidFill>
                  <a:srgbClr val="282F3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documento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F435CA1-9E8E-4C7F-B3DF-3B02E84B12D9}"/>
              </a:ext>
            </a:extLst>
          </p:cNvPr>
          <p:cNvCxnSpPr/>
          <p:nvPr/>
        </p:nvCxnSpPr>
        <p:spPr>
          <a:xfrm>
            <a:off x="3627856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2467EED-0FC0-422E-939D-D67E5B1C4AD3}"/>
              </a:ext>
            </a:extLst>
          </p:cNvPr>
          <p:cNvSpPr txBox="1"/>
          <p:nvPr/>
        </p:nvSpPr>
        <p:spPr>
          <a:xfrm>
            <a:off x="3657674" y="198634"/>
            <a:ext cx="198897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Problemática</a:t>
            </a:r>
            <a:r>
              <a:rPr lang="en-US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73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3586FC-9FA2-4202-9624-43C53B507446}"/>
              </a:ext>
            </a:extLst>
          </p:cNvPr>
          <p:cNvSpPr txBox="1"/>
          <p:nvPr/>
        </p:nvSpPr>
        <p:spPr>
          <a:xfrm>
            <a:off x="558511" y="1601047"/>
            <a:ext cx="5088137" cy="498598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s-CL" dirty="0"/>
          </a:p>
          <a:p>
            <a:pPr>
              <a:defRPr sz="2000"/>
            </a:pPr>
            <a:r>
              <a:rPr lang="es-CL" dirty="0"/>
              <a:t>Desarrollar una App móvil en </a:t>
            </a:r>
            <a:r>
              <a:rPr lang="es-CL" dirty="0" err="1"/>
              <a:t>Ionic</a:t>
            </a:r>
            <a:r>
              <a:rPr lang="es-CL" dirty="0"/>
              <a:t> para:</a:t>
            </a:r>
          </a:p>
          <a:p>
            <a:pPr>
              <a:defRPr sz="2000"/>
            </a:pPr>
            <a:r>
              <a:rPr lang="es-CL" dirty="0"/>
              <a:t>• Mostrar un catálogo de productos organizado.</a:t>
            </a:r>
          </a:p>
          <a:p>
            <a:pPr>
              <a:defRPr sz="2000"/>
            </a:pPr>
            <a:r>
              <a:rPr lang="es-CL" dirty="0"/>
              <a:t>• Agregar productos al carrito con control de cantidad.</a:t>
            </a:r>
          </a:p>
          <a:p>
            <a:pPr>
              <a:defRPr sz="2000"/>
            </a:pPr>
            <a:r>
              <a:rPr lang="es-CL" dirty="0"/>
              <a:t>• Navegación rápida e interfaz intuitiva.</a:t>
            </a:r>
          </a:p>
          <a:p>
            <a:pPr>
              <a:defRPr sz="2000"/>
            </a:pPr>
            <a:endParaRPr lang="es-CL" dirty="0"/>
          </a:p>
          <a:p>
            <a:pPr>
              <a:defRPr sz="2000"/>
            </a:pPr>
            <a:r>
              <a:rPr lang="es-CL" dirty="0"/>
              <a:t>Ventajas:</a:t>
            </a:r>
          </a:p>
          <a:p>
            <a:pPr>
              <a:defRPr sz="2000"/>
            </a:pPr>
            <a:r>
              <a:rPr lang="es-CL" dirty="0"/>
              <a:t>• Multiplataforma (Android/iOS/Web).</a:t>
            </a:r>
          </a:p>
          <a:p>
            <a:pPr>
              <a:defRPr sz="2000"/>
            </a:pPr>
            <a:r>
              <a:rPr lang="es-CL" dirty="0"/>
              <a:t>• Desarrollo ágil con Angular + </a:t>
            </a:r>
            <a:r>
              <a:rPr lang="es-CL" dirty="0" err="1"/>
              <a:t>Ionic</a:t>
            </a:r>
            <a:r>
              <a:rPr lang="es-CL" dirty="0"/>
              <a:t>.</a:t>
            </a:r>
          </a:p>
          <a:p>
            <a:pPr>
              <a:defRPr sz="2000"/>
            </a:pPr>
            <a:r>
              <a:rPr lang="es-CL" dirty="0"/>
              <a:t>• Fluidez en la experiencia de usuario.</a:t>
            </a:r>
          </a:p>
          <a:p>
            <a:pPr>
              <a:defRPr sz="2000"/>
            </a:pPr>
            <a:endParaRPr lang="es-CL" dirty="0"/>
          </a:p>
          <a:p>
            <a:pPr>
              <a:defRPr sz="2000"/>
            </a:pPr>
            <a:r>
              <a:rPr lang="es-CL" dirty="0"/>
              <a:t>Desventajas:</a:t>
            </a:r>
          </a:p>
          <a:p>
            <a:pPr>
              <a:defRPr sz="2000"/>
            </a:pPr>
            <a:r>
              <a:rPr lang="es-CL" dirty="0"/>
              <a:t>• Sin pagos integrados.</a:t>
            </a:r>
          </a:p>
          <a:p>
            <a:pPr>
              <a:defRPr sz="2000"/>
            </a:pPr>
            <a:r>
              <a:rPr lang="es-CL" dirty="0"/>
              <a:t>• Dependencia de librerías externas</a:t>
            </a:r>
            <a:endParaRPr lang="en-US" sz="1800" dirty="0">
              <a:solidFill>
                <a:srgbClr val="282F39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0AA4C3-2984-480B-BFDE-19BEA8FB331F}"/>
              </a:ext>
            </a:extLst>
          </p:cNvPr>
          <p:cNvSpPr txBox="1"/>
          <p:nvPr/>
        </p:nvSpPr>
        <p:spPr>
          <a:xfrm>
            <a:off x="507325" y="944970"/>
            <a:ext cx="5088137" cy="6560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3600" dirty="0">
                <a:solidFill>
                  <a:srgbClr val="282F39"/>
                </a:solidFill>
                <a:latin typeface="Times New Roman"/>
                <a:ea typeface="Open Sans"/>
                <a:cs typeface="Times New Roman"/>
              </a:rPr>
              <a:t>Solución propuesta</a:t>
            </a:r>
            <a:endParaRPr lang="es-CL" sz="3600" dirty="0">
              <a:solidFill>
                <a:srgbClr val="282F39"/>
              </a:solidFill>
              <a:effectLst/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084AB1B-0982-4AF0-91D9-EEA1C4FBCC86}"/>
              </a:ext>
            </a:extLst>
          </p:cNvPr>
          <p:cNvSpPr/>
          <p:nvPr/>
        </p:nvSpPr>
        <p:spPr>
          <a:xfrm>
            <a:off x="6092575" y="0"/>
            <a:ext cx="6099425" cy="6858000"/>
          </a:xfrm>
          <a:prstGeom prst="rect">
            <a:avLst/>
          </a:prstGeom>
          <a:solidFill>
            <a:srgbClr val="00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00568652-943F-40BF-B3F4-04E301FB2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6710" y="2447925"/>
            <a:ext cx="2667000" cy="1962150"/>
          </a:xfrm>
          <a:prstGeom prst="rect">
            <a:avLst/>
          </a:prstGeom>
        </p:spPr>
      </p:pic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D583A37C-3EE6-4C81-840F-0DA4AF60F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C8772F5-5EDF-4845-98D6-19ACEBEBEA31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9A474E0-960E-4243-AFBB-5689790045EB}"/>
              </a:ext>
            </a:extLst>
          </p:cNvPr>
          <p:cNvSpPr txBox="1"/>
          <p:nvPr/>
        </p:nvSpPr>
        <p:spPr>
          <a:xfrm>
            <a:off x="1672550" y="198634"/>
            <a:ext cx="198897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Título </a:t>
            </a:r>
            <a:r>
              <a:rPr lang="es-CL" sz="1600" dirty="0">
                <a:solidFill>
                  <a:srgbClr val="282F3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documento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4B8740E-C56B-4D4F-9D89-30157A562D17}"/>
              </a:ext>
            </a:extLst>
          </p:cNvPr>
          <p:cNvCxnSpPr/>
          <p:nvPr/>
        </p:nvCxnSpPr>
        <p:spPr>
          <a:xfrm>
            <a:off x="3627856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42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3586FC-9FA2-4202-9624-43C53B507446}"/>
              </a:ext>
            </a:extLst>
          </p:cNvPr>
          <p:cNvSpPr txBox="1"/>
          <p:nvPr/>
        </p:nvSpPr>
        <p:spPr>
          <a:xfrm>
            <a:off x="507326" y="2725970"/>
            <a:ext cx="5088137" cy="16959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sz="2000"/>
            </a:pPr>
            <a:r>
              <a:rPr lang="es-CL" dirty="0"/>
              <a:t>Ventajas:</a:t>
            </a:r>
          </a:p>
          <a:p>
            <a:pPr>
              <a:defRPr sz="2000"/>
            </a:pPr>
            <a:r>
              <a:rPr lang="es-CL" dirty="0"/>
              <a:t>• Multiplataforma (Android/iOS/Web).</a:t>
            </a:r>
          </a:p>
          <a:p>
            <a:pPr>
              <a:defRPr sz="2000"/>
            </a:pPr>
            <a:r>
              <a:rPr lang="es-CL" dirty="0"/>
              <a:t>• Desarrollo ágil con Angular + </a:t>
            </a:r>
            <a:r>
              <a:rPr lang="es-CL" dirty="0" err="1"/>
              <a:t>Ionic</a:t>
            </a:r>
            <a:r>
              <a:rPr lang="es-CL" dirty="0"/>
              <a:t>.</a:t>
            </a:r>
          </a:p>
          <a:p>
            <a:pPr>
              <a:defRPr sz="2000"/>
            </a:pPr>
            <a:r>
              <a:rPr lang="es-CL" dirty="0"/>
              <a:t>• Fluidez en la experiencia de usuario.</a:t>
            </a:r>
          </a:p>
          <a:p>
            <a:pPr defTabSz="360000">
              <a:lnSpc>
                <a:spcPct val="150000"/>
              </a:lnSpc>
            </a:pPr>
            <a:endParaRPr lang="en-US" sz="1800" dirty="0">
              <a:solidFill>
                <a:srgbClr val="282F39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0AA4C3-2984-480B-BFDE-19BEA8FB331F}"/>
              </a:ext>
            </a:extLst>
          </p:cNvPr>
          <p:cNvSpPr txBox="1"/>
          <p:nvPr/>
        </p:nvSpPr>
        <p:spPr>
          <a:xfrm>
            <a:off x="507326" y="1548414"/>
            <a:ext cx="5088137" cy="6560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3600" dirty="0">
                <a:solidFill>
                  <a:srgbClr val="282F39"/>
                </a:solidFill>
                <a:latin typeface="Times New Roman"/>
                <a:ea typeface="Open Sans"/>
                <a:cs typeface="Times New Roman"/>
              </a:rPr>
              <a:t>Ventajas </a:t>
            </a:r>
            <a:endParaRPr lang="es-CL" sz="3600" dirty="0">
              <a:solidFill>
                <a:srgbClr val="282F39"/>
              </a:solidFill>
              <a:effectLst/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084AB1B-0982-4AF0-91D9-EEA1C4FBCC86}"/>
              </a:ext>
            </a:extLst>
          </p:cNvPr>
          <p:cNvSpPr/>
          <p:nvPr/>
        </p:nvSpPr>
        <p:spPr>
          <a:xfrm>
            <a:off x="6092575" y="0"/>
            <a:ext cx="6099425" cy="6858000"/>
          </a:xfrm>
          <a:prstGeom prst="rect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00568652-943F-40BF-B3F4-04E301FB2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6710" y="2447925"/>
            <a:ext cx="2667000" cy="1962150"/>
          </a:xfrm>
          <a:prstGeom prst="rect">
            <a:avLst/>
          </a:prstGeom>
        </p:spPr>
      </p:pic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0142BE57-180F-41F4-8BE5-273FC0C77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E6ACB1E-E5C8-4931-A508-994D9962A588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3DA0CC3-180C-4A7D-B838-ADB9B0BB9FA5}"/>
              </a:ext>
            </a:extLst>
          </p:cNvPr>
          <p:cNvSpPr txBox="1"/>
          <p:nvPr/>
        </p:nvSpPr>
        <p:spPr>
          <a:xfrm>
            <a:off x="1672550" y="198634"/>
            <a:ext cx="198897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Título </a:t>
            </a:r>
            <a:r>
              <a:rPr lang="es-CL" sz="1600" dirty="0">
                <a:solidFill>
                  <a:srgbClr val="282F3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documento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BBDDF0C-7FC1-4528-A024-526228C4F863}"/>
              </a:ext>
            </a:extLst>
          </p:cNvPr>
          <p:cNvCxnSpPr/>
          <p:nvPr/>
        </p:nvCxnSpPr>
        <p:spPr>
          <a:xfrm>
            <a:off x="3627856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94E4EB-C349-409F-9630-3A75420A45FC}"/>
              </a:ext>
            </a:extLst>
          </p:cNvPr>
          <p:cNvSpPr txBox="1"/>
          <p:nvPr/>
        </p:nvSpPr>
        <p:spPr>
          <a:xfrm>
            <a:off x="3657674" y="198634"/>
            <a:ext cx="198897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Ventajas</a:t>
            </a:r>
          </a:p>
        </p:txBody>
      </p:sp>
    </p:spTree>
    <p:extLst>
      <p:ext uri="{BB962C8B-B14F-4D97-AF65-F5344CB8AC3E}">
        <p14:creationId xmlns:p14="http://schemas.microsoft.com/office/powerpoint/2010/main" val="377380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3586FC-9FA2-4202-9624-43C53B507446}"/>
              </a:ext>
            </a:extLst>
          </p:cNvPr>
          <p:cNvSpPr txBox="1"/>
          <p:nvPr/>
        </p:nvSpPr>
        <p:spPr>
          <a:xfrm>
            <a:off x="507326" y="2725970"/>
            <a:ext cx="5088137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sz="2000"/>
            </a:pPr>
            <a:r>
              <a:rPr lang="es-CL" dirty="0"/>
              <a:t>Desventajas:</a:t>
            </a:r>
          </a:p>
          <a:p>
            <a:pPr>
              <a:defRPr sz="2000"/>
            </a:pPr>
            <a:r>
              <a:rPr lang="es-CL" dirty="0"/>
              <a:t>• Sin pagos integrados.</a:t>
            </a:r>
          </a:p>
          <a:p>
            <a:pPr>
              <a:defRPr sz="2000"/>
            </a:pPr>
            <a:r>
              <a:rPr lang="es-CL" dirty="0"/>
              <a:t>• Dependencia de librerías externas</a:t>
            </a:r>
            <a:endParaRPr lang="en-US" sz="1800" dirty="0">
              <a:solidFill>
                <a:srgbClr val="282F39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0AA4C3-2984-480B-BFDE-19BEA8FB331F}"/>
              </a:ext>
            </a:extLst>
          </p:cNvPr>
          <p:cNvSpPr txBox="1"/>
          <p:nvPr/>
        </p:nvSpPr>
        <p:spPr>
          <a:xfrm>
            <a:off x="507326" y="1548414"/>
            <a:ext cx="5088137" cy="6560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3600" dirty="0">
                <a:solidFill>
                  <a:srgbClr val="282F39"/>
                </a:solidFill>
                <a:latin typeface="Times New Roman"/>
                <a:ea typeface="Open Sans"/>
                <a:cs typeface="Times New Roman"/>
              </a:rPr>
              <a:t>Desventajas </a:t>
            </a:r>
            <a:endParaRPr lang="es-CL" sz="3600" dirty="0">
              <a:solidFill>
                <a:srgbClr val="282F39"/>
              </a:solidFill>
              <a:effectLst/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084AB1B-0982-4AF0-91D9-EEA1C4FBCC86}"/>
              </a:ext>
            </a:extLst>
          </p:cNvPr>
          <p:cNvSpPr/>
          <p:nvPr/>
        </p:nvSpPr>
        <p:spPr>
          <a:xfrm>
            <a:off x="6092575" y="0"/>
            <a:ext cx="6099425" cy="6858000"/>
          </a:xfrm>
          <a:prstGeom prst="rect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00568652-943F-40BF-B3F4-04E301FB2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6710" y="2447925"/>
            <a:ext cx="2667000" cy="1962150"/>
          </a:xfrm>
          <a:prstGeom prst="rect">
            <a:avLst/>
          </a:prstGeom>
        </p:spPr>
      </p:pic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0142BE57-180F-41F4-8BE5-273FC0C77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E6ACB1E-E5C8-4931-A508-994D9962A588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3DA0CC3-180C-4A7D-B838-ADB9B0BB9FA5}"/>
              </a:ext>
            </a:extLst>
          </p:cNvPr>
          <p:cNvSpPr txBox="1"/>
          <p:nvPr/>
        </p:nvSpPr>
        <p:spPr>
          <a:xfrm>
            <a:off x="1672550" y="198634"/>
            <a:ext cx="198897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Título </a:t>
            </a:r>
            <a:r>
              <a:rPr lang="es-CL" sz="1600" dirty="0">
                <a:solidFill>
                  <a:srgbClr val="282F3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documento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BBDDF0C-7FC1-4528-A024-526228C4F863}"/>
              </a:ext>
            </a:extLst>
          </p:cNvPr>
          <p:cNvCxnSpPr/>
          <p:nvPr/>
        </p:nvCxnSpPr>
        <p:spPr>
          <a:xfrm>
            <a:off x="3627856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94E4EB-C349-409F-9630-3A75420A45FC}"/>
              </a:ext>
            </a:extLst>
          </p:cNvPr>
          <p:cNvSpPr txBox="1"/>
          <p:nvPr/>
        </p:nvSpPr>
        <p:spPr>
          <a:xfrm>
            <a:off x="3657674" y="198634"/>
            <a:ext cx="198897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Desventajas</a:t>
            </a:r>
          </a:p>
        </p:txBody>
      </p:sp>
    </p:spTree>
    <p:extLst>
      <p:ext uri="{BB962C8B-B14F-4D97-AF65-F5344CB8AC3E}">
        <p14:creationId xmlns:p14="http://schemas.microsoft.com/office/powerpoint/2010/main" val="394768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ano sosteniendo una caja de cartón&#10;&#10;Descripción generada automáticamente con confianza media">
            <a:extLst>
              <a:ext uri="{FF2B5EF4-FFF2-40B4-BE49-F238E27FC236}">
                <a16:creationId xmlns:a16="http://schemas.microsoft.com/office/drawing/2014/main" id="{4566B2EE-3E54-4AB2-88F8-9814A65423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7"/>
          <a:stretch/>
        </p:blipFill>
        <p:spPr>
          <a:xfrm>
            <a:off x="5977430" y="-1"/>
            <a:ext cx="6741724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828" cy="685799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B3586FC-9FA2-4202-9624-43C53B507446}"/>
              </a:ext>
            </a:extLst>
          </p:cNvPr>
          <p:cNvSpPr txBox="1"/>
          <p:nvPr/>
        </p:nvSpPr>
        <p:spPr>
          <a:xfrm>
            <a:off x="553508" y="2384097"/>
            <a:ext cx="5542492" cy="47737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sz="2000"/>
            </a:pPr>
            <a:r>
              <a:rPr lang="es-CL" dirty="0"/>
              <a:t>Pages desarrolladas:</a:t>
            </a:r>
          </a:p>
          <a:p>
            <a:pPr>
              <a:defRPr sz="2000"/>
            </a:pPr>
            <a:r>
              <a:rPr lang="es-CL" dirty="0"/>
              <a:t>1. </a:t>
            </a:r>
            <a:r>
              <a:rPr lang="es-CL" dirty="0" err="1"/>
              <a:t>Login</a:t>
            </a:r>
            <a:endParaRPr lang="es-CL" dirty="0"/>
          </a:p>
          <a:p>
            <a:pPr>
              <a:defRPr sz="2000"/>
            </a:pPr>
            <a:r>
              <a:rPr lang="es-CL" dirty="0"/>
              <a:t>2. Registro</a:t>
            </a:r>
          </a:p>
          <a:p>
            <a:pPr>
              <a:defRPr sz="2000"/>
            </a:pPr>
            <a:r>
              <a:rPr lang="es-CL" dirty="0"/>
              <a:t>3. Catálogo de productos</a:t>
            </a:r>
          </a:p>
          <a:p>
            <a:pPr>
              <a:defRPr sz="2000"/>
            </a:pPr>
            <a:r>
              <a:rPr lang="es-CL" dirty="0"/>
              <a:t>4. Detalle del producto</a:t>
            </a:r>
          </a:p>
          <a:p>
            <a:pPr>
              <a:defRPr sz="2000"/>
            </a:pPr>
            <a:r>
              <a:rPr lang="es-CL" dirty="0"/>
              <a:t>5. Carrito</a:t>
            </a:r>
          </a:p>
          <a:p>
            <a:pPr>
              <a:defRPr sz="2000"/>
            </a:pPr>
            <a:endParaRPr lang="es-CL" dirty="0"/>
          </a:p>
          <a:p>
            <a:pPr>
              <a:defRPr sz="2000"/>
            </a:pPr>
            <a:r>
              <a:rPr lang="es-CL" dirty="0"/>
              <a:t>Librerías:</a:t>
            </a:r>
          </a:p>
          <a:p>
            <a:pPr>
              <a:defRPr sz="2000"/>
            </a:pPr>
            <a:r>
              <a:rPr lang="es-CL" dirty="0"/>
              <a:t>• @ionic/angular</a:t>
            </a:r>
          </a:p>
          <a:p>
            <a:pPr>
              <a:defRPr sz="2000"/>
            </a:pPr>
            <a:r>
              <a:rPr lang="es-CL" dirty="0"/>
              <a:t>• @capacitor/core</a:t>
            </a:r>
          </a:p>
          <a:p>
            <a:pPr>
              <a:defRPr sz="2000"/>
            </a:pPr>
            <a:r>
              <a:rPr lang="es-CL" dirty="0"/>
              <a:t>• </a:t>
            </a:r>
            <a:r>
              <a:rPr lang="es-CL" dirty="0" err="1"/>
              <a:t>ReactiveFormsModule</a:t>
            </a:r>
            <a:endParaRPr lang="es-CL" dirty="0"/>
          </a:p>
          <a:p>
            <a:pPr>
              <a:defRPr sz="2000"/>
            </a:pPr>
            <a:endParaRPr lang="es-CL" dirty="0"/>
          </a:p>
          <a:p>
            <a:pPr>
              <a:defRPr sz="2000"/>
            </a:pPr>
            <a:r>
              <a:rPr lang="es-CL" dirty="0"/>
              <a:t>Componentes UI:</a:t>
            </a:r>
          </a:p>
          <a:p>
            <a:pPr>
              <a:defRPr sz="2000"/>
            </a:pPr>
            <a:r>
              <a:rPr lang="es-CL" dirty="0"/>
              <a:t>• ion-</a:t>
            </a:r>
            <a:r>
              <a:rPr lang="es-CL" dirty="0" err="1"/>
              <a:t>card</a:t>
            </a:r>
            <a:r>
              <a:rPr lang="es-CL" dirty="0"/>
              <a:t>, ion-input, ion-</a:t>
            </a:r>
            <a:r>
              <a:rPr lang="es-CL" dirty="0" err="1"/>
              <a:t>button</a:t>
            </a:r>
            <a:r>
              <a:rPr lang="es-CL" dirty="0"/>
              <a:t>, ion-</a:t>
            </a:r>
            <a:r>
              <a:rPr lang="es-CL" dirty="0" err="1"/>
              <a:t>toast</a:t>
            </a:r>
            <a:endParaRPr lang="es-CL" dirty="0"/>
          </a:p>
          <a:p>
            <a:pPr defTabSz="360000">
              <a:lnSpc>
                <a:spcPct val="150000"/>
              </a:lnSpc>
            </a:pPr>
            <a:endParaRPr lang="en-US" sz="1800" dirty="0">
              <a:solidFill>
                <a:srgbClr val="282F39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0AA4C3-2984-480B-BFDE-19BEA8FB331F}"/>
              </a:ext>
            </a:extLst>
          </p:cNvPr>
          <p:cNvSpPr txBox="1"/>
          <p:nvPr/>
        </p:nvSpPr>
        <p:spPr>
          <a:xfrm>
            <a:off x="558511" y="1142385"/>
            <a:ext cx="5088137" cy="6451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3600" dirty="0">
                <a:solidFill>
                  <a:srgbClr val="282F39"/>
                </a:solidFill>
                <a:latin typeface="Times New Roman"/>
                <a:ea typeface="Open Sans"/>
                <a:cs typeface="Times New Roman"/>
              </a:rPr>
              <a:t>Presentando las interfaces</a:t>
            </a:r>
            <a:endParaRPr lang="es-CL" sz="3600" dirty="0">
              <a:solidFill>
                <a:srgbClr val="282F39"/>
              </a:solidFill>
              <a:effectLst/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890B1CC8-C23D-43F6-BAAE-529A64F059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C0AC586-2744-4B39-9122-D73F38740301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70845D3-E4F1-4F9C-8C22-B5C633E32DCC}"/>
              </a:ext>
            </a:extLst>
          </p:cNvPr>
          <p:cNvSpPr txBox="1"/>
          <p:nvPr/>
        </p:nvSpPr>
        <p:spPr>
          <a:xfrm>
            <a:off x="1672550" y="198634"/>
            <a:ext cx="198897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Título </a:t>
            </a:r>
            <a:r>
              <a:rPr lang="es-CL" sz="1600" dirty="0">
                <a:solidFill>
                  <a:srgbClr val="282F3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documento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21E910C-BB35-4D2E-AF7D-B290B42A20A4}"/>
              </a:ext>
            </a:extLst>
          </p:cNvPr>
          <p:cNvCxnSpPr/>
          <p:nvPr/>
        </p:nvCxnSpPr>
        <p:spPr>
          <a:xfrm>
            <a:off x="3627856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C7CAE5E-5453-4357-AC60-907888CD870D}"/>
              </a:ext>
            </a:extLst>
          </p:cNvPr>
          <p:cNvSpPr txBox="1"/>
          <p:nvPr/>
        </p:nvSpPr>
        <p:spPr>
          <a:xfrm>
            <a:off x="3657674" y="198634"/>
            <a:ext cx="198897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39790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3586FC-9FA2-4202-9624-43C53B507446}"/>
              </a:ext>
            </a:extLst>
          </p:cNvPr>
          <p:cNvSpPr txBox="1"/>
          <p:nvPr/>
        </p:nvSpPr>
        <p:spPr>
          <a:xfrm>
            <a:off x="507326" y="2313668"/>
            <a:ext cx="111758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s-CL" dirty="0"/>
              <a:t>• Validación de formularios con </a:t>
            </a:r>
            <a:r>
              <a:rPr lang="es-CL" dirty="0" err="1"/>
              <a:t>formGroup</a:t>
            </a:r>
            <a:r>
              <a:rPr lang="es-CL" dirty="0"/>
              <a:t>.</a:t>
            </a:r>
          </a:p>
          <a:p>
            <a:pPr>
              <a:defRPr sz="2000"/>
            </a:pPr>
            <a:r>
              <a:rPr lang="es-CL" dirty="0"/>
              <a:t>• Registro y </a:t>
            </a:r>
            <a:r>
              <a:rPr lang="es-CL" dirty="0" err="1"/>
              <a:t>login</a:t>
            </a:r>
            <a:r>
              <a:rPr lang="es-CL" dirty="0"/>
              <a:t> con validación.</a:t>
            </a:r>
          </a:p>
          <a:p>
            <a:pPr>
              <a:defRPr sz="2000"/>
            </a:pPr>
            <a:r>
              <a:rPr lang="es-CL" dirty="0"/>
              <a:t>• Visualización dinámica de productos.</a:t>
            </a:r>
          </a:p>
          <a:p>
            <a:pPr>
              <a:defRPr sz="2000"/>
            </a:pPr>
            <a:r>
              <a:rPr lang="es-CL" dirty="0"/>
              <a:t>• Agregado y eliminación del carrito.</a:t>
            </a:r>
          </a:p>
          <a:p>
            <a:pPr>
              <a:defRPr sz="2000"/>
            </a:pPr>
            <a:r>
              <a:rPr lang="es-CL" dirty="0"/>
              <a:t>• Cálculo del total y visualización.</a:t>
            </a:r>
          </a:p>
          <a:p>
            <a:pPr>
              <a:defRPr sz="2000"/>
            </a:pPr>
            <a:r>
              <a:rPr lang="es-CL" dirty="0"/>
              <a:t>• Animaciones para transiciones suaves.</a:t>
            </a:r>
            <a:endParaRPr lang="es-CL" sz="1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0AA4C3-2984-480B-BFDE-19BEA8FB331F}"/>
              </a:ext>
            </a:extLst>
          </p:cNvPr>
          <p:cNvSpPr txBox="1"/>
          <p:nvPr/>
        </p:nvSpPr>
        <p:spPr>
          <a:xfrm>
            <a:off x="507326" y="1242305"/>
            <a:ext cx="11175798" cy="656077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L" sz="3600" dirty="0">
                <a:solidFill>
                  <a:srgbClr val="282F39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Funciones implementadas</a:t>
            </a:r>
          </a:p>
        </p:txBody>
      </p:sp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A8A6EDE7-401C-41ED-B7E9-2C993645C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B75CF40-EBF3-4150-AEC5-695FD36E20D3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5B2A3B9-ED7F-48DC-9BF0-3FB201FEAC5D}"/>
              </a:ext>
            </a:extLst>
          </p:cNvPr>
          <p:cNvSpPr txBox="1"/>
          <p:nvPr/>
        </p:nvSpPr>
        <p:spPr>
          <a:xfrm>
            <a:off x="1672550" y="198634"/>
            <a:ext cx="198897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Título </a:t>
            </a:r>
            <a:r>
              <a:rPr lang="es-CL" sz="1600" dirty="0">
                <a:solidFill>
                  <a:srgbClr val="282F3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documento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7231D22-1A6E-486E-B5E3-256F840CC9DE}"/>
              </a:ext>
            </a:extLst>
          </p:cNvPr>
          <p:cNvCxnSpPr/>
          <p:nvPr/>
        </p:nvCxnSpPr>
        <p:spPr>
          <a:xfrm>
            <a:off x="3627856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7673E6C-4095-4C2A-89C0-A4011F19A703}"/>
              </a:ext>
            </a:extLst>
          </p:cNvPr>
          <p:cNvSpPr txBox="1"/>
          <p:nvPr/>
        </p:nvSpPr>
        <p:spPr>
          <a:xfrm>
            <a:off x="3657674" y="198634"/>
            <a:ext cx="198897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315186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3586FC-9FA2-4202-9624-43C53B507446}"/>
              </a:ext>
            </a:extLst>
          </p:cNvPr>
          <p:cNvSpPr txBox="1"/>
          <p:nvPr/>
        </p:nvSpPr>
        <p:spPr>
          <a:xfrm>
            <a:off x="507326" y="2725970"/>
            <a:ext cx="5088137" cy="16959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sz="2000"/>
            </a:pPr>
            <a:r>
              <a:rPr lang="es-CL" dirty="0"/>
              <a:t>• Entrada animada de productos con </a:t>
            </a:r>
            <a:r>
              <a:rPr lang="es-CL" dirty="0" err="1"/>
              <a:t>createAnimation</a:t>
            </a:r>
            <a:r>
              <a:rPr lang="es-CL" dirty="0"/>
              <a:t>.</a:t>
            </a:r>
          </a:p>
          <a:p>
            <a:pPr>
              <a:defRPr sz="2000"/>
            </a:pPr>
            <a:r>
              <a:rPr lang="es-CL" dirty="0"/>
              <a:t>• Transiciones con opacidad y desplazamiento.</a:t>
            </a:r>
          </a:p>
          <a:p>
            <a:pPr>
              <a:defRPr sz="2000"/>
            </a:pPr>
            <a:r>
              <a:rPr lang="es-CL" dirty="0"/>
              <a:t>• Mejora de experiencia del usuario.</a:t>
            </a:r>
          </a:p>
          <a:p>
            <a:pPr defTabSz="360000">
              <a:lnSpc>
                <a:spcPct val="150000"/>
              </a:lnSpc>
            </a:pPr>
            <a:endParaRPr lang="en-US" sz="1800" dirty="0">
              <a:solidFill>
                <a:srgbClr val="282F39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0AA4C3-2984-480B-BFDE-19BEA8FB331F}"/>
              </a:ext>
            </a:extLst>
          </p:cNvPr>
          <p:cNvSpPr txBox="1"/>
          <p:nvPr/>
        </p:nvSpPr>
        <p:spPr>
          <a:xfrm>
            <a:off x="507326" y="1548414"/>
            <a:ext cx="5088137" cy="12379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3600" dirty="0">
                <a:solidFill>
                  <a:srgbClr val="282F39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Animaciones implementadas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084AB1B-0982-4AF0-91D9-EEA1C4FBCC86}"/>
              </a:ext>
            </a:extLst>
          </p:cNvPr>
          <p:cNvSpPr/>
          <p:nvPr/>
        </p:nvSpPr>
        <p:spPr>
          <a:xfrm>
            <a:off x="6092575" y="0"/>
            <a:ext cx="6099425" cy="6858000"/>
          </a:xfrm>
          <a:prstGeom prst="rect">
            <a:avLst/>
          </a:prstGeom>
          <a:solidFill>
            <a:srgbClr val="00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00568652-943F-40BF-B3F4-04E301FB2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6710" y="2447925"/>
            <a:ext cx="2667000" cy="1962150"/>
          </a:xfrm>
          <a:prstGeom prst="rect">
            <a:avLst/>
          </a:prstGeom>
        </p:spPr>
      </p:pic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D583A37C-3EE6-4C81-840F-0DA4AF60F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C8772F5-5EDF-4845-98D6-19ACEBEBEA31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9A474E0-960E-4243-AFBB-5689790045EB}"/>
              </a:ext>
            </a:extLst>
          </p:cNvPr>
          <p:cNvSpPr txBox="1"/>
          <p:nvPr/>
        </p:nvSpPr>
        <p:spPr>
          <a:xfrm>
            <a:off x="1672550" y="198634"/>
            <a:ext cx="198897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Título </a:t>
            </a:r>
            <a:r>
              <a:rPr lang="es-CL" sz="1600" dirty="0">
                <a:solidFill>
                  <a:srgbClr val="282F39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documento</a:t>
            </a:r>
            <a:endParaRPr lang="es-CL" sz="1600" dirty="0">
              <a:solidFill>
                <a:srgbClr val="282F39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4B8740E-C56B-4D4F-9D89-30157A562D17}"/>
              </a:ext>
            </a:extLst>
          </p:cNvPr>
          <p:cNvCxnSpPr/>
          <p:nvPr/>
        </p:nvCxnSpPr>
        <p:spPr>
          <a:xfrm>
            <a:off x="3627856" y="1986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657F23C-1B86-409D-8E58-61404FC6DB59}"/>
              </a:ext>
            </a:extLst>
          </p:cNvPr>
          <p:cNvSpPr txBox="1"/>
          <p:nvPr/>
        </p:nvSpPr>
        <p:spPr>
          <a:xfrm>
            <a:off x="3657674" y="198634"/>
            <a:ext cx="198897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1600" dirty="0">
                <a:solidFill>
                  <a:srgbClr val="282F3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Animaciones</a:t>
            </a:r>
          </a:p>
        </p:txBody>
      </p:sp>
    </p:spTree>
    <p:extLst>
      <p:ext uri="{BB962C8B-B14F-4D97-AF65-F5344CB8AC3E}">
        <p14:creationId xmlns:p14="http://schemas.microsoft.com/office/powerpoint/2010/main" val="4629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A70FFFE0-E386-4A11-8E7A-39A8F1EEA1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B5EEB16-1F99-48D9-A73D-74DE43478C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15" y="5389976"/>
            <a:ext cx="6802244" cy="789042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5B1D5F45-5348-4A54-A710-461FBD708F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69" y="3568390"/>
            <a:ext cx="2366104" cy="530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CE04A6-430C-5614-19A6-0A5A61BFCA4F}"/>
              </a:ext>
            </a:extLst>
          </p:cNvPr>
          <p:cNvSpPr txBox="1"/>
          <p:nvPr/>
        </p:nvSpPr>
        <p:spPr>
          <a:xfrm>
            <a:off x="626408" y="678982"/>
            <a:ext cx="548222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2000"/>
            </a:pPr>
            <a:r>
              <a:rPr lang="es-CL" sz="2400" b="1" dirty="0"/>
              <a:t>Proyecto</a:t>
            </a:r>
            <a:r>
              <a:rPr lang="es-CL" dirty="0"/>
              <a:t>: App Catálogo de Productos con Carrito</a:t>
            </a:r>
          </a:p>
          <a:p>
            <a:pPr>
              <a:defRPr sz="2000"/>
            </a:pPr>
            <a:r>
              <a:rPr lang="es-CL" sz="2400" b="1" dirty="0"/>
              <a:t>Contacto</a:t>
            </a:r>
            <a:r>
              <a:rPr lang="es-CL" dirty="0"/>
              <a:t>: jfrn.herrera”Gmail.com</a:t>
            </a:r>
          </a:p>
          <a:p>
            <a:pPr>
              <a:defRPr sz="2000"/>
            </a:pPr>
            <a:r>
              <a:rPr lang="es-CL" dirty="0"/>
              <a:t>“Tecnología accesible para el comercio local.”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84432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BFDEA41A5D8B46AA5DA2E2389CBE4E" ma:contentTypeVersion="17" ma:contentTypeDescription="Crear nuevo documento." ma:contentTypeScope="" ma:versionID="e795e02ad45650978a0fdf890fe0930d">
  <xsd:schema xmlns:xsd="http://www.w3.org/2001/XMLSchema" xmlns:xs="http://www.w3.org/2001/XMLSchema" xmlns:p="http://schemas.microsoft.com/office/2006/metadata/properties" xmlns:ns2="d0daa353-f819-43d1-badf-ce69fea8800d" xmlns:ns3="edc1eb1c-f9b5-429a-a0ce-702847a0aa2d" targetNamespace="http://schemas.microsoft.com/office/2006/metadata/properties" ma:root="true" ma:fieldsID="48ff01d9d7fae54ca8d4846686737c56" ns2:_="" ns3:_="">
    <xsd:import namespace="d0daa353-f819-43d1-badf-ce69fea8800d"/>
    <xsd:import namespace="edc1eb1c-f9b5-429a-a0ce-702847a0aa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Fechayhora" minOccurs="0"/>
                <xsd:element ref="ns2:Fecha_x0020_de_x0020_creaci_x00f3_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aa353-f819-43d1-badf-ce69fea88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Fechayhora" ma:index="20" nillable="true" ma:displayName="Fecha y hora" ma:format="DateTime" ma:internalName="Fechayhora">
      <xsd:simpleType>
        <xsd:restriction base="dms:DateTime"/>
      </xsd:simpleType>
    </xsd:element>
    <xsd:element name="Fecha_x0020_de_x0020_creaci_x00f3_n" ma:index="21" nillable="true" ma:displayName="Fecha de creación" ma:format="DateTime" ma:internalName="Fecha_x0020_de_x0020_creaci_x00f3_n">
      <xsd:simpleType>
        <xsd:restriction base="dms:DateTime"/>
      </xsd:simpleType>
    </xsd:element>
    <xsd:element name="lcf76f155ced4ddcb4097134ff3c332f" ma:index="23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c1eb1c-f9b5-429a-a0ce-702847a0aa2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beb23f2-04a0-4483-9f40-448d491ccbe9}" ma:internalName="TaxCatchAll" ma:showField="CatchAllData" ma:web="edc1eb1c-f9b5-429a-a0ce-702847a0aa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daa353-f819-43d1-badf-ce69fea8800d">
      <Terms xmlns="http://schemas.microsoft.com/office/infopath/2007/PartnerControls"/>
    </lcf76f155ced4ddcb4097134ff3c332f>
    <Fecha_x0020_de_x0020_creaci_x00f3_n xmlns="d0daa353-f819-43d1-badf-ce69fea8800d" xsi:nil="true"/>
    <TaxCatchAll xmlns="edc1eb1c-f9b5-429a-a0ce-702847a0aa2d" xsi:nil="true"/>
    <Fechayhora xmlns="d0daa353-f819-43d1-badf-ce69fea8800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CE8246-E7A4-41F4-9F3D-72C6C99202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aa353-f819-43d1-badf-ce69fea8800d"/>
    <ds:schemaRef ds:uri="edc1eb1c-f9b5-429a-a0ce-702847a0aa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1ABF2E-B963-42A7-91A2-0CF8BD8D3EF1}">
  <ds:schemaRefs>
    <ds:schemaRef ds:uri="http://schemas.microsoft.com/office/2006/metadata/properties"/>
    <ds:schemaRef ds:uri="http://schemas.microsoft.com/office/infopath/2007/PartnerControls"/>
    <ds:schemaRef ds:uri="d0daa353-f819-43d1-badf-ce69fea8800d"/>
    <ds:schemaRef ds:uri="edc1eb1c-f9b5-429a-a0ce-702847a0aa2d"/>
  </ds:schemaRefs>
</ds:datastoreItem>
</file>

<file path=customXml/itemProps3.xml><?xml version="1.0" encoding="utf-8"?>
<ds:datastoreItem xmlns:ds="http://schemas.openxmlformats.org/officeDocument/2006/customXml" ds:itemID="{D39F4638-2B16-4256-BEA7-7F9DE54AC5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321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Times New Roman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Cifuentes T.</dc:creator>
  <cp:lastModifiedBy>Constanza Formas</cp:lastModifiedBy>
  <cp:revision>53</cp:revision>
  <dcterms:created xsi:type="dcterms:W3CDTF">2022-02-10T19:58:30Z</dcterms:created>
  <dcterms:modified xsi:type="dcterms:W3CDTF">2025-06-09T00:26:23Z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0x01010070BFDEA41A5D8B46AA5DA2E2389CBE4E</vt:lpwstr>
  </property>
  <property fmtid="{D5CDD505-2E9C-101B-9397-08002B2CF9AE}" pid="3" name="MediaServiceImageTags">
    <vt:lpwstr/>
  </property>
</Properties>
</file>