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exte niveau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Titre de la présentation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ous-titre de diapositiv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100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10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109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Titre de l’ordre du jour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11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 niveau 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 niveau 1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Données clés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Données clés</a:t>
            </a:r>
          </a:p>
        </p:txBody>
      </p:sp>
      <p:sp>
        <p:nvSpPr>
          <p:cNvPr id="12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Texte niveau 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ros plan sur un motif à couches blanc courbé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Gros plan sur un motif à couches d’une pierre gris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Gros plan sur un motif blanc nervuré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ouloir blanc futuriste angulaire avec des ombre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ucture futuristique blanche arrondi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eur et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23" name="Texte niveau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Titre de la présentation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os plan sur un motif à couches blanc courbé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ous-titre de diapositiv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3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ros plan sur le bord d’une pierre blanche arrondi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ous-titre de diapositiv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2" name="Titre de diapositiv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3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pe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ous-titre de diapositiv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7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73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g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ous-titre de diapositiv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2" name="Titre de diapositiv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3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re de section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Titre de section</a:t>
            </a:r>
          </a:p>
        </p:txBody>
      </p:sp>
      <p:sp>
        <p:nvSpPr>
          <p:cNvPr id="9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- chiffres clé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29259">
              <a:defRPr sz="2859"/>
            </a:pPr>
            <a:r>
              <a:t> - chiffres clés</a:t>
            </a:r>
          </a:p>
          <a:p>
            <a:pPr defTabSz="429259">
              <a:defRPr sz="2859"/>
            </a:pPr>
            <a:r>
              <a:t> - l’équipe</a:t>
            </a:r>
          </a:p>
          <a:p>
            <a:pPr defTabSz="429259">
              <a:defRPr sz="2859"/>
            </a:pPr>
            <a:r>
              <a:t>- le besoin lié au projet</a:t>
            </a:r>
          </a:p>
          <a:p>
            <a:pPr defTabSz="429259">
              <a:defRPr sz="2859"/>
            </a:pPr>
            <a:r>
              <a:t>- méthodologies</a:t>
            </a:r>
          </a:p>
        </p:txBody>
      </p:sp>
      <p:sp>
        <p:nvSpPr>
          <p:cNvPr id="173" name="Présentation de l’entrepris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Présentation de l’entreprise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La charte graphiqu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La charte graphique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xpérience utilisateu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Expérience utilisateur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ccessibilité numériqu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Accessibilité numérique</a:t>
            </a:r>
          </a:p>
        </p:txBody>
      </p:sp>
      <p:sp>
        <p:nvSpPr>
          <p:cNvPr id="207" name="Contraste…"/>
          <p:cNvSpPr txBox="1"/>
          <p:nvPr/>
        </p:nvSpPr>
        <p:spPr>
          <a:xfrm>
            <a:off x="1206500" y="7501785"/>
            <a:ext cx="8632558" cy="393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Contraste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Alt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Aria-label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Réaliser des interfaces utilisateur statiques web ou web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88036">
              <a:defRPr spc="-97" sz="9720"/>
            </a:pPr>
            <a:r>
              <a:t>Réaliser des interfaces utilisateur statiques web ou web</a:t>
            </a:r>
          </a:p>
          <a:p>
            <a:pPr defTabSz="288036">
              <a:defRPr spc="-97" sz="9720"/>
            </a:pPr>
            <a:r>
              <a:t>mobile</a:t>
            </a:r>
          </a:p>
        </p:txBody>
      </p:sp>
      <p:sp>
        <p:nvSpPr>
          <p:cNvPr id="211" name="- Twig…"/>
          <p:cNvSpPr txBox="1"/>
          <p:nvPr>
            <p:ph type="subTitle" sz="quarter" idx="1"/>
          </p:nvPr>
        </p:nvSpPr>
        <p:spPr>
          <a:xfrm>
            <a:off x="1206500" y="7501785"/>
            <a:ext cx="8632558" cy="3937167"/>
          </a:xfrm>
          <a:prstGeom prst="rect">
            <a:avLst/>
          </a:prstGeom>
        </p:spPr>
        <p:txBody>
          <a:bodyPr/>
          <a:lstStyle/>
          <a:p>
            <a:pPr/>
            <a:r>
              <a:t>- Twig</a:t>
            </a:r>
          </a:p>
          <a:p>
            <a:pPr/>
            <a:r>
              <a:t>- JS</a:t>
            </a:r>
          </a:p>
          <a:p>
            <a:pPr/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onformité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Conformité</a:t>
            </a:r>
          </a:p>
        </p:txBody>
      </p:sp>
      <p:sp>
        <p:nvSpPr>
          <p:cNvPr id="214" name="W3C"/>
          <p:cNvSpPr txBox="1"/>
          <p:nvPr/>
        </p:nvSpPr>
        <p:spPr>
          <a:xfrm>
            <a:off x="1206500" y="7501785"/>
            <a:ext cx="8632558" cy="393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W3C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ccessibilité numériqu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Accessibilité numérique</a:t>
            </a:r>
          </a:p>
        </p:txBody>
      </p:sp>
      <p:sp>
        <p:nvSpPr>
          <p:cNvPr id="217" name="Alt…"/>
          <p:cNvSpPr txBox="1"/>
          <p:nvPr/>
        </p:nvSpPr>
        <p:spPr>
          <a:xfrm>
            <a:off x="1206500" y="7501785"/>
            <a:ext cx="8632558" cy="393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Alt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Aria-label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Title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Contraste..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Mobile Firs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Mobile First</a:t>
            </a:r>
          </a:p>
        </p:txBody>
      </p:sp>
      <p:sp>
        <p:nvSpPr>
          <p:cNvPr id="220" name="SEO…"/>
          <p:cNvSpPr txBox="1"/>
          <p:nvPr/>
        </p:nvSpPr>
        <p:spPr>
          <a:xfrm>
            <a:off x="1206500" y="7501785"/>
            <a:ext cx="8632558" cy="393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SEO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Media queries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Bootstrap ou Tailwind (framework css)</a:t>
            </a:r>
          </a:p>
        </p:txBody>
      </p:sp>
      <p:sp>
        <p:nvSpPr>
          <p:cNvPr id="221" name="Webp…"/>
          <p:cNvSpPr txBox="1"/>
          <p:nvPr/>
        </p:nvSpPr>
        <p:spPr>
          <a:xfrm>
            <a:off x="11028343" y="7501785"/>
            <a:ext cx="8632558" cy="393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Webp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Meta viewport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églementation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Réglementations</a:t>
            </a:r>
          </a:p>
        </p:txBody>
      </p:sp>
      <p:sp>
        <p:nvSpPr>
          <p:cNvPr id="224" name="Parler des différentes réglementations française…"/>
          <p:cNvSpPr txBox="1"/>
          <p:nvPr/>
        </p:nvSpPr>
        <p:spPr>
          <a:xfrm>
            <a:off x="1206500" y="7501785"/>
            <a:ext cx="21252992" cy="393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26897" indent="-326897" defTabSz="429259">
              <a:spcBef>
                <a:spcPts val="0"/>
              </a:spcBef>
              <a:buSzPct val="100000"/>
              <a:buChar char="-"/>
              <a:defRPr sz="2859">
                <a:latin typeface="+mn-lt"/>
                <a:ea typeface="+mn-ea"/>
                <a:cs typeface="+mn-cs"/>
                <a:sym typeface="Produkt Extralight"/>
              </a:defRPr>
            </a:pPr>
            <a:r>
              <a:t>Parler des différentes réglementations française</a:t>
            </a:r>
          </a:p>
          <a:p>
            <a:pPr marL="326897" indent="-326897" defTabSz="429259">
              <a:spcBef>
                <a:spcPts val="0"/>
              </a:spcBef>
              <a:buSzPct val="100000"/>
              <a:buChar char="-"/>
              <a:defRPr sz="2859">
                <a:latin typeface="+mn-lt"/>
                <a:ea typeface="+mn-ea"/>
                <a:cs typeface="+mn-cs"/>
                <a:sym typeface="Produkt Extralight"/>
              </a:defRPr>
            </a:pPr>
            <a:r>
              <a:t>RGPD et Loi Informatique et Libertés</a:t>
            </a:r>
          </a:p>
          <a:p>
            <a:pPr marL="326897" indent="-326897" defTabSz="429259">
              <a:spcBef>
                <a:spcPts val="0"/>
              </a:spcBef>
              <a:buSzPct val="100000"/>
              <a:buChar char="-"/>
              <a:defRPr sz="2859">
                <a:latin typeface="+mn-lt"/>
                <a:ea typeface="+mn-ea"/>
                <a:cs typeface="+mn-cs"/>
                <a:sym typeface="Produkt Extralight"/>
              </a:defRPr>
            </a:pPr>
            <a:r>
              <a:t>Législation sur le commerce électronique : Loi LCEN</a:t>
            </a:r>
          </a:p>
          <a:p>
            <a:pPr marL="326897" indent="-326897" defTabSz="429259">
              <a:spcBef>
                <a:spcPts val="0"/>
              </a:spcBef>
              <a:buSzPct val="100000"/>
              <a:buChar char="-"/>
              <a:defRPr sz="2859">
                <a:latin typeface="+mn-lt"/>
                <a:ea typeface="+mn-ea"/>
                <a:cs typeface="+mn-cs"/>
                <a:sym typeface="Produkt Extralight"/>
              </a:defRPr>
            </a:pPr>
            <a:r>
              <a:t>Mentions obligatoires</a:t>
            </a:r>
          </a:p>
          <a:p>
            <a:pPr marL="326897" indent="-326897" defTabSz="429259">
              <a:spcBef>
                <a:spcPts val="0"/>
              </a:spcBef>
              <a:buSzPct val="100000"/>
              <a:buChar char="-"/>
              <a:defRPr sz="2859">
                <a:latin typeface="+mn-lt"/>
                <a:ea typeface="+mn-ea"/>
                <a:cs typeface="+mn-cs"/>
                <a:sym typeface="Produkt Extralight"/>
              </a:defRPr>
            </a:pPr>
            <a:r>
              <a:t>Cookies et traceurs</a:t>
            </a:r>
          </a:p>
          <a:p>
            <a:pPr marL="326897" indent="-326897" defTabSz="429259">
              <a:spcBef>
                <a:spcPts val="0"/>
              </a:spcBef>
              <a:buSzPct val="100000"/>
              <a:buChar char="-"/>
              <a:defRPr sz="2859">
                <a:latin typeface="+mn-lt"/>
                <a:ea typeface="+mn-ea"/>
                <a:cs typeface="+mn-cs"/>
                <a:sym typeface="Produkt Extralight"/>
              </a:defRPr>
            </a:pPr>
            <a:r>
              <a:t>….Accessibilité numérique : Loi n° 2005-102 (et décret 2019-768 pour le RGAA v4)</a:t>
            </a:r>
          </a:p>
          <a:p>
            <a:pPr marL="326897" indent="-326897" defTabSz="429259">
              <a:spcBef>
                <a:spcPts val="0"/>
              </a:spcBef>
              <a:buSzPct val="100000"/>
              <a:buChar char="-"/>
              <a:defRPr sz="2859">
                <a:latin typeface="+mn-lt"/>
                <a:ea typeface="+mn-ea"/>
                <a:cs typeface="+mn-cs"/>
                <a:sym typeface="Produkt Extralight"/>
              </a:defRPr>
            </a:pPr>
            <a:r>
              <a:t>Propriété intellectuelle et droit d’auteur</a:t>
            </a:r>
          </a:p>
          <a:p>
            <a:pPr marL="326897" indent="-326897" defTabSz="429259">
              <a:spcBef>
                <a:spcPts val="0"/>
              </a:spcBef>
              <a:buSzPct val="100000"/>
              <a:buChar char="-"/>
              <a:defRPr sz="2859">
                <a:latin typeface="+mn-lt"/>
                <a:ea typeface="+mn-ea"/>
                <a:cs typeface="+mn-cs"/>
                <a:sym typeface="Produkt Extralight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estion des assets et compil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Gestion des assets et compilation</a:t>
            </a:r>
          </a:p>
        </p:txBody>
      </p:sp>
      <p:sp>
        <p:nvSpPr>
          <p:cNvPr id="227" name="Webpack"/>
          <p:cNvSpPr txBox="1"/>
          <p:nvPr/>
        </p:nvSpPr>
        <p:spPr>
          <a:xfrm>
            <a:off x="1206500" y="7501785"/>
            <a:ext cx="21252992" cy="393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Webpack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Mise en produc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Mise en production</a:t>
            </a:r>
          </a:p>
        </p:txBody>
      </p:sp>
      <p:sp>
        <p:nvSpPr>
          <p:cNvPr id="230" name="SSL…"/>
          <p:cNvSpPr txBox="1"/>
          <p:nvPr/>
        </p:nvSpPr>
        <p:spPr>
          <a:xfrm>
            <a:off x="1206500" y="7501785"/>
            <a:ext cx="21252992" cy="393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28065" indent="-528065" defTabSz="693419">
              <a:spcBef>
                <a:spcPts val="0"/>
              </a:spcBef>
              <a:buSzPct val="100000"/>
              <a:buChar char="-"/>
              <a:defRPr sz="4619">
                <a:latin typeface="+mn-lt"/>
                <a:ea typeface="+mn-ea"/>
                <a:cs typeface="+mn-cs"/>
                <a:sym typeface="Produkt Extralight"/>
              </a:defRPr>
            </a:pPr>
            <a:r>
              <a:t>SSL</a:t>
            </a:r>
          </a:p>
          <a:p>
            <a:pPr marL="528065" indent="-528065" defTabSz="693419">
              <a:spcBef>
                <a:spcPts val="0"/>
              </a:spcBef>
              <a:buSzPct val="100000"/>
              <a:buChar char="-"/>
              <a:defRPr sz="4619">
                <a:latin typeface="+mn-lt"/>
                <a:ea typeface="+mn-ea"/>
                <a:cs typeface="+mn-cs"/>
                <a:sym typeface="Produkt Extralight"/>
              </a:defRPr>
            </a:pPr>
            <a:r>
              <a:t>Https</a:t>
            </a:r>
          </a:p>
          <a:p>
            <a:pPr marL="528065" indent="-528065" defTabSz="693419">
              <a:spcBef>
                <a:spcPts val="0"/>
              </a:spcBef>
              <a:buSzPct val="100000"/>
              <a:buChar char="-"/>
              <a:defRPr sz="4619">
                <a:latin typeface="+mn-lt"/>
                <a:ea typeface="+mn-ea"/>
                <a:cs typeface="+mn-cs"/>
                <a:sym typeface="Produkt Extralight"/>
              </a:defRPr>
            </a:pPr>
            <a:r>
              <a:t>Configurer la zone DNS (propriétaire du site sur Google Searche Console)</a:t>
            </a:r>
          </a:p>
          <a:p>
            <a:pPr marL="528065" indent="-528065" defTabSz="693419">
              <a:spcBef>
                <a:spcPts val="0"/>
              </a:spcBef>
              <a:buSzPct val="100000"/>
              <a:buChar char="-"/>
              <a:defRPr sz="4619">
                <a:latin typeface="+mn-lt"/>
                <a:ea typeface="+mn-ea"/>
                <a:cs typeface="+mn-cs"/>
                <a:sym typeface="Produkt Extralight"/>
              </a:defRPr>
            </a:pPr>
            <a:r>
              <a:t>Webpack encore</a:t>
            </a:r>
          </a:p>
          <a:p>
            <a:pPr marL="528065" indent="-528065" defTabSz="693419">
              <a:spcBef>
                <a:spcPts val="0"/>
              </a:spcBef>
              <a:buSzPct val="100000"/>
              <a:buChar char="-"/>
              <a:defRPr sz="4619">
                <a:latin typeface="+mn-lt"/>
                <a:ea typeface="+mn-ea"/>
                <a:cs typeface="+mn-cs"/>
                <a:sym typeface="Produkt Extralight"/>
              </a:defRPr>
            </a:pPr>
            <a:r>
              <a:t>Ssh (ou rsync)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Présentation du proje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Présentation du projet</a:t>
            </a:r>
          </a:p>
        </p:txBody>
      </p:sp>
      <p:sp>
        <p:nvSpPr>
          <p:cNvPr id="177" name="- méthodologies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6104">
              <a:defRPr sz="3905"/>
            </a:pPr>
            <a:r>
              <a:t>- méthodologies</a:t>
            </a:r>
          </a:p>
          <a:p>
            <a:pPr defTabSz="586104">
              <a:defRPr sz="3905"/>
            </a:pPr>
            <a:r>
              <a:t>- historique</a:t>
            </a:r>
          </a:p>
          <a:p>
            <a:pPr defTabSz="586104">
              <a:defRPr sz="3905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éférencemen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Référencement</a:t>
            </a:r>
          </a:p>
        </p:txBody>
      </p:sp>
      <p:sp>
        <p:nvSpPr>
          <p:cNvPr id="233" name="Sitemap…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Sitemap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Robots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.htaccess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Google Search console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Netlinking (liens internes)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Backlinks (liens externes)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Meta…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Fiche Google Business (Google Maps)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Structure du code HTML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Contenu pertinent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Bonne structure de vos titres et paragraphes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écurité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Sécurité</a:t>
            </a:r>
          </a:p>
        </p:txBody>
      </p:sp>
      <p:sp>
        <p:nvSpPr>
          <p:cNvPr id="236" name="Twig (échapper les caractères spéciaux)…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Twig (échapper les caractères spéciaux)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Form builder (jeton CSRF)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Sécurité de vos urls dans vos controllers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Injection SQL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Attaque XSS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Documentation du cod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Documentation du code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Jeu d’essai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Jeu d’essaie</a:t>
            </a:r>
          </a:p>
        </p:txBody>
      </p:sp>
      <p:sp>
        <p:nvSpPr>
          <p:cNvPr id="241" name="Fixtures (quelle bundle a été installé)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Fixtures (quelle bundle a été installé)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sts d’intégr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Tests d’intégration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Javascrip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Javascript</a:t>
            </a:r>
          </a:p>
        </p:txBody>
      </p:sp>
      <p:sp>
        <p:nvSpPr>
          <p:cNvPr id="247" name="Asynchrone"/>
          <p:cNvSpPr txBox="1"/>
          <p:nvPr>
            <p:ph type="subTitle" sz="quarter" idx="1"/>
          </p:nvPr>
        </p:nvSpPr>
        <p:spPr>
          <a:xfrm>
            <a:off x="1206500" y="7501785"/>
            <a:ext cx="8632558" cy="3937167"/>
          </a:xfrm>
          <a:prstGeom prst="rect">
            <a:avLst/>
          </a:prstGeom>
        </p:spPr>
        <p:txBody>
          <a:bodyPr/>
          <a:lstStyle/>
          <a:p>
            <a:pPr/>
            <a:r>
              <a:t>Asynchrone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Développer la partie back-end d’une application web ou web mobile sécurisée"/>
          <p:cNvSpPr txBox="1"/>
          <p:nvPr>
            <p:ph type="ctrTitle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/>
          <a:lstStyle>
            <a:lvl1pPr defTabSz="288036">
              <a:defRPr spc="-97" sz="9720">
                <a:solidFill>
                  <a:srgbClr val="FFFFFF"/>
                </a:solidFill>
              </a:defRPr>
            </a:lvl1pPr>
          </a:lstStyle>
          <a:p>
            <a:pPr/>
            <a:r>
              <a:t>Développer la partie back-end d’une application web ou web mobile sécurisée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Mettre en place une base de données relationnel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Mettre en place une base de données relationnelle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MCD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MCD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Base de données relationnell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Base de données relationnelle</a:t>
            </a:r>
          </a:p>
        </p:txBody>
      </p:sp>
      <p:sp>
        <p:nvSpPr>
          <p:cNvPr id="258" name="PK…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496633" indent="-496633" defTabSz="652145">
              <a:spcBef>
                <a:spcPts val="0"/>
              </a:spcBef>
              <a:buSzPct val="100000"/>
              <a:buChar char="-"/>
              <a:defRPr sz="4345">
                <a:latin typeface="+mn-lt"/>
                <a:ea typeface="+mn-ea"/>
                <a:cs typeface="+mn-cs"/>
                <a:sym typeface="Produkt Extralight"/>
              </a:defRPr>
            </a:pPr>
            <a:r>
              <a:t>PK</a:t>
            </a:r>
          </a:p>
          <a:p>
            <a:pPr marL="496633" indent="-496633" defTabSz="652145">
              <a:spcBef>
                <a:spcPts val="0"/>
              </a:spcBef>
              <a:buSzPct val="100000"/>
              <a:buChar char="-"/>
              <a:defRPr sz="4345">
                <a:latin typeface="+mn-lt"/>
                <a:ea typeface="+mn-ea"/>
                <a:cs typeface="+mn-cs"/>
                <a:sym typeface="Produkt Extralight"/>
              </a:defRPr>
            </a:pPr>
            <a:r>
              <a:t>FK</a:t>
            </a:r>
          </a:p>
          <a:p>
            <a:pPr marL="496633" indent="-496633" defTabSz="652145">
              <a:spcBef>
                <a:spcPts val="0"/>
              </a:spcBef>
              <a:buSzPct val="100000"/>
              <a:buChar char="-"/>
              <a:defRPr sz="4345">
                <a:latin typeface="+mn-lt"/>
                <a:ea typeface="+mn-ea"/>
                <a:cs typeface="+mn-cs"/>
                <a:sym typeface="Produkt Extralight"/>
              </a:defRPr>
            </a:pPr>
            <a:r>
              <a:t>Contraintes</a:t>
            </a:r>
          </a:p>
          <a:p>
            <a:pPr marL="496633" indent="-496633" defTabSz="652145">
              <a:spcBef>
                <a:spcPts val="0"/>
              </a:spcBef>
              <a:buSzPct val="100000"/>
              <a:buChar char="-"/>
              <a:defRPr sz="4345">
                <a:latin typeface="+mn-lt"/>
                <a:ea typeface="+mn-ea"/>
                <a:cs typeface="+mn-cs"/>
                <a:sym typeface="Produkt Extralight"/>
              </a:defRPr>
            </a:pPr>
            <a:r>
              <a:t>Hashage</a:t>
            </a:r>
          </a:p>
          <a:p>
            <a:pPr marL="496633" indent="-496633" defTabSz="652145">
              <a:spcBef>
                <a:spcPts val="0"/>
              </a:spcBef>
              <a:buSzPct val="100000"/>
              <a:buChar char="-"/>
              <a:defRPr sz="4345">
                <a:latin typeface="+mn-lt"/>
                <a:ea typeface="+mn-ea"/>
                <a:cs typeface="+mn-cs"/>
                <a:sym typeface="Produkt Extralight"/>
              </a:defRPr>
            </a:pPr>
            <a:r>
              <a:t>Traitement en cascade</a:t>
            </a:r>
          </a:p>
          <a:p>
            <a:pPr marL="496633" indent="-496633" defTabSz="652145">
              <a:spcBef>
                <a:spcPts val="0"/>
              </a:spcBef>
              <a:buSzPct val="100000"/>
              <a:buChar char="-"/>
              <a:defRPr sz="4345">
                <a:latin typeface="+mn-lt"/>
                <a:ea typeface="+mn-ea"/>
                <a:cs typeface="+mn-cs"/>
                <a:sym typeface="Produkt Extralight"/>
              </a:defRPr>
            </a:pPr>
            <a:r>
              <a:t>Relations entre vos tables (lien de cardinalité)</a:t>
            </a:r>
          </a:p>
          <a:p>
            <a:pPr marL="496633" indent="-496633" defTabSz="652145">
              <a:spcBef>
                <a:spcPts val="0"/>
              </a:spcBef>
              <a:buSzPct val="100000"/>
              <a:buChar char="-"/>
              <a:defRPr sz="4345">
                <a:latin typeface="+mn-lt"/>
                <a:ea typeface="+mn-ea"/>
                <a:cs typeface="+mn-cs"/>
                <a:sym typeface="Produkt Extralight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Gestion du proje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Gestion du projet</a:t>
            </a:r>
          </a:p>
        </p:txBody>
      </p:sp>
      <p:sp>
        <p:nvSpPr>
          <p:cNvPr id="181" name="- Agilité…"/>
          <p:cNvSpPr txBox="1"/>
          <p:nvPr>
            <p:ph type="subTitle" sz="half" idx="1"/>
          </p:nvPr>
        </p:nvSpPr>
        <p:spPr>
          <a:xfrm>
            <a:off x="1206500" y="7501785"/>
            <a:ext cx="21971000" cy="3881764"/>
          </a:xfrm>
          <a:prstGeom prst="rect">
            <a:avLst/>
          </a:prstGeom>
        </p:spPr>
        <p:txBody>
          <a:bodyPr/>
          <a:lstStyle/>
          <a:p>
            <a:pPr/>
            <a:r>
              <a:t>- Agilité</a:t>
            </a:r>
          </a:p>
          <a:p>
            <a:pPr/>
            <a:r>
              <a:t>- Technologie utilisé</a:t>
            </a:r>
          </a:p>
          <a:p>
            <a:pPr/>
            <a:r>
              <a:t>- Veille avant de choisir une techno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Règle de nommage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Règle de nommage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écurité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Sécurité</a:t>
            </a:r>
          </a:p>
        </p:txBody>
      </p:sp>
      <p:sp>
        <p:nvSpPr>
          <p:cNvPr id="263" name="PK…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PK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FK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Contraintes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Hashage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Traitement en cascade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Relations entre vos tables (lien de cardinalité)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Côté PHP (try catch)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Vérifier les données avant d’interroger la BDD)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password_verify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password_hash()</a:t>
            </a:r>
          </a:p>
          <a:p>
            <a:pPr marL="308038" indent="-308038" defTabSz="404495">
              <a:spcBef>
                <a:spcPts val="0"/>
              </a:spcBef>
              <a:buSzPct val="100000"/>
              <a:buChar char="-"/>
              <a:defRPr sz="2695">
                <a:latin typeface="+mn-lt"/>
                <a:ea typeface="+mn-ea"/>
                <a:cs typeface="+mn-cs"/>
                <a:sym typeface="Produkt Extralight"/>
              </a:defRPr>
            </a:pPr>
            <a:r>
              <a:t>BCRYPT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Droi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Droits</a:t>
            </a:r>
          </a:p>
        </p:txBody>
      </p:sp>
      <p:sp>
        <p:nvSpPr>
          <p:cNvPr id="266" name="GRANT…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GRANT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Droits en Symfony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EasyAdmin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BackOffice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Développer des composants d’accès aux données SQ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Développer des composants d’accès aux données SQL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ccès aux donné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Accès aux données</a:t>
            </a:r>
          </a:p>
        </p:txBody>
      </p:sp>
      <p:sp>
        <p:nvSpPr>
          <p:cNvPr id="272" name="Couche repository…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77190" indent="-377190" defTabSz="495300">
              <a:spcBef>
                <a:spcPts val="0"/>
              </a:spcBef>
              <a:buSzPct val="100000"/>
              <a:buChar char="-"/>
              <a:defRPr sz="3300">
                <a:latin typeface="+mn-lt"/>
                <a:ea typeface="+mn-ea"/>
                <a:cs typeface="+mn-cs"/>
                <a:sym typeface="Produkt Extralight"/>
              </a:defRPr>
            </a:pPr>
            <a:r>
              <a:t>Couche repository</a:t>
            </a:r>
          </a:p>
          <a:p>
            <a:pPr marL="377190" indent="-377190" defTabSz="495300">
              <a:spcBef>
                <a:spcPts val="0"/>
              </a:spcBef>
              <a:buSzPct val="100000"/>
              <a:buChar char="-"/>
              <a:defRPr sz="3300">
                <a:latin typeface="+mn-lt"/>
                <a:ea typeface="+mn-ea"/>
                <a:cs typeface="+mn-cs"/>
                <a:sym typeface="Produkt Extralight"/>
              </a:defRPr>
            </a:pPr>
            <a:r>
              <a:t>MCD</a:t>
            </a:r>
          </a:p>
          <a:p>
            <a:pPr marL="377190" indent="-377190" defTabSz="495300">
              <a:spcBef>
                <a:spcPts val="0"/>
              </a:spcBef>
              <a:buSzPct val="100000"/>
              <a:buChar char="-"/>
              <a:defRPr sz="3300">
                <a:latin typeface="+mn-lt"/>
                <a:ea typeface="+mn-ea"/>
                <a:cs typeface="+mn-cs"/>
                <a:sym typeface="Produkt Extralight"/>
              </a:defRPr>
            </a:pPr>
            <a:r>
              <a:t>ORM (Doctrine)</a:t>
            </a:r>
          </a:p>
          <a:p>
            <a:pPr marL="377190" indent="-377190" defTabSz="495300">
              <a:spcBef>
                <a:spcPts val="0"/>
              </a:spcBef>
              <a:buSzPct val="100000"/>
              <a:buChar char="-"/>
              <a:defRPr sz="3300">
                <a:latin typeface="+mn-lt"/>
                <a:ea typeface="+mn-ea"/>
                <a:cs typeface="+mn-cs"/>
                <a:sym typeface="Produkt Extralight"/>
              </a:defRPr>
            </a:pPr>
            <a:r>
              <a:t>Model Mapping</a:t>
            </a:r>
          </a:p>
          <a:p>
            <a:pPr marL="377190" indent="-377190" defTabSz="495300">
              <a:spcBef>
                <a:spcPts val="0"/>
              </a:spcBef>
              <a:buSzPct val="100000"/>
              <a:buChar char="-"/>
              <a:defRPr sz="3300">
                <a:latin typeface="+mn-lt"/>
                <a:ea typeface="+mn-ea"/>
                <a:cs typeface="+mn-cs"/>
                <a:sym typeface="Produkt Extralight"/>
              </a:defRPr>
            </a:pPr>
            <a:r>
              <a:t>Entity</a:t>
            </a:r>
          </a:p>
          <a:p>
            <a:pPr marL="377190" indent="-377190" defTabSz="495300">
              <a:spcBef>
                <a:spcPts val="0"/>
              </a:spcBef>
              <a:buSzPct val="100000"/>
              <a:buChar char="-"/>
              <a:defRPr sz="3300">
                <a:latin typeface="+mn-lt"/>
                <a:ea typeface="+mn-ea"/>
                <a:cs typeface="+mn-cs"/>
                <a:sym typeface="Produkt Extralight"/>
              </a:defRPr>
            </a:pPr>
            <a:r>
              <a:t>CLI Symfony (make:migration, migrate…)</a:t>
            </a:r>
          </a:p>
          <a:p>
            <a:pPr marL="377190" indent="-377190" defTabSz="495300">
              <a:spcBef>
                <a:spcPts val="0"/>
              </a:spcBef>
              <a:buSzPct val="100000"/>
              <a:buChar char="-"/>
              <a:defRPr sz="3300">
                <a:latin typeface="+mn-lt"/>
                <a:ea typeface="+mn-ea"/>
                <a:cs typeface="+mn-cs"/>
                <a:sym typeface="Produkt Extralight"/>
              </a:defRPr>
            </a:pPr>
            <a:r>
              <a:t>Versions de migrations</a:t>
            </a:r>
          </a:p>
          <a:p>
            <a:pPr marL="377190" indent="-377190" defTabSz="495300">
              <a:spcBef>
                <a:spcPts val="0"/>
              </a:spcBef>
              <a:buSzPct val="100000"/>
              <a:buChar char="-"/>
              <a:defRPr sz="3300">
                <a:latin typeface="+mn-lt"/>
                <a:ea typeface="+mn-ea"/>
                <a:cs typeface="+mn-cs"/>
                <a:sym typeface="Produkt Extralight"/>
              </a:defRPr>
            </a:pPr>
            <a:r>
              <a:t>QueryBuilder</a:t>
            </a:r>
          </a:p>
          <a:p>
            <a:pPr marL="377190" indent="-377190" defTabSz="495300">
              <a:spcBef>
                <a:spcPts val="0"/>
              </a:spcBef>
              <a:buSzPct val="100000"/>
              <a:buChar char="-"/>
              <a:defRPr sz="3300">
                <a:latin typeface="+mn-lt"/>
                <a:ea typeface="+mn-ea"/>
                <a:cs typeface="+mn-cs"/>
                <a:sym typeface="Produkt Extralight"/>
              </a:defRPr>
            </a:pPr>
            <a:r>
              <a:t>LazyLoading !!!!!!!!!!!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écurité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Sécurité</a:t>
            </a:r>
          </a:p>
        </p:txBody>
      </p:sp>
      <p:sp>
        <p:nvSpPr>
          <p:cNvPr id="275" name="En quoi Symfony donne de la sécu…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En quoi Symfony donne de la sécu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security.yaml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Validator sur les entités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Controllers (POST, GET.. sécuriser les paramètres d’entrée…)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HTTFoundation Request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sts unitair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Tests unitaires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0" name="Développer des composants métier coté serveu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Développer des composants métier coté serveur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omposants métier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Composants métier</a:t>
            </a:r>
          </a:p>
        </p:txBody>
      </p:sp>
      <p:sp>
        <p:nvSpPr>
          <p:cNvPr id="283" name="Lister les fonctionnalités backend de votre appli…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Lister les fonctionnalités backend de votre appli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Librairies installées (Calendar, DomPDF)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O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POO</a:t>
            </a:r>
          </a:p>
        </p:txBody>
      </p:sp>
      <p:sp>
        <p:nvSpPr>
          <p:cNvPr id="286" name="Dites en quoi Symfony repose sur de la POO…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Dites en quoi Symfony repose sur de la POO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Héritage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Abstraction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Interfaces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Donner des exemples concrets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Encapsulation des données dans vos entités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Développer la partie front-end d’une application web ou web mobile sécurisée"/>
          <p:cNvSpPr txBox="1"/>
          <p:nvPr>
            <p:ph type="ctrTitle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/>
          <a:lstStyle>
            <a:lvl1pPr defTabSz="288036">
              <a:defRPr spc="-97" sz="9720">
                <a:solidFill>
                  <a:srgbClr val="FFFFFF"/>
                </a:solidFill>
              </a:defRPr>
            </a:lvl1pPr>
          </a:lstStyle>
          <a:p>
            <a:pPr/>
            <a:r>
              <a:t>Développer la partie front-end d’une application web ou web mobile sécurisée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ègle de nommage et document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Règle de nommage et documentation</a:t>
            </a:r>
          </a:p>
        </p:txBody>
      </p:sp>
      <p:sp>
        <p:nvSpPr>
          <p:cNvPr id="289" name="Convention pascale…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Convention pascale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sts unitaire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Tests unitaires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4" name="Documenter le déploiement d’une application dynamiqu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Documenter le déploiement d’une application dynamique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rocédure de déploiemen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Procédure de déploiement</a:t>
            </a:r>
          </a:p>
        </p:txBody>
      </p:sp>
      <p:sp>
        <p:nvSpPr>
          <p:cNvPr id="297" name="Serveur OVH…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Serveur OVH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SSH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Création d’un script deploy.sh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Expliquer les différentes étapes à l’intérieur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Installation de composer et node sur le serveur</a:t>
            </a:r>
          </a:p>
          <a:p>
            <a:pPr marL="565784" indent="-565784" defTabSz="742950">
              <a:spcBef>
                <a:spcPts val="0"/>
              </a:spcBef>
              <a:buSzPct val="100000"/>
              <a:buChar char="-"/>
              <a:defRPr sz="4950">
                <a:latin typeface="+mn-lt"/>
                <a:ea typeface="+mn-ea"/>
                <a:cs typeface="+mn-cs"/>
                <a:sym typeface="Produkt Extralight"/>
              </a:defRPr>
            </a:pPr>
            <a:r>
              <a:t>Npm run build…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cript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Script</a:t>
            </a:r>
          </a:p>
        </p:txBody>
      </p:sp>
      <p:sp>
        <p:nvSpPr>
          <p:cNvPr id="300" name="Montrer le script ou dire qu’il est en annexe de votre projet"/>
          <p:cNvSpPr txBox="1"/>
          <p:nvPr/>
        </p:nvSpPr>
        <p:spPr>
          <a:xfrm>
            <a:off x="1206500" y="7501785"/>
            <a:ext cx="21252992" cy="5106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Montrer le script ou dire qu’il est en annexe de votre projet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3" name="Conclusion"/>
          <p:cNvSpPr txBox="1"/>
          <p:nvPr>
            <p:ph type="ctrTitle"/>
          </p:nvPr>
        </p:nvSpPr>
        <p:spPr>
          <a:prstGeom prst="rect">
            <a:avLst/>
          </a:prstGeom>
          <a:blipFill>
            <a:blip r:embed="rId2"/>
          </a:blip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Installer et configurer son environnement de travail en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288036">
              <a:defRPr spc="-97" sz="9720"/>
            </a:pPr>
            <a:r>
              <a:t>Installer et configurer son environnement de travail en</a:t>
            </a:r>
          </a:p>
          <a:p>
            <a:pPr defTabSz="288036">
              <a:defRPr spc="-97" sz="9720"/>
            </a:pPr>
            <a:r>
              <a:t>fonction du projet web ou web mobile</a:t>
            </a:r>
          </a:p>
        </p:txBody>
      </p:sp>
      <p:sp>
        <p:nvSpPr>
          <p:cNvPr id="188" name="- vscode…"/>
          <p:cNvSpPr txBox="1"/>
          <p:nvPr>
            <p:ph type="subTitle" sz="quarter" idx="1"/>
          </p:nvPr>
        </p:nvSpPr>
        <p:spPr>
          <a:xfrm>
            <a:off x="1206499" y="7501785"/>
            <a:ext cx="8632559" cy="3937167"/>
          </a:xfrm>
          <a:prstGeom prst="rect">
            <a:avLst/>
          </a:prstGeom>
        </p:spPr>
        <p:txBody>
          <a:bodyPr/>
          <a:lstStyle/>
          <a:p>
            <a:pPr defTabSz="495300">
              <a:defRPr sz="3300"/>
            </a:pPr>
            <a:r>
              <a:t>- vscode</a:t>
            </a:r>
          </a:p>
          <a:p>
            <a:pPr defTabSz="495300">
              <a:defRPr sz="3300"/>
            </a:pPr>
            <a:r>
              <a:t>- node</a:t>
            </a:r>
          </a:p>
          <a:p>
            <a:pPr defTabSz="495300">
              <a:defRPr sz="3300"/>
            </a:pPr>
            <a:r>
              <a:t>- composer</a:t>
            </a:r>
          </a:p>
          <a:p>
            <a:pPr defTabSz="495300">
              <a:defRPr sz="3300"/>
            </a:pPr>
            <a:r>
              <a:t>- symfony CLI </a:t>
            </a:r>
          </a:p>
          <a:p>
            <a:pPr defTabSz="495300">
              <a:defRPr sz="3300"/>
            </a:pPr>
            <a:r>
              <a:t>- maildev</a:t>
            </a:r>
          </a:p>
          <a:p>
            <a:pPr defTabSz="495300">
              <a:defRPr sz="3300"/>
            </a:pPr>
            <a:r>
              <a:t>- workbench</a:t>
            </a:r>
          </a:p>
          <a:p>
            <a:pPr defTabSz="495300">
              <a:defRPr sz="3300"/>
            </a:pPr>
            <a:r>
              <a:t>- git</a:t>
            </a:r>
          </a:p>
        </p:txBody>
      </p:sp>
      <p:sp>
        <p:nvSpPr>
          <p:cNvPr id="189" name="WAMPP…"/>
          <p:cNvSpPr txBox="1"/>
          <p:nvPr/>
        </p:nvSpPr>
        <p:spPr>
          <a:xfrm>
            <a:off x="11256841" y="7501785"/>
            <a:ext cx="8632558" cy="393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WAMPP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SQL</a:t>
            </a:r>
          </a:p>
          <a:p>
            <a:pPr marL="628650" indent="-628650" defTabSz="825500">
              <a:spcBef>
                <a:spcPts val="0"/>
              </a:spcBef>
              <a:buSzPct val="100000"/>
              <a:buChar char="-"/>
              <a:defRPr sz="5500">
                <a:latin typeface="+mn-lt"/>
                <a:ea typeface="+mn-ea"/>
                <a:cs typeface="+mn-cs"/>
                <a:sym typeface="Produkt Extralight"/>
              </a:defRPr>
            </a:pPr>
            <a:r>
              <a:t>PHP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Les outils de développement utilisé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Les outils de développement utilisés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utils de gestion des versions et de collabor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Outils de gestion des versions et de collaboration</a:t>
            </a:r>
          </a:p>
        </p:txBody>
      </p:sp>
      <p:sp>
        <p:nvSpPr>
          <p:cNvPr id="194" name="- Github"/>
          <p:cNvSpPr txBox="1"/>
          <p:nvPr/>
        </p:nvSpPr>
        <p:spPr>
          <a:xfrm>
            <a:off x="1222821" y="8432098"/>
            <a:ext cx="8632558" cy="3937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spcBef>
                <a:spcPts val="0"/>
              </a:spcBef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- 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Auteur et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Maquetter des interfaces utilisateur web ou web mobi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Maquetter des interfaces utilisateur web ou web mobile</a:t>
            </a:r>
          </a:p>
        </p:txBody>
      </p:sp>
      <p:sp>
        <p:nvSpPr>
          <p:cNvPr id="198" name="- Figma"/>
          <p:cNvSpPr txBox="1"/>
          <p:nvPr>
            <p:ph type="subTitle" sz="quarter" idx="1"/>
          </p:nvPr>
        </p:nvSpPr>
        <p:spPr>
          <a:xfrm>
            <a:off x="1206500" y="7501785"/>
            <a:ext cx="8632558" cy="3937167"/>
          </a:xfrm>
          <a:prstGeom prst="rect">
            <a:avLst/>
          </a:prstGeom>
        </p:spPr>
        <p:txBody>
          <a:bodyPr/>
          <a:lstStyle/>
          <a:p>
            <a:pPr/>
            <a:r>
              <a:t>- Figma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éalisation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33FF"/>
                </a:solidFill>
              </a:defRPr>
            </a:lvl1pPr>
          </a:lstStyle>
          <a:p>
            <a:pPr/>
            <a:r>
              <a:t>Réalisations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