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</p:sldMasterIdLst>
  <p:notesMasterIdLst>
    <p:notesMasterId r:id="rId17"/>
  </p:notesMasterIdLst>
  <p:sldIdLst>
    <p:sldId id="406" r:id="rId3"/>
    <p:sldId id="405" r:id="rId4"/>
    <p:sldId id="403" r:id="rId5"/>
    <p:sldId id="411" r:id="rId6"/>
    <p:sldId id="414" r:id="rId7"/>
    <p:sldId id="412" r:id="rId8"/>
    <p:sldId id="415" r:id="rId9"/>
    <p:sldId id="407" r:id="rId10"/>
    <p:sldId id="402" r:id="rId11"/>
    <p:sldId id="416" r:id="rId12"/>
    <p:sldId id="408" r:id="rId13"/>
    <p:sldId id="410" r:id="rId14"/>
    <p:sldId id="409" r:id="rId15"/>
    <p:sldId id="404" r:id="rId16"/>
  </p:sldIdLst>
  <p:sldSz cx="12192000" cy="6858000"/>
  <p:notesSz cx="6797675" cy="9926638"/>
  <p:embeddedFontLst>
    <p:embeddedFont>
      <p:font typeface="삼성긴고딕 Bold" panose="020B0600000101010101" pitchFamily="50" charset="-127"/>
      <p:regular r:id="rId18"/>
    </p:embeddedFont>
    <p:embeddedFont>
      <p:font typeface="helvetica" panose="020B0604020202020204" pitchFamily="34" charset="0"/>
      <p:regular r:id="rId19"/>
      <p:bold r:id="rId20"/>
      <p:italic r:id="rId21"/>
      <p:boldItalic r:id="rId22"/>
    </p:embeddedFont>
    <p:embeddedFont>
      <p:font typeface="삼성긴고딕 ExtraBold" panose="020B0600000101010101" pitchFamily="50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279" userDrawn="1">
          <p15:clr>
            <a:srgbClr val="A4A3A4"/>
          </p15:clr>
        </p15:guide>
        <p15:guide id="4" pos="7446" userDrawn="1">
          <p15:clr>
            <a:srgbClr val="A4A3A4"/>
          </p15:clr>
        </p15:guide>
        <p15:guide id="5" orient="horz" pos="255" userDrawn="1">
          <p15:clr>
            <a:srgbClr val="A4A3A4"/>
          </p15:clr>
        </p15:guide>
        <p15:guide id="8" pos="665" userDrawn="1">
          <p15:clr>
            <a:srgbClr val="A4A3A4"/>
          </p15:clr>
        </p15:guide>
        <p15:guide id="9" pos="13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0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93"/>
    <a:srgbClr val="FFB36B"/>
    <a:srgbClr val="71E5A8"/>
    <a:srgbClr val="FFF8B9"/>
    <a:srgbClr val="FEEE99"/>
    <a:srgbClr val="FFFDEB"/>
    <a:srgbClr val="A9F8B7"/>
    <a:srgbClr val="E9FDED"/>
    <a:srgbClr val="89EEAD"/>
    <a:srgbClr val="AD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6728" autoAdjust="0"/>
  </p:normalViewPr>
  <p:slideViewPr>
    <p:cSldViewPr snapToGrid="0" showGuides="1">
      <p:cViewPr varScale="1">
        <p:scale>
          <a:sx n="80" d="100"/>
          <a:sy n="80" d="100"/>
        </p:scale>
        <p:origin x="120" y="162"/>
      </p:cViewPr>
      <p:guideLst>
        <p:guide pos="3840"/>
        <p:guide pos="279"/>
        <p:guide pos="7446"/>
        <p:guide orient="horz" pos="255"/>
        <p:guide pos="665"/>
        <p:guide pos="1368"/>
      </p:guideLst>
    </p:cSldViewPr>
  </p:slideViewPr>
  <p:notesTextViewPr>
    <p:cViewPr>
      <p:scale>
        <a:sx n="96" d="100"/>
        <a:sy n="9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삼성긴고딕 Bold" panose="020B0600000101010101" pitchFamily="50" charset="-127"/>
                <a:ea typeface="삼성긴고딕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삼성긴고딕 Bold" panose="020B0600000101010101" pitchFamily="50" charset="-127"/>
                <a:ea typeface="삼성긴고딕 Bold" panose="020B0600000101010101" pitchFamily="50" charset="-127"/>
              </a:defRPr>
            </a:lvl1pPr>
          </a:lstStyle>
          <a:p>
            <a:fld id="{7D760CD6-AE94-4212-A92F-73B62508BC34}" type="datetimeFigureOut">
              <a:rPr lang="ko-KR" altLang="en-US" smtClean="0"/>
              <a:pPr/>
              <a:t>2021-03-24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삼성긴고딕 Bold" panose="020B0600000101010101" pitchFamily="50" charset="-127"/>
                <a:ea typeface="삼성긴고딕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삼성긴고딕 Bold" panose="020B0600000101010101" pitchFamily="50" charset="-127"/>
                <a:ea typeface="삼성긴고딕 Bold" panose="020B0600000101010101" pitchFamily="50" charset="-127"/>
              </a:defRPr>
            </a:lvl1pPr>
          </a:lstStyle>
          <a:p>
            <a:fld id="{3E757671-0B71-4D82-B43A-2FD2CF913C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91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삼성긴고딕 Bold" panose="020B0600000101010101" pitchFamily="50" charset="-127"/>
        <a:ea typeface="삼성긴고딕 Bold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삼성긴고딕 Bold" panose="020B0600000101010101" pitchFamily="50" charset="-127"/>
        <a:ea typeface="삼성긴고딕 Bold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삼성긴고딕 Bold" panose="020B0600000101010101" pitchFamily="50" charset="-127"/>
        <a:ea typeface="삼성긴고딕 Bold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삼성긴고딕 Bold" panose="020B0600000101010101" pitchFamily="50" charset="-127"/>
        <a:ea typeface="삼성긴고딕 Bold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삼성긴고딕 Bold" panose="020B0600000101010101" pitchFamily="50" charset="-127"/>
        <a:ea typeface="삼성긴고딕 Bold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259485-FECE-4742-BAC5-0364BD8D9C6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814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57671-0B71-4D82-B43A-2FD2CF913CE6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006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259485-FECE-4742-BAC5-0364BD8D9C6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046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박진양 이사님의 격려사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757671-0B71-4D82-B43A-2FD2CF913CE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737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259485-FECE-4742-BAC5-0364BD8D9C6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586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57671-0B71-4D82-B43A-2FD2CF913CE6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7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259485-FECE-4742-BAC5-0364BD8D9C6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922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57671-0B71-4D82-B43A-2FD2CF913CE6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7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757671-0B71-4D82-B43A-2FD2CF913CE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228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박진양 이사님의 격려사 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757671-0B71-4D82-B43A-2FD2CF913CE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246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757671-0B71-4D82-B43A-2FD2CF913CE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783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757671-0B71-4D82-B43A-2FD2CF913CE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5147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259485-FECE-4742-BAC5-0364BD8D9C6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411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57671-0B71-4D82-B43A-2FD2CF913CE6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61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82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01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892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24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defRPr>
            </a:lvl1pPr>
          </a:lstStyle>
          <a:p>
            <a:fld id="{84B2F4FF-052B-46FD-B710-226D964F7DBC}" type="datetimeFigureOut">
              <a:rPr lang="ko-KR" altLang="en-US" smtClean="0"/>
              <a:pPr/>
              <a:t>2021-03-24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defRPr>
            </a:lvl1pPr>
          </a:lstStyle>
          <a:p>
            <a:fld id="{BDBD7E6A-1723-4AD4-B086-FBA020CA5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6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삼성긴고딕 Bold" panose="020B0600000101010101" pitchFamily="50" charset="-127"/>
          <a:ea typeface="삼성긴고딕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삼성긴고딕 Bold" panose="020B0600000101010101" pitchFamily="50" charset="-127"/>
          <a:ea typeface="삼성긴고딕 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삼성긴고딕 Bold" panose="020B0600000101010101" pitchFamily="50" charset="-127"/>
          <a:ea typeface="삼성긴고딕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삼성긴고딕 Bold" panose="020B0600000101010101" pitchFamily="50" charset="-127"/>
          <a:ea typeface="삼성긴고딕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삼성긴고딕 Bold" panose="020B0600000101010101" pitchFamily="50" charset="-127"/>
          <a:ea typeface="삼성긴고딕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삼성긴고딕 Bold" panose="020B0600000101010101" pitchFamily="50" charset="-127"/>
          <a:ea typeface="삼성긴고딕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defRPr>
            </a:lvl1pPr>
          </a:lstStyle>
          <a:p>
            <a:fld id="{84B2F4FF-052B-46FD-B710-226D964F7DBC}" type="datetimeFigureOut">
              <a:rPr lang="ko-KR" altLang="en-US" smtClean="0"/>
              <a:pPr/>
              <a:t>2021-03-24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defRPr>
            </a:lvl1pPr>
          </a:lstStyle>
          <a:p>
            <a:fld id="{BDBD7E6A-1723-4AD4-B086-FBA020CA5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6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삼성긴고딕 Bold" panose="020B0600000101010101" pitchFamily="50" charset="-127"/>
          <a:ea typeface="삼성긴고딕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삼성긴고딕 Bold" panose="020B0600000101010101" pitchFamily="50" charset="-127"/>
          <a:ea typeface="삼성긴고딕 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삼성긴고딕 Bold" panose="020B0600000101010101" pitchFamily="50" charset="-127"/>
          <a:ea typeface="삼성긴고딕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삼성긴고딕 Bold" panose="020B0600000101010101" pitchFamily="50" charset="-127"/>
          <a:ea typeface="삼성긴고딕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삼성긴고딕 Bold" panose="020B0600000101010101" pitchFamily="50" charset="-127"/>
          <a:ea typeface="삼성긴고딕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삼성긴고딕 Bold" panose="020B0600000101010101" pitchFamily="50" charset="-127"/>
          <a:ea typeface="삼성긴고딕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microsoft.com/office/2007/relationships/hdphoto" Target="../media/hdphoto1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5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na.co.kr/view/AKR20190805072200017" TargetMode="External"/><Relationship Id="rId3" Type="http://schemas.openxmlformats.org/officeDocument/2006/relationships/image" Target="../media/image5.jpg"/><Relationship Id="rId7" Type="http://schemas.openxmlformats.org/officeDocument/2006/relationships/hyperlink" Target="https://www.mk.co.kr/news/it/view/2020/11/1132025/" TargetMode="External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11" Type="http://schemas.openxmlformats.org/officeDocument/2006/relationships/image" Target="../media/image10.jpeg"/><Relationship Id="rId5" Type="http://schemas.openxmlformats.org/officeDocument/2006/relationships/image" Target="../media/image7.png"/><Relationship Id="rId10" Type="http://schemas.openxmlformats.org/officeDocument/2006/relationships/hyperlink" Target="https://developer.nvidia.com/blog/large-scale-object-detection-tensorrt/" TargetMode="External"/><Relationship Id="rId4" Type="http://schemas.openxmlformats.org/officeDocument/2006/relationships/image" Target="../media/image9.jpeg"/><Relationship Id="rId9" Type="http://schemas.openxmlformats.org/officeDocument/2006/relationships/hyperlink" Target="https://biz.insight.co.kr/news/18342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그림 1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328051"/>
            <a:ext cx="1373187" cy="432145"/>
          </a:xfrm>
          <a:prstGeom prst="rect">
            <a:avLst/>
          </a:prstGeom>
        </p:spPr>
      </p:pic>
      <p:grpSp>
        <p:nvGrpSpPr>
          <p:cNvPr id="128" name="그룹 127"/>
          <p:cNvGrpSpPr>
            <a:grpSpLocks noChangeAspect="1"/>
          </p:cNvGrpSpPr>
          <p:nvPr/>
        </p:nvGrpSpPr>
        <p:grpSpPr>
          <a:xfrm>
            <a:off x="411909" y="342899"/>
            <a:ext cx="773754" cy="547393"/>
            <a:chOff x="-6326188" y="7734301"/>
            <a:chExt cx="2919413" cy="2065338"/>
          </a:xfrm>
        </p:grpSpPr>
        <p:sp>
          <p:nvSpPr>
            <p:cNvPr id="129" name="Freeform 5"/>
            <p:cNvSpPr>
              <a:spLocks/>
            </p:cNvSpPr>
            <p:nvPr/>
          </p:nvSpPr>
          <p:spPr bwMode="auto">
            <a:xfrm>
              <a:off x="-6326188" y="7734301"/>
              <a:ext cx="2919413" cy="2065338"/>
            </a:xfrm>
            <a:custGeom>
              <a:avLst/>
              <a:gdLst>
                <a:gd name="T0" fmla="*/ 1839 w 1839"/>
                <a:gd name="T1" fmla="*/ 1301 h 1301"/>
                <a:gd name="T2" fmla="*/ 1319 w 1839"/>
                <a:gd name="T3" fmla="*/ 1025 h 1301"/>
                <a:gd name="T4" fmla="*/ 1318 w 1839"/>
                <a:gd name="T5" fmla="*/ 1025 h 1301"/>
                <a:gd name="T6" fmla="*/ 1318 w 1839"/>
                <a:gd name="T7" fmla="*/ 0 h 1301"/>
                <a:gd name="T8" fmla="*/ 0 w 1839"/>
                <a:gd name="T9" fmla="*/ 0 h 1301"/>
                <a:gd name="T10" fmla="*/ 0 w 1839"/>
                <a:gd name="T11" fmla="*/ 1027 h 1301"/>
                <a:gd name="T12" fmla="*/ 0 w 1839"/>
                <a:gd name="T13" fmla="*/ 1027 h 1301"/>
                <a:gd name="T14" fmla="*/ 518 w 1839"/>
                <a:gd name="T15" fmla="*/ 1301 h 1301"/>
                <a:gd name="T16" fmla="*/ 1839 w 1839"/>
                <a:gd name="T17" fmla="*/ 1301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9" h="1301">
                  <a:moveTo>
                    <a:pt x="1839" y="1301"/>
                  </a:moveTo>
                  <a:lnTo>
                    <a:pt x="1319" y="1025"/>
                  </a:lnTo>
                  <a:lnTo>
                    <a:pt x="1318" y="1025"/>
                  </a:lnTo>
                  <a:lnTo>
                    <a:pt x="1318" y="0"/>
                  </a:lnTo>
                  <a:lnTo>
                    <a:pt x="0" y="0"/>
                  </a:lnTo>
                  <a:lnTo>
                    <a:pt x="0" y="1027"/>
                  </a:lnTo>
                  <a:lnTo>
                    <a:pt x="0" y="1027"/>
                  </a:lnTo>
                  <a:lnTo>
                    <a:pt x="518" y="1301"/>
                  </a:lnTo>
                  <a:lnTo>
                    <a:pt x="1839" y="13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30" name="Freeform 6"/>
            <p:cNvSpPr>
              <a:spLocks/>
            </p:cNvSpPr>
            <p:nvPr/>
          </p:nvSpPr>
          <p:spPr bwMode="auto">
            <a:xfrm>
              <a:off x="-6116638" y="7927976"/>
              <a:ext cx="155575" cy="211138"/>
            </a:xfrm>
            <a:custGeom>
              <a:avLst/>
              <a:gdLst>
                <a:gd name="T0" fmla="*/ 0 w 65"/>
                <a:gd name="T1" fmla="*/ 74 h 89"/>
                <a:gd name="T2" fmla="*/ 15 w 65"/>
                <a:gd name="T3" fmla="*/ 62 h 89"/>
                <a:gd name="T4" fmla="*/ 34 w 65"/>
                <a:gd name="T5" fmla="*/ 74 h 89"/>
                <a:gd name="T6" fmla="*/ 48 w 65"/>
                <a:gd name="T7" fmla="*/ 62 h 89"/>
                <a:gd name="T8" fmla="*/ 30 w 65"/>
                <a:gd name="T9" fmla="*/ 49 h 89"/>
                <a:gd name="T10" fmla="*/ 5 w 65"/>
                <a:gd name="T11" fmla="*/ 25 h 89"/>
                <a:gd name="T12" fmla="*/ 34 w 65"/>
                <a:gd name="T13" fmla="*/ 0 h 89"/>
                <a:gd name="T14" fmla="*/ 63 w 65"/>
                <a:gd name="T15" fmla="*/ 12 h 89"/>
                <a:gd name="T16" fmla="*/ 50 w 65"/>
                <a:gd name="T17" fmla="*/ 22 h 89"/>
                <a:gd name="T18" fmla="*/ 34 w 65"/>
                <a:gd name="T19" fmla="*/ 14 h 89"/>
                <a:gd name="T20" fmla="*/ 22 w 65"/>
                <a:gd name="T21" fmla="*/ 24 h 89"/>
                <a:gd name="T22" fmla="*/ 39 w 65"/>
                <a:gd name="T23" fmla="*/ 36 h 89"/>
                <a:gd name="T24" fmla="*/ 65 w 65"/>
                <a:gd name="T25" fmla="*/ 62 h 89"/>
                <a:gd name="T26" fmla="*/ 35 w 65"/>
                <a:gd name="T27" fmla="*/ 89 h 89"/>
                <a:gd name="T28" fmla="*/ 0 w 65"/>
                <a:gd name="T29" fmla="*/ 7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89">
                  <a:moveTo>
                    <a:pt x="0" y="74"/>
                  </a:moveTo>
                  <a:cubicBezTo>
                    <a:pt x="15" y="62"/>
                    <a:pt x="15" y="62"/>
                    <a:pt x="15" y="62"/>
                  </a:cubicBezTo>
                  <a:cubicBezTo>
                    <a:pt x="20" y="69"/>
                    <a:pt x="27" y="74"/>
                    <a:pt x="34" y="74"/>
                  </a:cubicBezTo>
                  <a:cubicBezTo>
                    <a:pt x="43" y="74"/>
                    <a:pt x="48" y="68"/>
                    <a:pt x="48" y="62"/>
                  </a:cubicBezTo>
                  <a:cubicBezTo>
                    <a:pt x="48" y="55"/>
                    <a:pt x="39" y="52"/>
                    <a:pt x="30" y="49"/>
                  </a:cubicBezTo>
                  <a:cubicBezTo>
                    <a:pt x="18" y="46"/>
                    <a:pt x="5" y="41"/>
                    <a:pt x="5" y="25"/>
                  </a:cubicBezTo>
                  <a:cubicBezTo>
                    <a:pt x="5" y="11"/>
                    <a:pt x="17" y="0"/>
                    <a:pt x="34" y="0"/>
                  </a:cubicBezTo>
                  <a:cubicBezTo>
                    <a:pt x="48" y="0"/>
                    <a:pt x="56" y="5"/>
                    <a:pt x="63" y="1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6" y="17"/>
                    <a:pt x="41" y="14"/>
                    <a:pt x="34" y="14"/>
                  </a:cubicBezTo>
                  <a:cubicBezTo>
                    <a:pt x="26" y="14"/>
                    <a:pt x="22" y="18"/>
                    <a:pt x="22" y="24"/>
                  </a:cubicBezTo>
                  <a:cubicBezTo>
                    <a:pt x="22" y="31"/>
                    <a:pt x="30" y="33"/>
                    <a:pt x="39" y="36"/>
                  </a:cubicBezTo>
                  <a:cubicBezTo>
                    <a:pt x="51" y="40"/>
                    <a:pt x="65" y="45"/>
                    <a:pt x="65" y="62"/>
                  </a:cubicBezTo>
                  <a:cubicBezTo>
                    <a:pt x="65" y="76"/>
                    <a:pt x="54" y="89"/>
                    <a:pt x="35" y="89"/>
                  </a:cubicBezTo>
                  <a:cubicBezTo>
                    <a:pt x="19" y="89"/>
                    <a:pt x="8" y="83"/>
                    <a:pt x="0" y="74"/>
                  </a:cubicBezTo>
                </a:path>
              </a:pathLst>
            </a:custGeom>
            <a:solidFill>
              <a:srgbClr val="6DCE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31" name="Freeform 7"/>
            <p:cNvSpPr>
              <a:spLocks noEditPoints="1"/>
            </p:cNvSpPr>
            <p:nvPr/>
          </p:nvSpPr>
          <p:spPr bwMode="auto">
            <a:xfrm>
              <a:off x="-5951538" y="7929563"/>
              <a:ext cx="187325" cy="207963"/>
            </a:xfrm>
            <a:custGeom>
              <a:avLst/>
              <a:gdLst>
                <a:gd name="T0" fmla="*/ 46 w 118"/>
                <a:gd name="T1" fmla="*/ 0 h 131"/>
                <a:gd name="T2" fmla="*/ 72 w 118"/>
                <a:gd name="T3" fmla="*/ 0 h 131"/>
                <a:gd name="T4" fmla="*/ 118 w 118"/>
                <a:gd name="T5" fmla="*/ 131 h 131"/>
                <a:gd name="T6" fmla="*/ 93 w 118"/>
                <a:gd name="T7" fmla="*/ 131 h 131"/>
                <a:gd name="T8" fmla="*/ 84 w 118"/>
                <a:gd name="T9" fmla="*/ 107 h 131"/>
                <a:gd name="T10" fmla="*/ 34 w 118"/>
                <a:gd name="T11" fmla="*/ 107 h 131"/>
                <a:gd name="T12" fmla="*/ 25 w 118"/>
                <a:gd name="T13" fmla="*/ 131 h 131"/>
                <a:gd name="T14" fmla="*/ 0 w 118"/>
                <a:gd name="T15" fmla="*/ 131 h 131"/>
                <a:gd name="T16" fmla="*/ 46 w 118"/>
                <a:gd name="T17" fmla="*/ 0 h 131"/>
                <a:gd name="T18" fmla="*/ 42 w 118"/>
                <a:gd name="T19" fmla="*/ 84 h 131"/>
                <a:gd name="T20" fmla="*/ 76 w 118"/>
                <a:gd name="T21" fmla="*/ 84 h 131"/>
                <a:gd name="T22" fmla="*/ 60 w 118"/>
                <a:gd name="T23" fmla="*/ 35 h 131"/>
                <a:gd name="T24" fmla="*/ 42 w 118"/>
                <a:gd name="T25" fmla="*/ 8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31">
                  <a:moveTo>
                    <a:pt x="46" y="0"/>
                  </a:moveTo>
                  <a:lnTo>
                    <a:pt x="72" y="0"/>
                  </a:lnTo>
                  <a:lnTo>
                    <a:pt x="118" y="131"/>
                  </a:lnTo>
                  <a:lnTo>
                    <a:pt x="93" y="131"/>
                  </a:lnTo>
                  <a:lnTo>
                    <a:pt x="84" y="107"/>
                  </a:lnTo>
                  <a:lnTo>
                    <a:pt x="34" y="107"/>
                  </a:lnTo>
                  <a:lnTo>
                    <a:pt x="25" y="131"/>
                  </a:lnTo>
                  <a:lnTo>
                    <a:pt x="0" y="131"/>
                  </a:lnTo>
                  <a:lnTo>
                    <a:pt x="46" y="0"/>
                  </a:lnTo>
                  <a:close/>
                  <a:moveTo>
                    <a:pt x="42" y="84"/>
                  </a:moveTo>
                  <a:lnTo>
                    <a:pt x="76" y="84"/>
                  </a:lnTo>
                  <a:lnTo>
                    <a:pt x="60" y="35"/>
                  </a:lnTo>
                  <a:lnTo>
                    <a:pt x="42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32" name="Freeform 8"/>
            <p:cNvSpPr>
              <a:spLocks/>
            </p:cNvSpPr>
            <p:nvPr/>
          </p:nvSpPr>
          <p:spPr bwMode="auto">
            <a:xfrm>
              <a:off x="-5746750" y="7929563"/>
              <a:ext cx="201613" cy="207963"/>
            </a:xfrm>
            <a:custGeom>
              <a:avLst/>
              <a:gdLst>
                <a:gd name="T0" fmla="*/ 0 w 127"/>
                <a:gd name="T1" fmla="*/ 0 h 131"/>
                <a:gd name="T2" fmla="*/ 24 w 127"/>
                <a:gd name="T3" fmla="*/ 0 h 131"/>
                <a:gd name="T4" fmla="*/ 63 w 127"/>
                <a:gd name="T5" fmla="*/ 54 h 131"/>
                <a:gd name="T6" fmla="*/ 105 w 127"/>
                <a:gd name="T7" fmla="*/ 0 h 131"/>
                <a:gd name="T8" fmla="*/ 127 w 127"/>
                <a:gd name="T9" fmla="*/ 0 h 131"/>
                <a:gd name="T10" fmla="*/ 127 w 127"/>
                <a:gd name="T11" fmla="*/ 131 h 131"/>
                <a:gd name="T12" fmla="*/ 103 w 127"/>
                <a:gd name="T13" fmla="*/ 131 h 131"/>
                <a:gd name="T14" fmla="*/ 103 w 127"/>
                <a:gd name="T15" fmla="*/ 39 h 131"/>
                <a:gd name="T16" fmla="*/ 63 w 127"/>
                <a:gd name="T17" fmla="*/ 93 h 131"/>
                <a:gd name="T18" fmla="*/ 24 w 127"/>
                <a:gd name="T19" fmla="*/ 39 h 131"/>
                <a:gd name="T20" fmla="*/ 24 w 127"/>
                <a:gd name="T21" fmla="*/ 131 h 131"/>
                <a:gd name="T22" fmla="*/ 0 w 127"/>
                <a:gd name="T23" fmla="*/ 131 h 131"/>
                <a:gd name="T24" fmla="*/ 0 w 127"/>
                <a:gd name="T2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31">
                  <a:moveTo>
                    <a:pt x="0" y="0"/>
                  </a:moveTo>
                  <a:lnTo>
                    <a:pt x="24" y="0"/>
                  </a:lnTo>
                  <a:lnTo>
                    <a:pt x="63" y="54"/>
                  </a:lnTo>
                  <a:lnTo>
                    <a:pt x="105" y="0"/>
                  </a:lnTo>
                  <a:lnTo>
                    <a:pt x="127" y="0"/>
                  </a:lnTo>
                  <a:lnTo>
                    <a:pt x="127" y="131"/>
                  </a:lnTo>
                  <a:lnTo>
                    <a:pt x="103" y="131"/>
                  </a:lnTo>
                  <a:lnTo>
                    <a:pt x="103" y="39"/>
                  </a:lnTo>
                  <a:lnTo>
                    <a:pt x="63" y="93"/>
                  </a:lnTo>
                  <a:lnTo>
                    <a:pt x="24" y="39"/>
                  </a:lnTo>
                  <a:lnTo>
                    <a:pt x="24" y="131"/>
                  </a:lnTo>
                  <a:lnTo>
                    <a:pt x="0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33" name="Freeform 9"/>
            <p:cNvSpPr>
              <a:spLocks/>
            </p:cNvSpPr>
            <p:nvPr/>
          </p:nvSpPr>
          <p:spPr bwMode="auto">
            <a:xfrm>
              <a:off x="-5532438" y="7927976"/>
              <a:ext cx="153988" cy="211138"/>
            </a:xfrm>
            <a:custGeom>
              <a:avLst/>
              <a:gdLst>
                <a:gd name="T0" fmla="*/ 0 w 65"/>
                <a:gd name="T1" fmla="*/ 74 h 89"/>
                <a:gd name="T2" fmla="*/ 15 w 65"/>
                <a:gd name="T3" fmla="*/ 62 h 89"/>
                <a:gd name="T4" fmla="*/ 34 w 65"/>
                <a:gd name="T5" fmla="*/ 74 h 89"/>
                <a:gd name="T6" fmla="*/ 48 w 65"/>
                <a:gd name="T7" fmla="*/ 62 h 89"/>
                <a:gd name="T8" fmla="*/ 29 w 65"/>
                <a:gd name="T9" fmla="*/ 49 h 89"/>
                <a:gd name="T10" fmla="*/ 5 w 65"/>
                <a:gd name="T11" fmla="*/ 25 h 89"/>
                <a:gd name="T12" fmla="*/ 34 w 65"/>
                <a:gd name="T13" fmla="*/ 0 h 89"/>
                <a:gd name="T14" fmla="*/ 63 w 65"/>
                <a:gd name="T15" fmla="*/ 12 h 89"/>
                <a:gd name="T16" fmla="*/ 50 w 65"/>
                <a:gd name="T17" fmla="*/ 22 h 89"/>
                <a:gd name="T18" fmla="*/ 34 w 65"/>
                <a:gd name="T19" fmla="*/ 14 h 89"/>
                <a:gd name="T20" fmla="*/ 22 w 65"/>
                <a:gd name="T21" fmla="*/ 24 h 89"/>
                <a:gd name="T22" fmla="*/ 39 w 65"/>
                <a:gd name="T23" fmla="*/ 36 h 89"/>
                <a:gd name="T24" fmla="*/ 65 w 65"/>
                <a:gd name="T25" fmla="*/ 62 h 89"/>
                <a:gd name="T26" fmla="*/ 34 w 65"/>
                <a:gd name="T27" fmla="*/ 89 h 89"/>
                <a:gd name="T28" fmla="*/ 0 w 65"/>
                <a:gd name="T29" fmla="*/ 7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89">
                  <a:moveTo>
                    <a:pt x="0" y="74"/>
                  </a:moveTo>
                  <a:cubicBezTo>
                    <a:pt x="15" y="62"/>
                    <a:pt x="15" y="62"/>
                    <a:pt x="15" y="62"/>
                  </a:cubicBezTo>
                  <a:cubicBezTo>
                    <a:pt x="20" y="69"/>
                    <a:pt x="26" y="74"/>
                    <a:pt x="34" y="74"/>
                  </a:cubicBezTo>
                  <a:cubicBezTo>
                    <a:pt x="43" y="74"/>
                    <a:pt x="48" y="68"/>
                    <a:pt x="48" y="62"/>
                  </a:cubicBezTo>
                  <a:cubicBezTo>
                    <a:pt x="48" y="55"/>
                    <a:pt x="39" y="52"/>
                    <a:pt x="29" y="49"/>
                  </a:cubicBezTo>
                  <a:cubicBezTo>
                    <a:pt x="18" y="46"/>
                    <a:pt x="5" y="41"/>
                    <a:pt x="5" y="25"/>
                  </a:cubicBezTo>
                  <a:cubicBezTo>
                    <a:pt x="5" y="11"/>
                    <a:pt x="17" y="0"/>
                    <a:pt x="34" y="0"/>
                  </a:cubicBezTo>
                  <a:cubicBezTo>
                    <a:pt x="48" y="0"/>
                    <a:pt x="56" y="5"/>
                    <a:pt x="63" y="1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6" y="17"/>
                    <a:pt x="41" y="14"/>
                    <a:pt x="34" y="14"/>
                  </a:cubicBezTo>
                  <a:cubicBezTo>
                    <a:pt x="26" y="14"/>
                    <a:pt x="22" y="18"/>
                    <a:pt x="22" y="24"/>
                  </a:cubicBezTo>
                  <a:cubicBezTo>
                    <a:pt x="22" y="31"/>
                    <a:pt x="30" y="33"/>
                    <a:pt x="39" y="36"/>
                  </a:cubicBezTo>
                  <a:cubicBezTo>
                    <a:pt x="51" y="40"/>
                    <a:pt x="65" y="45"/>
                    <a:pt x="65" y="62"/>
                  </a:cubicBezTo>
                  <a:cubicBezTo>
                    <a:pt x="65" y="76"/>
                    <a:pt x="54" y="89"/>
                    <a:pt x="34" y="89"/>
                  </a:cubicBezTo>
                  <a:cubicBezTo>
                    <a:pt x="19" y="89"/>
                    <a:pt x="8" y="83"/>
                    <a:pt x="0" y="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34" name="Freeform 10"/>
            <p:cNvSpPr>
              <a:spLocks/>
            </p:cNvSpPr>
            <p:nvPr/>
          </p:nvSpPr>
          <p:spPr bwMode="auto">
            <a:xfrm>
              <a:off x="-5360988" y="7929563"/>
              <a:ext cx="149225" cy="209550"/>
            </a:xfrm>
            <a:custGeom>
              <a:avLst/>
              <a:gdLst>
                <a:gd name="T0" fmla="*/ 0 w 63"/>
                <a:gd name="T1" fmla="*/ 57 h 88"/>
                <a:gd name="T2" fmla="*/ 0 w 63"/>
                <a:gd name="T3" fmla="*/ 0 h 88"/>
                <a:gd name="T4" fmla="*/ 17 w 63"/>
                <a:gd name="T5" fmla="*/ 0 h 88"/>
                <a:gd name="T6" fmla="*/ 17 w 63"/>
                <a:gd name="T7" fmla="*/ 58 h 88"/>
                <a:gd name="T8" fmla="*/ 32 w 63"/>
                <a:gd name="T9" fmla="*/ 73 h 88"/>
                <a:gd name="T10" fmla="*/ 47 w 63"/>
                <a:gd name="T11" fmla="*/ 58 h 88"/>
                <a:gd name="T12" fmla="*/ 47 w 63"/>
                <a:gd name="T13" fmla="*/ 0 h 88"/>
                <a:gd name="T14" fmla="*/ 63 w 63"/>
                <a:gd name="T15" fmla="*/ 0 h 88"/>
                <a:gd name="T16" fmla="*/ 63 w 63"/>
                <a:gd name="T17" fmla="*/ 57 h 88"/>
                <a:gd name="T18" fmla="*/ 32 w 63"/>
                <a:gd name="T19" fmla="*/ 88 h 88"/>
                <a:gd name="T20" fmla="*/ 0 w 63"/>
                <a:gd name="T21" fmla="*/ 5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88">
                  <a:moveTo>
                    <a:pt x="0" y="5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7" y="66"/>
                    <a:pt x="23" y="73"/>
                    <a:pt x="32" y="73"/>
                  </a:cubicBezTo>
                  <a:cubicBezTo>
                    <a:pt x="40" y="73"/>
                    <a:pt x="47" y="66"/>
                    <a:pt x="47" y="58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77"/>
                    <a:pt x="50" y="88"/>
                    <a:pt x="32" y="88"/>
                  </a:cubicBezTo>
                  <a:cubicBezTo>
                    <a:pt x="14" y="88"/>
                    <a:pt x="0" y="77"/>
                    <a:pt x="0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35" name="Freeform 11"/>
            <p:cNvSpPr>
              <a:spLocks/>
            </p:cNvSpPr>
            <p:nvPr/>
          </p:nvSpPr>
          <p:spPr bwMode="auto">
            <a:xfrm>
              <a:off x="-5187950" y="7929563"/>
              <a:ext cx="174625" cy="207963"/>
            </a:xfrm>
            <a:custGeom>
              <a:avLst/>
              <a:gdLst>
                <a:gd name="T0" fmla="*/ 0 w 110"/>
                <a:gd name="T1" fmla="*/ 0 h 131"/>
                <a:gd name="T2" fmla="*/ 29 w 110"/>
                <a:gd name="T3" fmla="*/ 0 h 131"/>
                <a:gd name="T4" fmla="*/ 84 w 110"/>
                <a:gd name="T5" fmla="*/ 89 h 131"/>
                <a:gd name="T6" fmla="*/ 84 w 110"/>
                <a:gd name="T7" fmla="*/ 0 h 131"/>
                <a:gd name="T8" fmla="*/ 110 w 110"/>
                <a:gd name="T9" fmla="*/ 0 h 131"/>
                <a:gd name="T10" fmla="*/ 110 w 110"/>
                <a:gd name="T11" fmla="*/ 131 h 131"/>
                <a:gd name="T12" fmla="*/ 83 w 110"/>
                <a:gd name="T13" fmla="*/ 131 h 131"/>
                <a:gd name="T14" fmla="*/ 24 w 110"/>
                <a:gd name="T15" fmla="*/ 39 h 131"/>
                <a:gd name="T16" fmla="*/ 24 w 110"/>
                <a:gd name="T17" fmla="*/ 131 h 131"/>
                <a:gd name="T18" fmla="*/ 0 w 110"/>
                <a:gd name="T19" fmla="*/ 131 h 131"/>
                <a:gd name="T20" fmla="*/ 0 w 110"/>
                <a:gd name="T2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131">
                  <a:moveTo>
                    <a:pt x="0" y="0"/>
                  </a:moveTo>
                  <a:lnTo>
                    <a:pt x="29" y="0"/>
                  </a:lnTo>
                  <a:lnTo>
                    <a:pt x="84" y="89"/>
                  </a:lnTo>
                  <a:lnTo>
                    <a:pt x="84" y="0"/>
                  </a:lnTo>
                  <a:lnTo>
                    <a:pt x="110" y="0"/>
                  </a:lnTo>
                  <a:lnTo>
                    <a:pt x="110" y="131"/>
                  </a:lnTo>
                  <a:lnTo>
                    <a:pt x="83" y="131"/>
                  </a:lnTo>
                  <a:lnTo>
                    <a:pt x="24" y="39"/>
                  </a:lnTo>
                  <a:lnTo>
                    <a:pt x="24" y="131"/>
                  </a:lnTo>
                  <a:lnTo>
                    <a:pt x="0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36" name="Freeform 12"/>
            <p:cNvSpPr>
              <a:spLocks/>
            </p:cNvSpPr>
            <p:nvPr/>
          </p:nvSpPr>
          <p:spPr bwMode="auto">
            <a:xfrm>
              <a:off x="-4997450" y="7927976"/>
              <a:ext cx="209550" cy="211138"/>
            </a:xfrm>
            <a:custGeom>
              <a:avLst/>
              <a:gdLst>
                <a:gd name="T0" fmla="*/ 0 w 88"/>
                <a:gd name="T1" fmla="*/ 44 h 89"/>
                <a:gd name="T2" fmla="*/ 45 w 88"/>
                <a:gd name="T3" fmla="*/ 0 h 89"/>
                <a:gd name="T4" fmla="*/ 85 w 88"/>
                <a:gd name="T5" fmla="*/ 22 h 89"/>
                <a:gd name="T6" fmla="*/ 70 w 88"/>
                <a:gd name="T7" fmla="*/ 30 h 89"/>
                <a:gd name="T8" fmla="*/ 45 w 88"/>
                <a:gd name="T9" fmla="*/ 15 h 89"/>
                <a:gd name="T10" fmla="*/ 16 w 88"/>
                <a:gd name="T11" fmla="*/ 44 h 89"/>
                <a:gd name="T12" fmla="*/ 46 w 88"/>
                <a:gd name="T13" fmla="*/ 73 h 89"/>
                <a:gd name="T14" fmla="*/ 71 w 88"/>
                <a:gd name="T15" fmla="*/ 55 h 89"/>
                <a:gd name="T16" fmla="*/ 43 w 88"/>
                <a:gd name="T17" fmla="*/ 55 h 89"/>
                <a:gd name="T18" fmla="*/ 43 w 88"/>
                <a:gd name="T19" fmla="*/ 39 h 89"/>
                <a:gd name="T20" fmla="*/ 88 w 88"/>
                <a:gd name="T21" fmla="*/ 39 h 89"/>
                <a:gd name="T22" fmla="*/ 88 w 88"/>
                <a:gd name="T23" fmla="*/ 45 h 89"/>
                <a:gd name="T24" fmla="*/ 46 w 88"/>
                <a:gd name="T25" fmla="*/ 89 h 89"/>
                <a:gd name="T26" fmla="*/ 0 w 88"/>
                <a:gd name="T27" fmla="*/ 4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89">
                  <a:moveTo>
                    <a:pt x="0" y="44"/>
                  </a:moveTo>
                  <a:cubicBezTo>
                    <a:pt x="0" y="19"/>
                    <a:pt x="19" y="0"/>
                    <a:pt x="45" y="0"/>
                  </a:cubicBezTo>
                  <a:cubicBezTo>
                    <a:pt x="63" y="0"/>
                    <a:pt x="77" y="9"/>
                    <a:pt x="85" y="22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65" y="21"/>
                    <a:pt x="56" y="15"/>
                    <a:pt x="45" y="15"/>
                  </a:cubicBezTo>
                  <a:cubicBezTo>
                    <a:pt x="29" y="15"/>
                    <a:pt x="16" y="28"/>
                    <a:pt x="16" y="44"/>
                  </a:cubicBezTo>
                  <a:cubicBezTo>
                    <a:pt x="16" y="61"/>
                    <a:pt x="29" y="73"/>
                    <a:pt x="46" y="73"/>
                  </a:cubicBezTo>
                  <a:cubicBezTo>
                    <a:pt x="59" y="73"/>
                    <a:pt x="68" y="66"/>
                    <a:pt x="71" y="5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69"/>
                    <a:pt x="72" y="89"/>
                    <a:pt x="46" y="89"/>
                  </a:cubicBezTo>
                  <a:cubicBezTo>
                    <a:pt x="18" y="89"/>
                    <a:pt x="0" y="69"/>
                    <a:pt x="0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37" name="Freeform 13"/>
            <p:cNvSpPr>
              <a:spLocks/>
            </p:cNvSpPr>
            <p:nvPr/>
          </p:nvSpPr>
          <p:spPr bwMode="auto">
            <a:xfrm>
              <a:off x="-6116638" y="8201026"/>
              <a:ext cx="155575" cy="214313"/>
            </a:xfrm>
            <a:custGeom>
              <a:avLst/>
              <a:gdLst>
                <a:gd name="T0" fmla="*/ 0 w 65"/>
                <a:gd name="T1" fmla="*/ 74 h 90"/>
                <a:gd name="T2" fmla="*/ 15 w 65"/>
                <a:gd name="T3" fmla="*/ 62 h 90"/>
                <a:gd name="T4" fmla="*/ 34 w 65"/>
                <a:gd name="T5" fmla="*/ 74 h 90"/>
                <a:gd name="T6" fmla="*/ 48 w 65"/>
                <a:gd name="T7" fmla="*/ 62 h 90"/>
                <a:gd name="T8" fmla="*/ 30 w 65"/>
                <a:gd name="T9" fmla="*/ 50 h 90"/>
                <a:gd name="T10" fmla="*/ 5 w 65"/>
                <a:gd name="T11" fmla="*/ 25 h 90"/>
                <a:gd name="T12" fmla="*/ 34 w 65"/>
                <a:gd name="T13" fmla="*/ 0 h 90"/>
                <a:gd name="T14" fmla="*/ 63 w 65"/>
                <a:gd name="T15" fmla="*/ 13 h 90"/>
                <a:gd name="T16" fmla="*/ 50 w 65"/>
                <a:gd name="T17" fmla="*/ 23 h 90"/>
                <a:gd name="T18" fmla="*/ 34 w 65"/>
                <a:gd name="T19" fmla="*/ 14 h 90"/>
                <a:gd name="T20" fmla="*/ 22 w 65"/>
                <a:gd name="T21" fmla="*/ 24 h 90"/>
                <a:gd name="T22" fmla="*/ 39 w 65"/>
                <a:gd name="T23" fmla="*/ 37 h 90"/>
                <a:gd name="T24" fmla="*/ 65 w 65"/>
                <a:gd name="T25" fmla="*/ 63 h 90"/>
                <a:gd name="T26" fmla="*/ 35 w 65"/>
                <a:gd name="T27" fmla="*/ 90 h 90"/>
                <a:gd name="T28" fmla="*/ 0 w 65"/>
                <a:gd name="T29" fmla="*/ 7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90">
                  <a:moveTo>
                    <a:pt x="0" y="74"/>
                  </a:moveTo>
                  <a:cubicBezTo>
                    <a:pt x="15" y="62"/>
                    <a:pt x="15" y="62"/>
                    <a:pt x="15" y="62"/>
                  </a:cubicBezTo>
                  <a:cubicBezTo>
                    <a:pt x="20" y="70"/>
                    <a:pt x="27" y="74"/>
                    <a:pt x="34" y="74"/>
                  </a:cubicBezTo>
                  <a:cubicBezTo>
                    <a:pt x="43" y="74"/>
                    <a:pt x="48" y="69"/>
                    <a:pt x="48" y="62"/>
                  </a:cubicBezTo>
                  <a:cubicBezTo>
                    <a:pt x="48" y="55"/>
                    <a:pt x="39" y="53"/>
                    <a:pt x="30" y="50"/>
                  </a:cubicBezTo>
                  <a:cubicBezTo>
                    <a:pt x="18" y="46"/>
                    <a:pt x="5" y="42"/>
                    <a:pt x="5" y="25"/>
                  </a:cubicBezTo>
                  <a:cubicBezTo>
                    <a:pt x="5" y="11"/>
                    <a:pt x="17" y="0"/>
                    <a:pt x="34" y="0"/>
                  </a:cubicBezTo>
                  <a:cubicBezTo>
                    <a:pt x="48" y="0"/>
                    <a:pt x="56" y="5"/>
                    <a:pt x="63" y="1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6" y="17"/>
                    <a:pt x="41" y="14"/>
                    <a:pt x="34" y="14"/>
                  </a:cubicBezTo>
                  <a:cubicBezTo>
                    <a:pt x="26" y="14"/>
                    <a:pt x="22" y="19"/>
                    <a:pt x="22" y="24"/>
                  </a:cubicBezTo>
                  <a:cubicBezTo>
                    <a:pt x="22" y="31"/>
                    <a:pt x="30" y="34"/>
                    <a:pt x="39" y="37"/>
                  </a:cubicBezTo>
                  <a:cubicBezTo>
                    <a:pt x="51" y="41"/>
                    <a:pt x="65" y="46"/>
                    <a:pt x="65" y="63"/>
                  </a:cubicBezTo>
                  <a:cubicBezTo>
                    <a:pt x="65" y="76"/>
                    <a:pt x="54" y="90"/>
                    <a:pt x="35" y="90"/>
                  </a:cubicBezTo>
                  <a:cubicBezTo>
                    <a:pt x="19" y="90"/>
                    <a:pt x="8" y="83"/>
                    <a:pt x="0" y="74"/>
                  </a:cubicBezTo>
                </a:path>
              </a:pathLst>
            </a:custGeom>
            <a:solidFill>
              <a:srgbClr val="6DCE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38" name="Freeform 14"/>
            <p:cNvSpPr>
              <a:spLocks/>
            </p:cNvSpPr>
            <p:nvPr/>
          </p:nvSpPr>
          <p:spPr bwMode="auto">
            <a:xfrm>
              <a:off x="-5951538" y="8204201"/>
              <a:ext cx="282575" cy="206375"/>
            </a:xfrm>
            <a:custGeom>
              <a:avLst/>
              <a:gdLst>
                <a:gd name="T0" fmla="*/ 0 w 178"/>
                <a:gd name="T1" fmla="*/ 0 h 130"/>
                <a:gd name="T2" fmla="*/ 25 w 178"/>
                <a:gd name="T3" fmla="*/ 0 h 130"/>
                <a:gd name="T4" fmla="*/ 51 w 178"/>
                <a:gd name="T5" fmla="*/ 91 h 130"/>
                <a:gd name="T6" fmla="*/ 78 w 178"/>
                <a:gd name="T7" fmla="*/ 0 h 130"/>
                <a:gd name="T8" fmla="*/ 102 w 178"/>
                <a:gd name="T9" fmla="*/ 0 h 130"/>
                <a:gd name="T10" fmla="*/ 129 w 178"/>
                <a:gd name="T11" fmla="*/ 91 h 130"/>
                <a:gd name="T12" fmla="*/ 153 w 178"/>
                <a:gd name="T13" fmla="*/ 0 h 130"/>
                <a:gd name="T14" fmla="*/ 178 w 178"/>
                <a:gd name="T15" fmla="*/ 0 h 130"/>
                <a:gd name="T16" fmla="*/ 141 w 178"/>
                <a:gd name="T17" fmla="*/ 130 h 130"/>
                <a:gd name="T18" fmla="*/ 117 w 178"/>
                <a:gd name="T19" fmla="*/ 130 h 130"/>
                <a:gd name="T20" fmla="*/ 90 w 178"/>
                <a:gd name="T21" fmla="*/ 38 h 130"/>
                <a:gd name="T22" fmla="*/ 61 w 178"/>
                <a:gd name="T23" fmla="*/ 130 h 130"/>
                <a:gd name="T24" fmla="*/ 37 w 178"/>
                <a:gd name="T25" fmla="*/ 130 h 130"/>
                <a:gd name="T26" fmla="*/ 0 w 178"/>
                <a:gd name="T2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8" h="130">
                  <a:moveTo>
                    <a:pt x="0" y="0"/>
                  </a:moveTo>
                  <a:lnTo>
                    <a:pt x="25" y="0"/>
                  </a:lnTo>
                  <a:lnTo>
                    <a:pt x="51" y="91"/>
                  </a:lnTo>
                  <a:lnTo>
                    <a:pt x="78" y="0"/>
                  </a:lnTo>
                  <a:lnTo>
                    <a:pt x="102" y="0"/>
                  </a:lnTo>
                  <a:lnTo>
                    <a:pt x="129" y="91"/>
                  </a:lnTo>
                  <a:lnTo>
                    <a:pt x="153" y="0"/>
                  </a:lnTo>
                  <a:lnTo>
                    <a:pt x="178" y="0"/>
                  </a:lnTo>
                  <a:lnTo>
                    <a:pt x="141" y="130"/>
                  </a:lnTo>
                  <a:lnTo>
                    <a:pt x="117" y="130"/>
                  </a:lnTo>
                  <a:lnTo>
                    <a:pt x="90" y="38"/>
                  </a:lnTo>
                  <a:lnTo>
                    <a:pt x="61" y="130"/>
                  </a:lnTo>
                  <a:lnTo>
                    <a:pt x="37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39" name="Freeform 15"/>
            <p:cNvSpPr>
              <a:spLocks noEditPoints="1"/>
            </p:cNvSpPr>
            <p:nvPr/>
          </p:nvSpPr>
          <p:spPr bwMode="auto">
            <a:xfrm>
              <a:off x="-6111875" y="8478838"/>
              <a:ext cx="185738" cy="207963"/>
            </a:xfrm>
            <a:custGeom>
              <a:avLst/>
              <a:gdLst>
                <a:gd name="T0" fmla="*/ 47 w 117"/>
                <a:gd name="T1" fmla="*/ 0 h 131"/>
                <a:gd name="T2" fmla="*/ 71 w 117"/>
                <a:gd name="T3" fmla="*/ 0 h 131"/>
                <a:gd name="T4" fmla="*/ 117 w 117"/>
                <a:gd name="T5" fmla="*/ 131 h 131"/>
                <a:gd name="T6" fmla="*/ 92 w 117"/>
                <a:gd name="T7" fmla="*/ 131 h 131"/>
                <a:gd name="T8" fmla="*/ 84 w 117"/>
                <a:gd name="T9" fmla="*/ 107 h 131"/>
                <a:gd name="T10" fmla="*/ 33 w 117"/>
                <a:gd name="T11" fmla="*/ 107 h 131"/>
                <a:gd name="T12" fmla="*/ 26 w 117"/>
                <a:gd name="T13" fmla="*/ 131 h 131"/>
                <a:gd name="T14" fmla="*/ 0 w 117"/>
                <a:gd name="T15" fmla="*/ 131 h 131"/>
                <a:gd name="T16" fmla="*/ 47 w 117"/>
                <a:gd name="T17" fmla="*/ 0 h 131"/>
                <a:gd name="T18" fmla="*/ 42 w 117"/>
                <a:gd name="T19" fmla="*/ 84 h 131"/>
                <a:gd name="T20" fmla="*/ 77 w 117"/>
                <a:gd name="T21" fmla="*/ 84 h 131"/>
                <a:gd name="T22" fmla="*/ 59 w 117"/>
                <a:gd name="T23" fmla="*/ 35 h 131"/>
                <a:gd name="T24" fmla="*/ 42 w 117"/>
                <a:gd name="T25" fmla="*/ 8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31">
                  <a:moveTo>
                    <a:pt x="47" y="0"/>
                  </a:moveTo>
                  <a:lnTo>
                    <a:pt x="71" y="0"/>
                  </a:lnTo>
                  <a:lnTo>
                    <a:pt x="117" y="131"/>
                  </a:lnTo>
                  <a:lnTo>
                    <a:pt x="92" y="131"/>
                  </a:lnTo>
                  <a:lnTo>
                    <a:pt x="84" y="107"/>
                  </a:lnTo>
                  <a:lnTo>
                    <a:pt x="33" y="107"/>
                  </a:lnTo>
                  <a:lnTo>
                    <a:pt x="26" y="131"/>
                  </a:lnTo>
                  <a:lnTo>
                    <a:pt x="0" y="131"/>
                  </a:lnTo>
                  <a:lnTo>
                    <a:pt x="47" y="0"/>
                  </a:lnTo>
                  <a:close/>
                  <a:moveTo>
                    <a:pt x="42" y="84"/>
                  </a:moveTo>
                  <a:lnTo>
                    <a:pt x="77" y="84"/>
                  </a:lnTo>
                  <a:lnTo>
                    <a:pt x="59" y="35"/>
                  </a:lnTo>
                  <a:lnTo>
                    <a:pt x="42" y="84"/>
                  </a:lnTo>
                  <a:close/>
                </a:path>
              </a:pathLst>
            </a:custGeom>
            <a:solidFill>
              <a:srgbClr val="6DCE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40" name="Freeform 16"/>
            <p:cNvSpPr>
              <a:spLocks/>
            </p:cNvSpPr>
            <p:nvPr/>
          </p:nvSpPr>
          <p:spPr bwMode="auto">
            <a:xfrm>
              <a:off x="-5913438" y="8474076"/>
              <a:ext cx="200025" cy="214313"/>
            </a:xfrm>
            <a:custGeom>
              <a:avLst/>
              <a:gdLst>
                <a:gd name="T0" fmla="*/ 0 w 84"/>
                <a:gd name="T1" fmla="*/ 45 h 90"/>
                <a:gd name="T2" fmla="*/ 45 w 84"/>
                <a:gd name="T3" fmla="*/ 0 h 90"/>
                <a:gd name="T4" fmla="*/ 83 w 84"/>
                <a:gd name="T5" fmla="*/ 22 h 90"/>
                <a:gd name="T6" fmla="*/ 69 w 84"/>
                <a:gd name="T7" fmla="*/ 31 h 90"/>
                <a:gd name="T8" fmla="*/ 45 w 84"/>
                <a:gd name="T9" fmla="*/ 16 h 90"/>
                <a:gd name="T10" fmla="*/ 16 w 84"/>
                <a:gd name="T11" fmla="*/ 45 h 90"/>
                <a:gd name="T12" fmla="*/ 44 w 84"/>
                <a:gd name="T13" fmla="*/ 74 h 90"/>
                <a:gd name="T14" fmla="*/ 69 w 84"/>
                <a:gd name="T15" fmla="*/ 57 h 90"/>
                <a:gd name="T16" fmla="*/ 84 w 84"/>
                <a:gd name="T17" fmla="*/ 65 h 90"/>
                <a:gd name="T18" fmla="*/ 45 w 84"/>
                <a:gd name="T19" fmla="*/ 90 h 90"/>
                <a:gd name="T20" fmla="*/ 0 w 84"/>
                <a:gd name="T21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90">
                  <a:moveTo>
                    <a:pt x="0" y="45"/>
                  </a:moveTo>
                  <a:cubicBezTo>
                    <a:pt x="0" y="19"/>
                    <a:pt x="19" y="0"/>
                    <a:pt x="45" y="0"/>
                  </a:cubicBezTo>
                  <a:cubicBezTo>
                    <a:pt x="61" y="0"/>
                    <a:pt x="75" y="9"/>
                    <a:pt x="83" y="22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64" y="22"/>
                    <a:pt x="56" y="16"/>
                    <a:pt x="45" y="16"/>
                  </a:cubicBezTo>
                  <a:cubicBezTo>
                    <a:pt x="28" y="16"/>
                    <a:pt x="16" y="29"/>
                    <a:pt x="16" y="45"/>
                  </a:cubicBezTo>
                  <a:cubicBezTo>
                    <a:pt x="16" y="61"/>
                    <a:pt x="28" y="74"/>
                    <a:pt x="44" y="74"/>
                  </a:cubicBezTo>
                  <a:cubicBezTo>
                    <a:pt x="56" y="74"/>
                    <a:pt x="65" y="67"/>
                    <a:pt x="69" y="57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77" y="80"/>
                    <a:pt x="62" y="90"/>
                    <a:pt x="45" y="90"/>
                  </a:cubicBezTo>
                  <a:cubicBezTo>
                    <a:pt x="18" y="90"/>
                    <a:pt x="0" y="70"/>
                    <a:pt x="0" y="4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41" name="Freeform 17"/>
            <p:cNvSpPr>
              <a:spLocks noEditPoints="1"/>
            </p:cNvSpPr>
            <p:nvPr/>
          </p:nvSpPr>
          <p:spPr bwMode="auto">
            <a:xfrm>
              <a:off x="-5707063" y="8478838"/>
              <a:ext cx="188913" cy="207963"/>
            </a:xfrm>
            <a:custGeom>
              <a:avLst/>
              <a:gdLst>
                <a:gd name="T0" fmla="*/ 47 w 119"/>
                <a:gd name="T1" fmla="*/ 0 h 131"/>
                <a:gd name="T2" fmla="*/ 72 w 119"/>
                <a:gd name="T3" fmla="*/ 0 h 131"/>
                <a:gd name="T4" fmla="*/ 119 w 119"/>
                <a:gd name="T5" fmla="*/ 131 h 131"/>
                <a:gd name="T6" fmla="*/ 93 w 119"/>
                <a:gd name="T7" fmla="*/ 131 h 131"/>
                <a:gd name="T8" fmla="*/ 86 w 119"/>
                <a:gd name="T9" fmla="*/ 107 h 131"/>
                <a:gd name="T10" fmla="*/ 35 w 119"/>
                <a:gd name="T11" fmla="*/ 107 h 131"/>
                <a:gd name="T12" fmla="*/ 26 w 119"/>
                <a:gd name="T13" fmla="*/ 131 h 131"/>
                <a:gd name="T14" fmla="*/ 0 w 119"/>
                <a:gd name="T15" fmla="*/ 131 h 131"/>
                <a:gd name="T16" fmla="*/ 47 w 119"/>
                <a:gd name="T17" fmla="*/ 0 h 131"/>
                <a:gd name="T18" fmla="*/ 42 w 119"/>
                <a:gd name="T19" fmla="*/ 84 h 131"/>
                <a:gd name="T20" fmla="*/ 77 w 119"/>
                <a:gd name="T21" fmla="*/ 84 h 131"/>
                <a:gd name="T22" fmla="*/ 60 w 119"/>
                <a:gd name="T23" fmla="*/ 35 h 131"/>
                <a:gd name="T24" fmla="*/ 42 w 119"/>
                <a:gd name="T25" fmla="*/ 8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31">
                  <a:moveTo>
                    <a:pt x="47" y="0"/>
                  </a:moveTo>
                  <a:lnTo>
                    <a:pt x="72" y="0"/>
                  </a:lnTo>
                  <a:lnTo>
                    <a:pt x="119" y="131"/>
                  </a:lnTo>
                  <a:lnTo>
                    <a:pt x="93" y="131"/>
                  </a:lnTo>
                  <a:lnTo>
                    <a:pt x="86" y="107"/>
                  </a:lnTo>
                  <a:lnTo>
                    <a:pt x="35" y="107"/>
                  </a:lnTo>
                  <a:lnTo>
                    <a:pt x="26" y="131"/>
                  </a:lnTo>
                  <a:lnTo>
                    <a:pt x="0" y="131"/>
                  </a:lnTo>
                  <a:lnTo>
                    <a:pt x="47" y="0"/>
                  </a:lnTo>
                  <a:close/>
                  <a:moveTo>
                    <a:pt x="42" y="84"/>
                  </a:moveTo>
                  <a:lnTo>
                    <a:pt x="77" y="84"/>
                  </a:lnTo>
                  <a:lnTo>
                    <a:pt x="60" y="35"/>
                  </a:lnTo>
                  <a:lnTo>
                    <a:pt x="42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42" name="Freeform 18"/>
            <p:cNvSpPr>
              <a:spLocks noEditPoints="1"/>
            </p:cNvSpPr>
            <p:nvPr/>
          </p:nvSpPr>
          <p:spPr bwMode="auto">
            <a:xfrm>
              <a:off x="-5502275" y="8478838"/>
              <a:ext cx="166688" cy="207963"/>
            </a:xfrm>
            <a:custGeom>
              <a:avLst/>
              <a:gdLst>
                <a:gd name="T0" fmla="*/ 0 w 70"/>
                <a:gd name="T1" fmla="*/ 0 h 87"/>
                <a:gd name="T2" fmla="*/ 23 w 70"/>
                <a:gd name="T3" fmla="*/ 0 h 87"/>
                <a:gd name="T4" fmla="*/ 70 w 70"/>
                <a:gd name="T5" fmla="*/ 43 h 87"/>
                <a:gd name="T6" fmla="*/ 24 w 70"/>
                <a:gd name="T7" fmla="*/ 87 h 87"/>
                <a:gd name="T8" fmla="*/ 0 w 70"/>
                <a:gd name="T9" fmla="*/ 87 h 87"/>
                <a:gd name="T10" fmla="*/ 0 w 70"/>
                <a:gd name="T11" fmla="*/ 0 h 87"/>
                <a:gd name="T12" fmla="*/ 16 w 70"/>
                <a:gd name="T13" fmla="*/ 15 h 87"/>
                <a:gd name="T14" fmla="*/ 16 w 70"/>
                <a:gd name="T15" fmla="*/ 72 h 87"/>
                <a:gd name="T16" fmla="*/ 22 w 70"/>
                <a:gd name="T17" fmla="*/ 72 h 87"/>
                <a:gd name="T18" fmla="*/ 53 w 70"/>
                <a:gd name="T19" fmla="*/ 43 h 87"/>
                <a:gd name="T20" fmla="*/ 22 w 70"/>
                <a:gd name="T21" fmla="*/ 15 h 87"/>
                <a:gd name="T22" fmla="*/ 16 w 70"/>
                <a:gd name="T23" fmla="*/ 1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87">
                  <a:moveTo>
                    <a:pt x="0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53" y="0"/>
                    <a:pt x="70" y="19"/>
                    <a:pt x="70" y="43"/>
                  </a:cubicBezTo>
                  <a:cubicBezTo>
                    <a:pt x="70" y="68"/>
                    <a:pt x="51" y="87"/>
                    <a:pt x="24" y="87"/>
                  </a:cubicBezTo>
                  <a:cubicBezTo>
                    <a:pt x="0" y="87"/>
                    <a:pt x="0" y="87"/>
                    <a:pt x="0" y="87"/>
                  </a:cubicBezTo>
                  <a:lnTo>
                    <a:pt x="0" y="0"/>
                  </a:lnTo>
                  <a:close/>
                  <a:moveTo>
                    <a:pt x="16" y="1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41" y="72"/>
                    <a:pt x="53" y="60"/>
                    <a:pt x="53" y="43"/>
                  </a:cubicBezTo>
                  <a:cubicBezTo>
                    <a:pt x="53" y="27"/>
                    <a:pt x="43" y="15"/>
                    <a:pt x="22" y="15"/>
                  </a:cubicBezTo>
                  <a:lnTo>
                    <a:pt x="16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43" name="Freeform 19"/>
            <p:cNvSpPr>
              <a:spLocks/>
            </p:cNvSpPr>
            <p:nvPr/>
          </p:nvSpPr>
          <p:spPr bwMode="auto">
            <a:xfrm>
              <a:off x="-5318125" y="8478838"/>
              <a:ext cx="123825" cy="207963"/>
            </a:xfrm>
            <a:custGeom>
              <a:avLst/>
              <a:gdLst>
                <a:gd name="T0" fmla="*/ 0 w 78"/>
                <a:gd name="T1" fmla="*/ 0 h 131"/>
                <a:gd name="T2" fmla="*/ 78 w 78"/>
                <a:gd name="T3" fmla="*/ 0 h 131"/>
                <a:gd name="T4" fmla="*/ 78 w 78"/>
                <a:gd name="T5" fmla="*/ 23 h 131"/>
                <a:gd name="T6" fmla="*/ 24 w 78"/>
                <a:gd name="T7" fmla="*/ 23 h 131"/>
                <a:gd name="T8" fmla="*/ 24 w 78"/>
                <a:gd name="T9" fmla="*/ 53 h 131"/>
                <a:gd name="T10" fmla="*/ 78 w 78"/>
                <a:gd name="T11" fmla="*/ 53 h 131"/>
                <a:gd name="T12" fmla="*/ 78 w 78"/>
                <a:gd name="T13" fmla="*/ 77 h 131"/>
                <a:gd name="T14" fmla="*/ 24 w 78"/>
                <a:gd name="T15" fmla="*/ 77 h 131"/>
                <a:gd name="T16" fmla="*/ 24 w 78"/>
                <a:gd name="T17" fmla="*/ 107 h 131"/>
                <a:gd name="T18" fmla="*/ 78 w 78"/>
                <a:gd name="T19" fmla="*/ 107 h 131"/>
                <a:gd name="T20" fmla="*/ 78 w 78"/>
                <a:gd name="T21" fmla="*/ 131 h 131"/>
                <a:gd name="T22" fmla="*/ 0 w 78"/>
                <a:gd name="T23" fmla="*/ 131 h 131"/>
                <a:gd name="T24" fmla="*/ 0 w 78"/>
                <a:gd name="T2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31">
                  <a:moveTo>
                    <a:pt x="0" y="0"/>
                  </a:moveTo>
                  <a:lnTo>
                    <a:pt x="78" y="0"/>
                  </a:lnTo>
                  <a:lnTo>
                    <a:pt x="78" y="23"/>
                  </a:lnTo>
                  <a:lnTo>
                    <a:pt x="24" y="23"/>
                  </a:lnTo>
                  <a:lnTo>
                    <a:pt x="24" y="53"/>
                  </a:lnTo>
                  <a:lnTo>
                    <a:pt x="78" y="53"/>
                  </a:lnTo>
                  <a:lnTo>
                    <a:pt x="78" y="77"/>
                  </a:lnTo>
                  <a:lnTo>
                    <a:pt x="24" y="77"/>
                  </a:lnTo>
                  <a:lnTo>
                    <a:pt x="24" y="107"/>
                  </a:lnTo>
                  <a:lnTo>
                    <a:pt x="78" y="107"/>
                  </a:lnTo>
                  <a:lnTo>
                    <a:pt x="78" y="131"/>
                  </a:lnTo>
                  <a:lnTo>
                    <a:pt x="0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44" name="Freeform 20"/>
            <p:cNvSpPr>
              <a:spLocks/>
            </p:cNvSpPr>
            <p:nvPr/>
          </p:nvSpPr>
          <p:spPr bwMode="auto">
            <a:xfrm>
              <a:off x="-5173663" y="8478838"/>
              <a:ext cx="204788" cy="207963"/>
            </a:xfrm>
            <a:custGeom>
              <a:avLst/>
              <a:gdLst>
                <a:gd name="T0" fmla="*/ 0 w 129"/>
                <a:gd name="T1" fmla="*/ 0 h 131"/>
                <a:gd name="T2" fmla="*/ 24 w 129"/>
                <a:gd name="T3" fmla="*/ 0 h 131"/>
                <a:gd name="T4" fmla="*/ 65 w 129"/>
                <a:gd name="T5" fmla="*/ 54 h 131"/>
                <a:gd name="T6" fmla="*/ 105 w 129"/>
                <a:gd name="T7" fmla="*/ 0 h 131"/>
                <a:gd name="T8" fmla="*/ 129 w 129"/>
                <a:gd name="T9" fmla="*/ 0 h 131"/>
                <a:gd name="T10" fmla="*/ 129 w 129"/>
                <a:gd name="T11" fmla="*/ 131 h 131"/>
                <a:gd name="T12" fmla="*/ 104 w 129"/>
                <a:gd name="T13" fmla="*/ 131 h 131"/>
                <a:gd name="T14" fmla="*/ 104 w 129"/>
                <a:gd name="T15" fmla="*/ 39 h 131"/>
                <a:gd name="T16" fmla="*/ 65 w 129"/>
                <a:gd name="T17" fmla="*/ 93 h 131"/>
                <a:gd name="T18" fmla="*/ 24 w 129"/>
                <a:gd name="T19" fmla="*/ 39 h 131"/>
                <a:gd name="T20" fmla="*/ 24 w 129"/>
                <a:gd name="T21" fmla="*/ 131 h 131"/>
                <a:gd name="T22" fmla="*/ 0 w 129"/>
                <a:gd name="T23" fmla="*/ 131 h 131"/>
                <a:gd name="T24" fmla="*/ 0 w 129"/>
                <a:gd name="T2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131">
                  <a:moveTo>
                    <a:pt x="0" y="0"/>
                  </a:moveTo>
                  <a:lnTo>
                    <a:pt x="24" y="0"/>
                  </a:lnTo>
                  <a:lnTo>
                    <a:pt x="65" y="54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29" y="131"/>
                  </a:lnTo>
                  <a:lnTo>
                    <a:pt x="104" y="131"/>
                  </a:lnTo>
                  <a:lnTo>
                    <a:pt x="104" y="39"/>
                  </a:lnTo>
                  <a:lnTo>
                    <a:pt x="65" y="93"/>
                  </a:lnTo>
                  <a:lnTo>
                    <a:pt x="24" y="39"/>
                  </a:lnTo>
                  <a:lnTo>
                    <a:pt x="24" y="131"/>
                  </a:lnTo>
                  <a:lnTo>
                    <a:pt x="0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45" name="Freeform 21"/>
            <p:cNvSpPr>
              <a:spLocks/>
            </p:cNvSpPr>
            <p:nvPr/>
          </p:nvSpPr>
          <p:spPr bwMode="auto">
            <a:xfrm>
              <a:off x="-4954588" y="8478838"/>
              <a:ext cx="173038" cy="207963"/>
            </a:xfrm>
            <a:custGeom>
              <a:avLst/>
              <a:gdLst>
                <a:gd name="T0" fmla="*/ 42 w 109"/>
                <a:gd name="T1" fmla="*/ 69 h 131"/>
                <a:gd name="T2" fmla="*/ 0 w 109"/>
                <a:gd name="T3" fmla="*/ 0 h 131"/>
                <a:gd name="T4" fmla="*/ 27 w 109"/>
                <a:gd name="T5" fmla="*/ 0 h 131"/>
                <a:gd name="T6" fmla="*/ 54 w 109"/>
                <a:gd name="T7" fmla="*/ 45 h 131"/>
                <a:gd name="T8" fmla="*/ 81 w 109"/>
                <a:gd name="T9" fmla="*/ 0 h 131"/>
                <a:gd name="T10" fmla="*/ 109 w 109"/>
                <a:gd name="T11" fmla="*/ 0 h 131"/>
                <a:gd name="T12" fmla="*/ 66 w 109"/>
                <a:gd name="T13" fmla="*/ 69 h 131"/>
                <a:gd name="T14" fmla="*/ 66 w 109"/>
                <a:gd name="T15" fmla="*/ 131 h 131"/>
                <a:gd name="T16" fmla="*/ 42 w 109"/>
                <a:gd name="T17" fmla="*/ 131 h 131"/>
                <a:gd name="T18" fmla="*/ 42 w 109"/>
                <a:gd name="T19" fmla="*/ 6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31">
                  <a:moveTo>
                    <a:pt x="42" y="69"/>
                  </a:moveTo>
                  <a:lnTo>
                    <a:pt x="0" y="0"/>
                  </a:lnTo>
                  <a:lnTo>
                    <a:pt x="27" y="0"/>
                  </a:lnTo>
                  <a:lnTo>
                    <a:pt x="54" y="45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66" y="69"/>
                  </a:lnTo>
                  <a:lnTo>
                    <a:pt x="66" y="131"/>
                  </a:lnTo>
                  <a:lnTo>
                    <a:pt x="42" y="131"/>
                  </a:lnTo>
                  <a:lnTo>
                    <a:pt x="42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46" name="Freeform 22"/>
            <p:cNvSpPr>
              <a:spLocks/>
            </p:cNvSpPr>
            <p:nvPr/>
          </p:nvSpPr>
          <p:spPr bwMode="auto">
            <a:xfrm>
              <a:off x="-6103938" y="8753476"/>
              <a:ext cx="119063" cy="206375"/>
            </a:xfrm>
            <a:custGeom>
              <a:avLst/>
              <a:gdLst>
                <a:gd name="T0" fmla="*/ 0 w 75"/>
                <a:gd name="T1" fmla="*/ 0 h 130"/>
                <a:gd name="T2" fmla="*/ 75 w 75"/>
                <a:gd name="T3" fmla="*/ 0 h 130"/>
                <a:gd name="T4" fmla="*/ 75 w 75"/>
                <a:gd name="T5" fmla="*/ 24 h 130"/>
                <a:gd name="T6" fmla="*/ 24 w 75"/>
                <a:gd name="T7" fmla="*/ 24 h 130"/>
                <a:gd name="T8" fmla="*/ 24 w 75"/>
                <a:gd name="T9" fmla="*/ 54 h 130"/>
                <a:gd name="T10" fmla="*/ 75 w 75"/>
                <a:gd name="T11" fmla="*/ 54 h 130"/>
                <a:gd name="T12" fmla="*/ 75 w 75"/>
                <a:gd name="T13" fmla="*/ 76 h 130"/>
                <a:gd name="T14" fmla="*/ 24 w 75"/>
                <a:gd name="T15" fmla="*/ 76 h 130"/>
                <a:gd name="T16" fmla="*/ 24 w 75"/>
                <a:gd name="T17" fmla="*/ 130 h 130"/>
                <a:gd name="T18" fmla="*/ 0 w 75"/>
                <a:gd name="T19" fmla="*/ 130 h 130"/>
                <a:gd name="T20" fmla="*/ 0 w 75"/>
                <a:gd name="T2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130">
                  <a:moveTo>
                    <a:pt x="0" y="0"/>
                  </a:moveTo>
                  <a:lnTo>
                    <a:pt x="75" y="0"/>
                  </a:lnTo>
                  <a:lnTo>
                    <a:pt x="75" y="24"/>
                  </a:lnTo>
                  <a:lnTo>
                    <a:pt x="24" y="24"/>
                  </a:lnTo>
                  <a:lnTo>
                    <a:pt x="24" y="54"/>
                  </a:lnTo>
                  <a:lnTo>
                    <a:pt x="75" y="54"/>
                  </a:lnTo>
                  <a:lnTo>
                    <a:pt x="75" y="76"/>
                  </a:lnTo>
                  <a:lnTo>
                    <a:pt x="24" y="76"/>
                  </a:lnTo>
                  <a:lnTo>
                    <a:pt x="24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CE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47" name="Freeform 23"/>
            <p:cNvSpPr>
              <a:spLocks noEditPoints="1"/>
            </p:cNvSpPr>
            <p:nvPr/>
          </p:nvSpPr>
          <p:spPr bwMode="auto">
            <a:xfrm>
              <a:off x="-5970588" y="8750301"/>
              <a:ext cx="214313" cy="214313"/>
            </a:xfrm>
            <a:custGeom>
              <a:avLst/>
              <a:gdLst>
                <a:gd name="T0" fmla="*/ 0 w 90"/>
                <a:gd name="T1" fmla="*/ 45 h 90"/>
                <a:gd name="T2" fmla="*/ 45 w 90"/>
                <a:gd name="T3" fmla="*/ 0 h 90"/>
                <a:gd name="T4" fmla="*/ 90 w 90"/>
                <a:gd name="T5" fmla="*/ 45 h 90"/>
                <a:gd name="T6" fmla="*/ 45 w 90"/>
                <a:gd name="T7" fmla="*/ 90 h 90"/>
                <a:gd name="T8" fmla="*/ 0 w 90"/>
                <a:gd name="T9" fmla="*/ 45 h 90"/>
                <a:gd name="T10" fmla="*/ 74 w 90"/>
                <a:gd name="T11" fmla="*/ 45 h 90"/>
                <a:gd name="T12" fmla="*/ 45 w 90"/>
                <a:gd name="T13" fmla="*/ 16 h 90"/>
                <a:gd name="T14" fmla="*/ 17 w 90"/>
                <a:gd name="T15" fmla="*/ 45 h 90"/>
                <a:gd name="T16" fmla="*/ 45 w 90"/>
                <a:gd name="T17" fmla="*/ 74 h 90"/>
                <a:gd name="T18" fmla="*/ 74 w 90"/>
                <a:gd name="T1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90">
                  <a:moveTo>
                    <a:pt x="0" y="45"/>
                  </a:moveTo>
                  <a:cubicBezTo>
                    <a:pt x="0" y="20"/>
                    <a:pt x="20" y="0"/>
                    <a:pt x="45" y="0"/>
                  </a:cubicBezTo>
                  <a:cubicBezTo>
                    <a:pt x="70" y="0"/>
                    <a:pt x="90" y="20"/>
                    <a:pt x="90" y="45"/>
                  </a:cubicBezTo>
                  <a:cubicBezTo>
                    <a:pt x="90" y="70"/>
                    <a:pt x="70" y="90"/>
                    <a:pt x="45" y="90"/>
                  </a:cubicBezTo>
                  <a:cubicBezTo>
                    <a:pt x="20" y="90"/>
                    <a:pt x="0" y="70"/>
                    <a:pt x="0" y="45"/>
                  </a:cubicBezTo>
                  <a:moveTo>
                    <a:pt x="74" y="45"/>
                  </a:moveTo>
                  <a:cubicBezTo>
                    <a:pt x="74" y="29"/>
                    <a:pt x="61" y="16"/>
                    <a:pt x="45" y="16"/>
                  </a:cubicBezTo>
                  <a:cubicBezTo>
                    <a:pt x="29" y="16"/>
                    <a:pt x="17" y="29"/>
                    <a:pt x="17" y="45"/>
                  </a:cubicBezTo>
                  <a:cubicBezTo>
                    <a:pt x="17" y="61"/>
                    <a:pt x="29" y="74"/>
                    <a:pt x="45" y="74"/>
                  </a:cubicBezTo>
                  <a:cubicBezTo>
                    <a:pt x="61" y="74"/>
                    <a:pt x="74" y="61"/>
                    <a:pt x="74" y="4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48" name="Freeform 24"/>
            <p:cNvSpPr>
              <a:spLocks noEditPoints="1"/>
            </p:cNvSpPr>
            <p:nvPr/>
          </p:nvSpPr>
          <p:spPr bwMode="auto">
            <a:xfrm>
              <a:off x="-5740400" y="8753476"/>
              <a:ext cx="152400" cy="206375"/>
            </a:xfrm>
            <a:custGeom>
              <a:avLst/>
              <a:gdLst>
                <a:gd name="T0" fmla="*/ 0 w 64"/>
                <a:gd name="T1" fmla="*/ 87 h 87"/>
                <a:gd name="T2" fmla="*/ 0 w 64"/>
                <a:gd name="T3" fmla="*/ 0 h 87"/>
                <a:gd name="T4" fmla="*/ 28 w 64"/>
                <a:gd name="T5" fmla="*/ 0 h 87"/>
                <a:gd name="T6" fmla="*/ 61 w 64"/>
                <a:gd name="T7" fmla="*/ 30 h 87"/>
                <a:gd name="T8" fmla="*/ 46 w 64"/>
                <a:gd name="T9" fmla="*/ 56 h 87"/>
                <a:gd name="T10" fmla="*/ 64 w 64"/>
                <a:gd name="T11" fmla="*/ 87 h 87"/>
                <a:gd name="T12" fmla="*/ 45 w 64"/>
                <a:gd name="T13" fmla="*/ 87 h 87"/>
                <a:gd name="T14" fmla="*/ 31 w 64"/>
                <a:gd name="T15" fmla="*/ 61 h 87"/>
                <a:gd name="T16" fmla="*/ 17 w 64"/>
                <a:gd name="T17" fmla="*/ 61 h 87"/>
                <a:gd name="T18" fmla="*/ 17 w 64"/>
                <a:gd name="T19" fmla="*/ 87 h 87"/>
                <a:gd name="T20" fmla="*/ 0 w 64"/>
                <a:gd name="T21" fmla="*/ 87 h 87"/>
                <a:gd name="T22" fmla="*/ 27 w 64"/>
                <a:gd name="T23" fmla="*/ 46 h 87"/>
                <a:gd name="T24" fmla="*/ 45 w 64"/>
                <a:gd name="T25" fmla="*/ 30 h 87"/>
                <a:gd name="T26" fmla="*/ 27 w 64"/>
                <a:gd name="T27" fmla="*/ 15 h 87"/>
                <a:gd name="T28" fmla="*/ 17 w 64"/>
                <a:gd name="T29" fmla="*/ 15 h 87"/>
                <a:gd name="T30" fmla="*/ 17 w 64"/>
                <a:gd name="T31" fmla="*/ 46 h 87"/>
                <a:gd name="T32" fmla="*/ 27 w 64"/>
                <a:gd name="T33" fmla="*/ 4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87">
                  <a:moveTo>
                    <a:pt x="0" y="8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9" y="0"/>
                    <a:pt x="61" y="12"/>
                    <a:pt x="61" y="30"/>
                  </a:cubicBezTo>
                  <a:cubicBezTo>
                    <a:pt x="61" y="41"/>
                    <a:pt x="56" y="51"/>
                    <a:pt x="46" y="56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87"/>
                    <a:pt x="17" y="87"/>
                    <a:pt x="17" y="87"/>
                  </a:cubicBezTo>
                  <a:lnTo>
                    <a:pt x="0" y="87"/>
                  </a:lnTo>
                  <a:close/>
                  <a:moveTo>
                    <a:pt x="27" y="46"/>
                  </a:moveTo>
                  <a:cubicBezTo>
                    <a:pt x="40" y="46"/>
                    <a:pt x="45" y="38"/>
                    <a:pt x="45" y="30"/>
                  </a:cubicBezTo>
                  <a:cubicBezTo>
                    <a:pt x="45" y="21"/>
                    <a:pt x="39" y="15"/>
                    <a:pt x="2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46"/>
                    <a:pt x="17" y="46"/>
                    <a:pt x="17" y="46"/>
                  </a:cubicBezTo>
                  <a:lnTo>
                    <a:pt x="27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49" name="Freeform 25"/>
            <p:cNvSpPr>
              <a:spLocks/>
            </p:cNvSpPr>
            <p:nvPr/>
          </p:nvSpPr>
          <p:spPr bwMode="auto">
            <a:xfrm>
              <a:off x="-6111875" y="9029701"/>
              <a:ext cx="171450" cy="206375"/>
            </a:xfrm>
            <a:custGeom>
              <a:avLst/>
              <a:gdLst>
                <a:gd name="T0" fmla="*/ 41 w 108"/>
                <a:gd name="T1" fmla="*/ 67 h 130"/>
                <a:gd name="T2" fmla="*/ 0 w 108"/>
                <a:gd name="T3" fmla="*/ 0 h 130"/>
                <a:gd name="T4" fmla="*/ 27 w 108"/>
                <a:gd name="T5" fmla="*/ 0 h 130"/>
                <a:gd name="T6" fmla="*/ 54 w 108"/>
                <a:gd name="T7" fmla="*/ 45 h 130"/>
                <a:gd name="T8" fmla="*/ 81 w 108"/>
                <a:gd name="T9" fmla="*/ 0 h 130"/>
                <a:gd name="T10" fmla="*/ 108 w 108"/>
                <a:gd name="T11" fmla="*/ 0 h 130"/>
                <a:gd name="T12" fmla="*/ 66 w 108"/>
                <a:gd name="T13" fmla="*/ 69 h 130"/>
                <a:gd name="T14" fmla="*/ 66 w 108"/>
                <a:gd name="T15" fmla="*/ 130 h 130"/>
                <a:gd name="T16" fmla="*/ 41 w 108"/>
                <a:gd name="T17" fmla="*/ 130 h 130"/>
                <a:gd name="T18" fmla="*/ 41 w 108"/>
                <a:gd name="T19" fmla="*/ 6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30">
                  <a:moveTo>
                    <a:pt x="41" y="67"/>
                  </a:moveTo>
                  <a:lnTo>
                    <a:pt x="0" y="0"/>
                  </a:lnTo>
                  <a:lnTo>
                    <a:pt x="27" y="0"/>
                  </a:lnTo>
                  <a:lnTo>
                    <a:pt x="54" y="45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66" y="69"/>
                  </a:lnTo>
                  <a:lnTo>
                    <a:pt x="66" y="130"/>
                  </a:lnTo>
                  <a:lnTo>
                    <a:pt x="41" y="130"/>
                  </a:lnTo>
                  <a:lnTo>
                    <a:pt x="41" y="67"/>
                  </a:lnTo>
                  <a:close/>
                </a:path>
              </a:pathLst>
            </a:custGeom>
            <a:solidFill>
              <a:srgbClr val="6DCE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50" name="Freeform 26"/>
            <p:cNvSpPr>
              <a:spLocks noEditPoints="1"/>
            </p:cNvSpPr>
            <p:nvPr/>
          </p:nvSpPr>
          <p:spPr bwMode="auto">
            <a:xfrm>
              <a:off x="-5930900" y="9024938"/>
              <a:ext cx="212725" cy="214313"/>
            </a:xfrm>
            <a:custGeom>
              <a:avLst/>
              <a:gdLst>
                <a:gd name="T0" fmla="*/ 0 w 89"/>
                <a:gd name="T1" fmla="*/ 45 h 90"/>
                <a:gd name="T2" fmla="*/ 45 w 89"/>
                <a:gd name="T3" fmla="*/ 0 h 90"/>
                <a:gd name="T4" fmla="*/ 89 w 89"/>
                <a:gd name="T5" fmla="*/ 45 h 90"/>
                <a:gd name="T6" fmla="*/ 45 w 89"/>
                <a:gd name="T7" fmla="*/ 90 h 90"/>
                <a:gd name="T8" fmla="*/ 0 w 89"/>
                <a:gd name="T9" fmla="*/ 45 h 90"/>
                <a:gd name="T10" fmla="*/ 73 w 89"/>
                <a:gd name="T11" fmla="*/ 45 h 90"/>
                <a:gd name="T12" fmla="*/ 45 w 89"/>
                <a:gd name="T13" fmla="*/ 16 h 90"/>
                <a:gd name="T14" fmla="*/ 16 w 89"/>
                <a:gd name="T15" fmla="*/ 45 h 90"/>
                <a:gd name="T16" fmla="*/ 45 w 89"/>
                <a:gd name="T17" fmla="*/ 74 h 90"/>
                <a:gd name="T18" fmla="*/ 73 w 89"/>
                <a:gd name="T1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90">
                  <a:moveTo>
                    <a:pt x="0" y="45"/>
                  </a:moveTo>
                  <a:cubicBezTo>
                    <a:pt x="0" y="20"/>
                    <a:pt x="20" y="0"/>
                    <a:pt x="45" y="0"/>
                  </a:cubicBezTo>
                  <a:cubicBezTo>
                    <a:pt x="69" y="0"/>
                    <a:pt x="89" y="20"/>
                    <a:pt x="89" y="45"/>
                  </a:cubicBezTo>
                  <a:cubicBezTo>
                    <a:pt x="89" y="70"/>
                    <a:pt x="69" y="90"/>
                    <a:pt x="45" y="90"/>
                  </a:cubicBezTo>
                  <a:cubicBezTo>
                    <a:pt x="20" y="90"/>
                    <a:pt x="0" y="70"/>
                    <a:pt x="0" y="45"/>
                  </a:cubicBezTo>
                  <a:moveTo>
                    <a:pt x="73" y="45"/>
                  </a:moveTo>
                  <a:cubicBezTo>
                    <a:pt x="73" y="29"/>
                    <a:pt x="60" y="16"/>
                    <a:pt x="45" y="16"/>
                  </a:cubicBezTo>
                  <a:cubicBezTo>
                    <a:pt x="29" y="16"/>
                    <a:pt x="16" y="29"/>
                    <a:pt x="16" y="45"/>
                  </a:cubicBezTo>
                  <a:cubicBezTo>
                    <a:pt x="16" y="61"/>
                    <a:pt x="29" y="74"/>
                    <a:pt x="45" y="74"/>
                  </a:cubicBezTo>
                  <a:cubicBezTo>
                    <a:pt x="60" y="74"/>
                    <a:pt x="73" y="61"/>
                    <a:pt x="73" y="4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51" name="Freeform 27"/>
            <p:cNvSpPr>
              <a:spLocks/>
            </p:cNvSpPr>
            <p:nvPr/>
          </p:nvSpPr>
          <p:spPr bwMode="auto">
            <a:xfrm>
              <a:off x="-5699125" y="9029701"/>
              <a:ext cx="149225" cy="209550"/>
            </a:xfrm>
            <a:custGeom>
              <a:avLst/>
              <a:gdLst>
                <a:gd name="T0" fmla="*/ 0 w 63"/>
                <a:gd name="T1" fmla="*/ 57 h 88"/>
                <a:gd name="T2" fmla="*/ 0 w 63"/>
                <a:gd name="T3" fmla="*/ 0 h 88"/>
                <a:gd name="T4" fmla="*/ 16 w 63"/>
                <a:gd name="T5" fmla="*/ 0 h 88"/>
                <a:gd name="T6" fmla="*/ 16 w 63"/>
                <a:gd name="T7" fmla="*/ 58 h 88"/>
                <a:gd name="T8" fmla="*/ 31 w 63"/>
                <a:gd name="T9" fmla="*/ 73 h 88"/>
                <a:gd name="T10" fmla="*/ 46 w 63"/>
                <a:gd name="T11" fmla="*/ 58 h 88"/>
                <a:gd name="T12" fmla="*/ 46 w 63"/>
                <a:gd name="T13" fmla="*/ 0 h 88"/>
                <a:gd name="T14" fmla="*/ 63 w 63"/>
                <a:gd name="T15" fmla="*/ 0 h 88"/>
                <a:gd name="T16" fmla="*/ 63 w 63"/>
                <a:gd name="T17" fmla="*/ 57 h 88"/>
                <a:gd name="T18" fmla="*/ 31 w 63"/>
                <a:gd name="T19" fmla="*/ 88 h 88"/>
                <a:gd name="T20" fmla="*/ 0 w 63"/>
                <a:gd name="T21" fmla="*/ 5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88">
                  <a:moveTo>
                    <a:pt x="0" y="5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66"/>
                    <a:pt x="22" y="73"/>
                    <a:pt x="31" y="73"/>
                  </a:cubicBezTo>
                  <a:cubicBezTo>
                    <a:pt x="40" y="73"/>
                    <a:pt x="46" y="66"/>
                    <a:pt x="46" y="58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77"/>
                    <a:pt x="49" y="88"/>
                    <a:pt x="31" y="88"/>
                  </a:cubicBezTo>
                  <a:cubicBezTo>
                    <a:pt x="13" y="88"/>
                    <a:pt x="0" y="77"/>
                    <a:pt x="0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52" name="Freeform 28"/>
            <p:cNvSpPr>
              <a:spLocks/>
            </p:cNvSpPr>
            <p:nvPr/>
          </p:nvSpPr>
          <p:spPr bwMode="auto">
            <a:xfrm>
              <a:off x="-5530850" y="9029701"/>
              <a:ext cx="150813" cy="206375"/>
            </a:xfrm>
            <a:custGeom>
              <a:avLst/>
              <a:gdLst>
                <a:gd name="T0" fmla="*/ 35 w 95"/>
                <a:gd name="T1" fmla="*/ 22 h 130"/>
                <a:gd name="T2" fmla="*/ 0 w 95"/>
                <a:gd name="T3" fmla="*/ 22 h 130"/>
                <a:gd name="T4" fmla="*/ 0 w 95"/>
                <a:gd name="T5" fmla="*/ 0 h 130"/>
                <a:gd name="T6" fmla="*/ 95 w 95"/>
                <a:gd name="T7" fmla="*/ 0 h 130"/>
                <a:gd name="T8" fmla="*/ 95 w 95"/>
                <a:gd name="T9" fmla="*/ 22 h 130"/>
                <a:gd name="T10" fmla="*/ 59 w 95"/>
                <a:gd name="T11" fmla="*/ 22 h 130"/>
                <a:gd name="T12" fmla="*/ 59 w 95"/>
                <a:gd name="T13" fmla="*/ 130 h 130"/>
                <a:gd name="T14" fmla="*/ 35 w 95"/>
                <a:gd name="T15" fmla="*/ 130 h 130"/>
                <a:gd name="T16" fmla="*/ 35 w 95"/>
                <a:gd name="T17" fmla="*/ 2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130">
                  <a:moveTo>
                    <a:pt x="35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130"/>
                  </a:lnTo>
                  <a:lnTo>
                    <a:pt x="35" y="13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53" name="Freeform 29"/>
            <p:cNvSpPr>
              <a:spLocks/>
            </p:cNvSpPr>
            <p:nvPr/>
          </p:nvSpPr>
          <p:spPr bwMode="auto">
            <a:xfrm>
              <a:off x="-5360988" y="9029701"/>
              <a:ext cx="157163" cy="206375"/>
            </a:xfrm>
            <a:custGeom>
              <a:avLst/>
              <a:gdLst>
                <a:gd name="T0" fmla="*/ 75 w 99"/>
                <a:gd name="T1" fmla="*/ 76 h 130"/>
                <a:gd name="T2" fmla="*/ 24 w 99"/>
                <a:gd name="T3" fmla="*/ 76 h 130"/>
                <a:gd name="T4" fmla="*/ 24 w 99"/>
                <a:gd name="T5" fmla="*/ 130 h 130"/>
                <a:gd name="T6" fmla="*/ 0 w 99"/>
                <a:gd name="T7" fmla="*/ 130 h 130"/>
                <a:gd name="T8" fmla="*/ 0 w 99"/>
                <a:gd name="T9" fmla="*/ 0 h 130"/>
                <a:gd name="T10" fmla="*/ 24 w 99"/>
                <a:gd name="T11" fmla="*/ 0 h 130"/>
                <a:gd name="T12" fmla="*/ 24 w 99"/>
                <a:gd name="T13" fmla="*/ 52 h 130"/>
                <a:gd name="T14" fmla="*/ 75 w 99"/>
                <a:gd name="T15" fmla="*/ 52 h 130"/>
                <a:gd name="T16" fmla="*/ 75 w 99"/>
                <a:gd name="T17" fmla="*/ 0 h 130"/>
                <a:gd name="T18" fmla="*/ 99 w 99"/>
                <a:gd name="T19" fmla="*/ 0 h 130"/>
                <a:gd name="T20" fmla="*/ 99 w 99"/>
                <a:gd name="T21" fmla="*/ 130 h 130"/>
                <a:gd name="T22" fmla="*/ 75 w 99"/>
                <a:gd name="T23" fmla="*/ 130 h 130"/>
                <a:gd name="T24" fmla="*/ 75 w 99"/>
                <a:gd name="T25" fmla="*/ 7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130">
                  <a:moveTo>
                    <a:pt x="75" y="76"/>
                  </a:moveTo>
                  <a:lnTo>
                    <a:pt x="24" y="76"/>
                  </a:lnTo>
                  <a:lnTo>
                    <a:pt x="24" y="130"/>
                  </a:lnTo>
                  <a:lnTo>
                    <a:pt x="0" y="130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52"/>
                  </a:lnTo>
                  <a:lnTo>
                    <a:pt x="75" y="52"/>
                  </a:lnTo>
                  <a:lnTo>
                    <a:pt x="75" y="0"/>
                  </a:lnTo>
                  <a:lnTo>
                    <a:pt x="99" y="0"/>
                  </a:lnTo>
                  <a:lnTo>
                    <a:pt x="99" y="130"/>
                  </a:lnTo>
                  <a:lnTo>
                    <a:pt x="75" y="130"/>
                  </a:lnTo>
                  <a:lnTo>
                    <a:pt x="75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434465" y="2526848"/>
            <a:ext cx="8859161" cy="1558353"/>
            <a:chOff x="1817076" y="1312065"/>
            <a:chExt cx="8859161" cy="1558353"/>
          </a:xfrm>
        </p:grpSpPr>
        <p:sp>
          <p:nvSpPr>
            <p:cNvPr id="181" name="제목 1"/>
            <p:cNvSpPr txBox="1">
              <a:spLocks/>
            </p:cNvSpPr>
            <p:nvPr/>
          </p:nvSpPr>
          <p:spPr>
            <a:xfrm>
              <a:off x="1817076" y="1931699"/>
              <a:ext cx="8859161" cy="93871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  <a:scene3d>
                <a:camera prst="orthographicFront"/>
                <a:lightRig rig="threePt" dir="t"/>
              </a:scene3d>
              <a:sp3d contourW="44450">
                <a:bevelT h="50800"/>
                <a:contourClr>
                  <a:schemeClr val="bg1"/>
                </a:contourClr>
              </a:sp3d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400" b="0" kern="1200" spc="0" baseline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삼성긴고딕 Medium" pitchFamily="50" charset="-127"/>
                  <a:ea typeface="삼성긴고딕 Medium" pitchFamily="50" charset="-127"/>
                  <a:cs typeface="Arial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5000" dirty="0" smtClean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  <a:latin typeface="삼성긴고딕 ExtraBold" panose="020B0600000101010101" pitchFamily="50" charset="-127"/>
                  <a:ea typeface="삼성긴고딕 ExtraBold" panose="020B0600000101010101" pitchFamily="50" charset="-127"/>
                </a:rPr>
                <a:t>멘토를 소개합니다</a:t>
              </a:r>
              <a:endParaRPr kumimoji="0" lang="ko-KR" altLang="en-US" sz="5000" b="0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삼성긴고딕 ExtraBold" panose="020B0600000101010101" pitchFamily="50" charset="-127"/>
                <a:ea typeface="삼성긴고딕 ExtraBold" panose="020B0600000101010101" pitchFamily="50" charset="-127"/>
              </a:endParaRPr>
            </a:p>
          </p:txBody>
        </p:sp>
        <p:sp>
          <p:nvSpPr>
            <p:cNvPr id="30" name="제목 1"/>
            <p:cNvSpPr txBox="1">
              <a:spLocks/>
            </p:cNvSpPr>
            <p:nvPr/>
          </p:nvSpPr>
          <p:spPr>
            <a:xfrm>
              <a:off x="4915320" y="1312065"/>
              <a:ext cx="2361780" cy="431974"/>
            </a:xfrm>
            <a:prstGeom prst="roundRect">
              <a:avLst>
                <a:gd name="adj" fmla="val 50000"/>
              </a:avLst>
            </a:prstGeom>
            <a:solidFill>
              <a:srgbClr val="FFD193"/>
            </a:solidFill>
            <a:ln w="12700">
              <a:solidFill>
                <a:schemeClr val="bg1"/>
              </a:solidFill>
            </a:ln>
          </p:spPr>
          <p:txBody>
            <a:bodyPr vert="horz" wrap="square" lIns="36000" tIns="18000" rIns="36000" bIns="18000" rtlCol="0" anchor="ctr">
              <a:spAutoFit/>
              <a:scene3d>
                <a:camera prst="orthographicFront"/>
                <a:lightRig rig="threePt" dir="t"/>
              </a:scene3d>
              <a:sp3d contourW="25400">
                <a:bevelT w="0" h="38100"/>
                <a:contourClr>
                  <a:schemeClr val="bg1"/>
                </a:contourClr>
              </a:sp3d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400" b="0" kern="1200" spc="0" baseline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삼성긴고딕 Medium" pitchFamily="50" charset="-127"/>
                  <a:ea typeface="삼성긴고딕 Medium" pitchFamily="50" charset="-127"/>
                  <a:cs typeface="Arial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noProof="0" dirty="0" smtClean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특화</a:t>
              </a:r>
              <a:r>
                <a:rPr lang="en-US" altLang="ko-KR" sz="1600" dirty="0" smtClean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PJT </a:t>
              </a:r>
              <a:r>
                <a:rPr lang="ko-KR" altLang="en-US" sz="1600" dirty="0" err="1" smtClean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팀별</a:t>
              </a:r>
              <a:r>
                <a:rPr lang="ko-KR" altLang="en-US" sz="1600" dirty="0" smtClean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 멘토링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54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37181" y="1573521"/>
            <a:ext cx="3105150" cy="1154430"/>
            <a:chOff x="-71437" y="4397285"/>
            <a:chExt cx="3105150" cy="1154430"/>
          </a:xfrm>
        </p:grpSpPr>
        <p:sp>
          <p:nvSpPr>
            <p:cNvPr id="3" name="제목 1"/>
            <p:cNvSpPr txBox="1">
              <a:spLocks/>
            </p:cNvSpPr>
            <p:nvPr/>
          </p:nvSpPr>
          <p:spPr>
            <a:xfrm>
              <a:off x="-71437" y="4397285"/>
              <a:ext cx="3105150" cy="56246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 contourW="25400">
                <a:bevelT h="5080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algn="ctr">
                <a:lnSpc>
                  <a:spcPct val="110000"/>
                </a:lnSpc>
                <a:spcBef>
                  <a:spcPct val="0"/>
                </a:spcBef>
                <a:buNone/>
                <a:defRPr sz="6400" b="0" spc="0" baseline="0">
                  <a:ln>
                    <a:noFill/>
                  </a:ln>
                  <a:effectLst>
                    <a:outerShdw dist="50800" dir="2700000" algn="tl" rotWithShape="0">
                      <a:srgbClr val="BDF9C8"/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ko-KR" altLang="en-US" sz="3400" dirty="0" err="1" smtClean="0">
                  <a:solidFill>
                    <a:prstClr val="black"/>
                  </a:solidFill>
                  <a:effectLst>
                    <a:outerShdw dist="63500" dir="2700000" algn="tl" rotWithShape="0">
                      <a:prstClr val="white"/>
                    </a:outerShdw>
                  </a:effectLst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장정택</a:t>
              </a:r>
              <a:endParaRPr lang="ko-KR" altLang="en-US" sz="3400" dirty="0">
                <a:solidFill>
                  <a:prstClr val="black"/>
                </a:solidFill>
                <a:effectLst>
                  <a:outerShdw dist="63500" dir="2700000" algn="tl" rotWithShape="0">
                    <a:prstClr val="white"/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-71437" y="5163396"/>
              <a:ext cx="2593975" cy="388319"/>
            </a:xfrm>
            <a:prstGeom prst="roundRect">
              <a:avLst>
                <a:gd name="adj" fmla="val 50000"/>
              </a:avLst>
            </a:prstGeom>
            <a:solidFill>
              <a:srgbClr val="00B5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white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빅데이터</a:t>
              </a:r>
              <a:r>
                <a:rPr lang="en-US" altLang="ko-KR" dirty="0" smtClean="0">
                  <a:solidFill>
                    <a:prstClr val="white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 </a:t>
              </a:r>
              <a:r>
                <a:rPr lang="ko-KR" altLang="en-US" dirty="0">
                  <a:solidFill>
                    <a:prstClr val="white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멘토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 flipH="1">
            <a:off x="5225147" y="294465"/>
            <a:ext cx="2136453" cy="1279931"/>
            <a:chOff x="2456851" y="3069212"/>
            <a:chExt cx="2008105" cy="1203039"/>
          </a:xfrm>
        </p:grpSpPr>
        <p:sp>
          <p:nvSpPr>
            <p:cNvPr id="13" name="타원 12"/>
            <p:cNvSpPr/>
            <p:nvPr/>
          </p:nvSpPr>
          <p:spPr>
            <a:xfrm>
              <a:off x="3200400" y="3281651"/>
              <a:ext cx="990600" cy="990600"/>
            </a:xfrm>
            <a:prstGeom prst="ellipse">
              <a:avLst/>
            </a:prstGeom>
            <a:solidFill>
              <a:srgbClr val="A9F8B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744685" y="3069212"/>
              <a:ext cx="720271" cy="720271"/>
            </a:xfrm>
            <a:prstGeom prst="ellipse">
              <a:avLst/>
            </a:prstGeom>
            <a:solidFill>
              <a:srgbClr val="A9F8B7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456851" y="3088426"/>
              <a:ext cx="193225" cy="193225"/>
            </a:xfrm>
            <a:prstGeom prst="ellipse">
              <a:avLst/>
            </a:prstGeom>
            <a:solidFill>
              <a:srgbClr val="E9F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93964" y="2979040"/>
            <a:ext cx="5130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카카오</a:t>
            </a:r>
            <a:endParaRPr lang="en-US" altLang="ko-KR" dirty="0" smtClean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  <a:p>
            <a:r>
              <a:rPr lang="ko-KR" altLang="en-US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    서비스나 </a:t>
            </a:r>
            <a:r>
              <a:rPr lang="ko-KR" altLang="en-US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마케팅</a:t>
            </a:r>
            <a:r>
              <a:rPr lang="en-US" altLang="ko-KR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, </a:t>
            </a:r>
            <a:r>
              <a:rPr lang="ko-KR" altLang="en-US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추천 </a:t>
            </a:r>
            <a:r>
              <a:rPr lang="ko-KR" altLang="en-US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관련 데이터 분석 업무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B8DFF4-EE24-4DAA-B15A-58F59B04A769}"/>
              </a:ext>
            </a:extLst>
          </p:cNvPr>
          <p:cNvSpPr txBox="1"/>
          <p:nvPr/>
        </p:nvSpPr>
        <p:spPr>
          <a:xfrm>
            <a:off x="1495168" y="4972198"/>
            <a:ext cx="566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다양한 서비스들의 분석 경험이 있습니다</a:t>
            </a:r>
            <a:r>
              <a:rPr lang="en-US" altLang="ko-KR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.</a:t>
            </a:r>
            <a:r>
              <a:rPr lang="ko-KR" altLang="en-US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endParaRPr lang="en-US" altLang="ko-KR" dirty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  <a:p>
            <a:pPr algn="ctr"/>
            <a:r>
              <a:rPr lang="ko-KR" altLang="en-US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데이터 분석 관련하여 도움을 드리고 싶습니다</a:t>
            </a:r>
            <a:r>
              <a:rPr lang="en-US" altLang="ko-KR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.</a:t>
            </a:r>
            <a:endParaRPr lang="ko-KR" altLang="en-US" dirty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91734" y="4275711"/>
            <a:ext cx="7462585" cy="1737047"/>
            <a:chOff x="419739" y="3855413"/>
            <a:chExt cx="7462585" cy="1737047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704275" y="4157672"/>
              <a:ext cx="7178049" cy="1434788"/>
            </a:xfrm>
            <a:prstGeom prst="roundRect">
              <a:avLst/>
            </a:prstGeom>
            <a:noFill/>
            <a:ln w="76200">
              <a:solidFill>
                <a:srgbClr val="71E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27994" y="3993472"/>
              <a:ext cx="2593975" cy="388319"/>
            </a:xfrm>
            <a:prstGeom prst="roundRect">
              <a:avLst>
                <a:gd name="adj" fmla="val 50000"/>
              </a:avLst>
            </a:prstGeom>
            <a:solidFill>
              <a:srgbClr val="00B5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멘토 한마디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4000" y1="52000" x2="44000" y2="52000"/>
                          <a14:foregroundMark x1="50222" y1="46667" x2="50222" y2="46667"/>
                          <a14:foregroundMark x1="52889" y1="43556" x2="52889" y2="43556"/>
                          <a14:foregroundMark x1="40889" y1="36444" x2="84444" y2="79111"/>
                          <a14:foregroundMark x1="28889" y1="32444" x2="33778" y2="74222"/>
                          <a14:foregroundMark x1="62222" y1="33333" x2="39111" y2="97333"/>
                          <a14:foregroundMark x1="67111" y1="52889" x2="52000" y2="88444"/>
                          <a14:foregroundMark x1="69778" y1="35556" x2="64000" y2="82667"/>
                          <a14:foregroundMark x1="28889" y1="37333" x2="22667" y2="89333"/>
                          <a14:foregroundMark x1="38222" y1="34222" x2="33778" y2="85333"/>
                          <a14:foregroundMark x1="44000" y1="38222" x2="41778" y2="85333"/>
                          <a14:foregroundMark x1="58667" y1="35111" x2="56889" y2="85333"/>
                          <a14:foregroundMark x1="63111" y1="29778" x2="67111" y2="68000"/>
                          <a14:foregroundMark x1="58667" y1="24444" x2="63111" y2="42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9739" y="3855413"/>
              <a:ext cx="616510" cy="616510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82F1573D-7437-0445-A204-40B5E18947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6" y="1134841"/>
            <a:ext cx="2026257" cy="270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4079" y="1614221"/>
            <a:ext cx="7134971" cy="345634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6472" y="2877236"/>
            <a:ext cx="3250180" cy="1186351"/>
          </a:xfrm>
          <a:prstGeom prst="rect">
            <a:avLst/>
          </a:prstGeom>
        </p:spPr>
        <p:txBody>
          <a:bodyPr vert="horz" lIns="90000" tIns="46800" rIns="90000" bIns="46800" rtlCol="0" anchor="t" anchorCtr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ExtraBold" panose="020B0600000101010101" pitchFamily="50" charset="-127"/>
                <a:ea typeface="삼성긴고딕 ExtraBold" panose="020B0600000101010101" pitchFamily="50" charset="-127"/>
              </a:rPr>
              <a:t>블록체인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삼성긴고딕 ExtraBold" panose="020B0600000101010101" pitchFamily="50" charset="-127"/>
              <a:ea typeface="삼성긴고딕 Extra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44575" y="2488917"/>
            <a:ext cx="2593975" cy="388319"/>
          </a:xfrm>
          <a:prstGeom prst="roundRect">
            <a:avLst>
              <a:gd name="adj" fmla="val 50000"/>
            </a:avLst>
          </a:prstGeom>
          <a:solidFill>
            <a:srgbClr val="00B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도메인</a:t>
            </a:r>
            <a:endParaRPr lang="ko-KR" altLang="en-US" dirty="0">
              <a:solidFill>
                <a:prstClr val="white"/>
              </a:solidFill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373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672572" y="1749368"/>
            <a:ext cx="3105150" cy="1154430"/>
            <a:chOff x="-71437" y="4397285"/>
            <a:chExt cx="3105150" cy="1154430"/>
          </a:xfrm>
        </p:grpSpPr>
        <p:sp>
          <p:nvSpPr>
            <p:cNvPr id="3" name="제목 1"/>
            <p:cNvSpPr txBox="1">
              <a:spLocks/>
            </p:cNvSpPr>
            <p:nvPr/>
          </p:nvSpPr>
          <p:spPr>
            <a:xfrm>
              <a:off x="-71437" y="4397285"/>
              <a:ext cx="3105150" cy="56246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 contourW="25400">
                <a:bevelT h="5080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algn="ctr">
                <a:lnSpc>
                  <a:spcPct val="110000"/>
                </a:lnSpc>
                <a:spcBef>
                  <a:spcPct val="0"/>
                </a:spcBef>
                <a:buNone/>
                <a:defRPr sz="6400" b="0" spc="0" baseline="0">
                  <a:ln>
                    <a:noFill/>
                  </a:ln>
                  <a:effectLst>
                    <a:outerShdw dist="50800" dir="2700000" algn="tl" rotWithShape="0">
                      <a:srgbClr val="BDF9C8"/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  <a:cs typeface="Arial" panose="020B0604020202020204" pitchFamily="34" charset="0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dist="63500" dir="2700000" algn="tl" rotWithShape="0">
                      <a:prstClr val="white"/>
                    </a:outerShdw>
                  </a:effectLst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Arial" panose="020B0604020202020204" pitchFamily="34" charset="0"/>
                </a:rPr>
                <a:t>고덕윤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-71437" y="5163396"/>
              <a:ext cx="2593975" cy="388319"/>
            </a:xfrm>
            <a:prstGeom prst="roundRect">
              <a:avLst>
                <a:gd name="adj" fmla="val 50000"/>
              </a:avLst>
            </a:prstGeom>
            <a:solidFill>
              <a:srgbClr val="00B5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블록체인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멘토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 flipH="1">
            <a:off x="5225147" y="294465"/>
            <a:ext cx="2136453" cy="1279931"/>
            <a:chOff x="2456851" y="3069212"/>
            <a:chExt cx="2008105" cy="1203039"/>
          </a:xfrm>
        </p:grpSpPr>
        <p:sp>
          <p:nvSpPr>
            <p:cNvPr id="13" name="타원 12"/>
            <p:cNvSpPr/>
            <p:nvPr/>
          </p:nvSpPr>
          <p:spPr>
            <a:xfrm>
              <a:off x="3200400" y="3281651"/>
              <a:ext cx="990600" cy="990600"/>
            </a:xfrm>
            <a:prstGeom prst="ellipse">
              <a:avLst/>
            </a:prstGeom>
            <a:solidFill>
              <a:srgbClr val="A9F8B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744685" y="3069212"/>
              <a:ext cx="720271" cy="720271"/>
            </a:xfrm>
            <a:prstGeom prst="ellipse">
              <a:avLst/>
            </a:prstGeom>
            <a:solidFill>
              <a:srgbClr val="A9F8B7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456851" y="3088426"/>
              <a:ext cx="193225" cy="193225"/>
            </a:xfrm>
            <a:prstGeom prst="ellipse">
              <a:avLst/>
            </a:prstGeom>
            <a:solidFill>
              <a:srgbClr val="E9F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535000" y="3142108"/>
            <a:ext cx="4896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논스랩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주식회사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대표이사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  <a:p>
            <a:pPr marL="285750" lvl="0" indent="-285750"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서강대학교 컴퓨터공학 박사</a:t>
            </a:r>
            <a:endParaRPr lang="en-US" altLang="ko-KR" dirty="0">
              <a:solidFill>
                <a:prstClr val="black"/>
              </a:solidFill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  <a:p>
            <a:pPr marL="285750" lvl="0" indent="-285750"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서강대학교 정보통신대학원 </a:t>
            </a:r>
            <a:r>
              <a:rPr lang="ko-KR" altLang="en-US" dirty="0" err="1" smtClean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대우교수</a:t>
            </a:r>
            <a:endParaRPr lang="en-US" altLang="ko-KR" dirty="0">
              <a:solidFill>
                <a:prstClr val="black"/>
              </a:solidFill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pic>
        <p:nvPicPr>
          <p:cNvPr id="6" name="그림 5" descr="텍스트, 사람, 남자, 실외이(가) 표시된 사진&#10;&#10;자동 생성된 설명">
            <a:extLst>
              <a:ext uri="{FF2B5EF4-FFF2-40B4-BE49-F238E27FC236}">
                <a16:creationId xmlns:a16="http://schemas.microsoft.com/office/drawing/2014/main" id="{7DE9E54B-F0D9-EF4C-8CB4-749B268F8C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953" r="4642"/>
          <a:stretch/>
        </p:blipFill>
        <p:spPr>
          <a:xfrm>
            <a:off x="926851" y="1574396"/>
            <a:ext cx="1960082" cy="2373586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504091" y="4306960"/>
            <a:ext cx="7462585" cy="1737047"/>
            <a:chOff x="419739" y="3855413"/>
            <a:chExt cx="7462585" cy="1737047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704275" y="4157672"/>
              <a:ext cx="7178049" cy="1434788"/>
            </a:xfrm>
            <a:prstGeom prst="roundRect">
              <a:avLst/>
            </a:prstGeom>
            <a:noFill/>
            <a:ln w="76200">
              <a:solidFill>
                <a:srgbClr val="71E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27994" y="3993472"/>
              <a:ext cx="2593975" cy="388319"/>
            </a:xfrm>
            <a:prstGeom prst="roundRect">
              <a:avLst>
                <a:gd name="adj" fmla="val 50000"/>
              </a:avLst>
            </a:prstGeom>
            <a:solidFill>
              <a:srgbClr val="00B5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멘토 한마디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44000" y1="52000" x2="44000" y2="52000"/>
                          <a14:foregroundMark x1="50222" y1="46667" x2="50222" y2="46667"/>
                          <a14:foregroundMark x1="52889" y1="43556" x2="52889" y2="43556"/>
                          <a14:foregroundMark x1="40889" y1="36444" x2="84444" y2="79111"/>
                          <a14:foregroundMark x1="28889" y1="32444" x2="33778" y2="74222"/>
                          <a14:foregroundMark x1="62222" y1="33333" x2="39111" y2="97333"/>
                          <a14:foregroundMark x1="67111" y1="52889" x2="52000" y2="88444"/>
                          <a14:foregroundMark x1="69778" y1="35556" x2="64000" y2="82667"/>
                          <a14:foregroundMark x1="28889" y1="37333" x2="22667" y2="89333"/>
                          <a14:foregroundMark x1="38222" y1="34222" x2="33778" y2="85333"/>
                          <a14:foregroundMark x1="44000" y1="38222" x2="41778" y2="85333"/>
                          <a14:foregroundMark x1="58667" y1="35111" x2="56889" y2="85333"/>
                          <a14:foregroundMark x1="63111" y1="29778" x2="67111" y2="68000"/>
                          <a14:foregroundMark x1="58667" y1="24444" x2="63111" y2="42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9739" y="3855413"/>
              <a:ext cx="616510" cy="616510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2178170" y="5192316"/>
            <a:ext cx="4398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 err="1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블록체인의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선구자가 되어보는 건 어떠세요</a:t>
            </a:r>
            <a:r>
              <a:rPr lang="en-US" altLang="ko-KR" dirty="0" smtClean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?</a:t>
            </a:r>
            <a:endParaRPr lang="ko-KR" altLang="en-US" dirty="0">
              <a:solidFill>
                <a:prstClr val="black"/>
              </a:solidFill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78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4079" y="1614221"/>
            <a:ext cx="7134971" cy="345634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6472" y="2877236"/>
            <a:ext cx="3250180" cy="1186351"/>
          </a:xfrm>
          <a:prstGeom prst="rect">
            <a:avLst/>
          </a:prstGeom>
        </p:spPr>
        <p:txBody>
          <a:bodyPr vert="horz" lIns="90000" tIns="46800" rIns="90000" bIns="46800" rtlCol="0" anchor="t" anchorCtr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ExtraBold" panose="020B0600000101010101" pitchFamily="50" charset="-127"/>
                <a:ea typeface="삼성긴고딕 ExtraBold" panose="020B0600000101010101" pitchFamily="50" charset="-127"/>
              </a:rPr>
              <a:t>IoT</a:t>
            </a:r>
            <a:r>
              <a:rPr kumimoji="0" lang="ko-KR" alt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ExtraBold" panose="020B0600000101010101" pitchFamily="50" charset="-127"/>
                <a:ea typeface="삼성긴고딕 ExtraBold" panose="020B0600000101010101" pitchFamily="50" charset="-127"/>
              </a:rPr>
              <a:t>제어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삼성긴고딕 ExtraBold" panose="020B0600000101010101" pitchFamily="50" charset="-127"/>
              <a:ea typeface="삼성긴고딕 Extra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44575" y="2488917"/>
            <a:ext cx="2593975" cy="388319"/>
          </a:xfrm>
          <a:prstGeom prst="roundRect">
            <a:avLst>
              <a:gd name="adj" fmla="val 50000"/>
            </a:avLst>
          </a:prstGeom>
          <a:solidFill>
            <a:srgbClr val="00B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도메인</a:t>
            </a:r>
            <a:endParaRPr lang="ko-KR" altLang="en-US" dirty="0">
              <a:solidFill>
                <a:prstClr val="white"/>
              </a:solidFill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8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flipH="1">
            <a:off x="5225147" y="294465"/>
            <a:ext cx="2136453" cy="1279931"/>
            <a:chOff x="2456851" y="3069212"/>
            <a:chExt cx="2008105" cy="1203039"/>
          </a:xfrm>
        </p:grpSpPr>
        <p:sp>
          <p:nvSpPr>
            <p:cNvPr id="13" name="타원 12"/>
            <p:cNvSpPr/>
            <p:nvPr/>
          </p:nvSpPr>
          <p:spPr>
            <a:xfrm>
              <a:off x="3200400" y="3281651"/>
              <a:ext cx="990600" cy="990600"/>
            </a:xfrm>
            <a:prstGeom prst="ellipse">
              <a:avLst/>
            </a:prstGeom>
            <a:solidFill>
              <a:srgbClr val="A9F8B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744685" y="3069212"/>
              <a:ext cx="720271" cy="720271"/>
            </a:xfrm>
            <a:prstGeom prst="ellipse">
              <a:avLst/>
            </a:prstGeom>
            <a:solidFill>
              <a:srgbClr val="A9F8B7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456851" y="3088426"/>
              <a:ext cx="193225" cy="193225"/>
            </a:xfrm>
            <a:prstGeom prst="ellipse">
              <a:avLst/>
            </a:prstGeom>
            <a:solidFill>
              <a:srgbClr val="E9F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672572" y="353793"/>
            <a:ext cx="3105150" cy="1154430"/>
            <a:chOff x="-71437" y="4397285"/>
            <a:chExt cx="3105150" cy="1154430"/>
          </a:xfrm>
        </p:grpSpPr>
        <p:sp>
          <p:nvSpPr>
            <p:cNvPr id="3" name="제목 1"/>
            <p:cNvSpPr txBox="1">
              <a:spLocks/>
            </p:cNvSpPr>
            <p:nvPr/>
          </p:nvSpPr>
          <p:spPr>
            <a:xfrm>
              <a:off x="-71437" y="4397285"/>
              <a:ext cx="3105150" cy="56246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 contourW="25400">
                <a:bevelT h="5080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algn="ctr">
                <a:lnSpc>
                  <a:spcPct val="110000"/>
                </a:lnSpc>
                <a:spcBef>
                  <a:spcPct val="0"/>
                </a:spcBef>
                <a:buNone/>
                <a:defRPr sz="6400" b="0" spc="0" baseline="0">
                  <a:ln>
                    <a:noFill/>
                  </a:ln>
                  <a:effectLst>
                    <a:outerShdw dist="50800" dir="2700000" algn="tl" rotWithShape="0">
                      <a:srgbClr val="BDF9C8"/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ko-KR" altLang="en-US" sz="3400" dirty="0">
                  <a:solidFill>
                    <a:prstClr val="black"/>
                  </a:solidFill>
                  <a:effectLst>
                    <a:outerShdw dist="63500" dir="2700000" algn="tl" rotWithShape="0">
                      <a:prstClr val="white"/>
                    </a:outerShdw>
                  </a:effectLst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김정호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-71437" y="5163396"/>
              <a:ext cx="2593975" cy="388319"/>
            </a:xfrm>
            <a:prstGeom prst="roundRect">
              <a:avLst>
                <a:gd name="adj" fmla="val 50000"/>
              </a:avLst>
            </a:prstGeom>
            <a:solidFill>
              <a:srgbClr val="00B5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prstClr val="white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IoT</a:t>
              </a:r>
              <a:r>
                <a:rPr lang="ko-KR" altLang="en-US" dirty="0" smtClean="0">
                  <a:solidFill>
                    <a:prstClr val="white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제어</a:t>
              </a:r>
              <a:r>
                <a:rPr lang="en-US" altLang="ko-KR" dirty="0" smtClean="0">
                  <a:solidFill>
                    <a:prstClr val="white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 </a:t>
              </a:r>
              <a:r>
                <a:rPr lang="ko-KR" altLang="en-US" dirty="0">
                  <a:solidFill>
                    <a:prstClr val="white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멘토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80370" y="1595024"/>
            <a:ext cx="5126400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㈜</a:t>
            </a:r>
            <a:r>
              <a:rPr lang="ko-KR" altLang="en-US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명지대학교 </a:t>
            </a:r>
            <a:r>
              <a:rPr lang="en-US" altLang="ko-KR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ICT</a:t>
            </a:r>
            <a:r>
              <a:rPr lang="ko-KR" altLang="en-US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융합대학</a:t>
            </a:r>
            <a:endParaRPr lang="en-US" altLang="ko-KR" sz="1600" dirty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        </a:t>
            </a:r>
            <a:r>
              <a:rPr lang="ko-KR" altLang="en-US" sz="1600" dirty="0" err="1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융합소프트웨어학부</a:t>
            </a:r>
            <a:r>
              <a:rPr lang="ko-KR" altLang="en-US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조교수</a:t>
            </a:r>
            <a:endParaRPr lang="en-US" altLang="ko-KR" sz="1600" dirty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        - IoT </a:t>
            </a:r>
            <a:r>
              <a:rPr lang="ko-KR" altLang="en-US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제어 분야 임베디드 연구</a:t>
            </a:r>
            <a:endParaRPr lang="en-US" altLang="ko-KR" sz="1600" dirty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㈜</a:t>
            </a:r>
            <a:r>
              <a:rPr lang="ko-KR" altLang="en-US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제이유컨설팅 대표</a:t>
            </a:r>
            <a:endParaRPr lang="en-US" altLang="ko-KR" sz="1600" dirty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     </a:t>
            </a:r>
            <a:r>
              <a:rPr lang="en-US" altLang="ko-KR" sz="1600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 - </a:t>
            </a:r>
            <a:r>
              <a:rPr lang="ko-KR" altLang="en-US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자율주행 프로젝트 컨설팅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SK </a:t>
            </a:r>
            <a:r>
              <a:rPr lang="en-US" altLang="ko-KR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C&amp;C </a:t>
            </a:r>
            <a:r>
              <a:rPr lang="ko-KR" altLang="en-US" sz="1600" dirty="0" err="1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아키텍트팀</a:t>
            </a:r>
            <a:endParaRPr lang="ko-KR" altLang="en-US" sz="1600" dirty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LG</a:t>
            </a:r>
            <a:r>
              <a:rPr lang="ko-KR" altLang="en-US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전자 </a:t>
            </a:r>
            <a:r>
              <a:rPr lang="ko-KR" altLang="en-US" sz="1600" dirty="0" err="1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아키텍트</a:t>
            </a:r>
            <a:r>
              <a:rPr lang="ko-KR" altLang="en-US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양성 멘토링 및</a:t>
            </a:r>
            <a:endParaRPr lang="en-US" altLang="ko-KR" sz="1600" dirty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     </a:t>
            </a:r>
            <a:r>
              <a:rPr lang="en-US" altLang="ko-KR" sz="1600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          </a:t>
            </a:r>
            <a:r>
              <a:rPr lang="ko-KR" altLang="en-US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소프트웨어 분석</a:t>
            </a:r>
            <a:r>
              <a:rPr lang="en-US" altLang="ko-KR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, </a:t>
            </a:r>
            <a:r>
              <a:rPr lang="ko-KR" altLang="en-US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설계</a:t>
            </a:r>
            <a:r>
              <a:rPr lang="en-US" altLang="ko-KR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, </a:t>
            </a:r>
            <a:r>
              <a:rPr lang="ko-KR" altLang="en-US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테스트 강의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삼성전자 </a:t>
            </a:r>
            <a:r>
              <a:rPr lang="ko-KR" altLang="en-US" sz="1600" dirty="0" err="1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아키텍트</a:t>
            </a:r>
            <a:r>
              <a:rPr lang="ko-KR" altLang="en-US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양성과정 강의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A73FFB-51A9-4CD5-8C0D-D140518F962C}"/>
              </a:ext>
            </a:extLst>
          </p:cNvPr>
          <p:cNvSpPr txBox="1"/>
          <p:nvPr/>
        </p:nvSpPr>
        <p:spPr>
          <a:xfrm>
            <a:off x="1208985" y="5485078"/>
            <a:ext cx="6049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임베디드</a:t>
            </a:r>
            <a:r>
              <a:rPr lang="ko-KR" altLang="en-US" sz="1600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ko-KR" altLang="en-US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소프트웨어를 체계적으로 만들 수 있는 방법이 무엇일까요</a:t>
            </a:r>
            <a:r>
              <a:rPr lang="en-US" altLang="ko-KR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? </a:t>
            </a:r>
            <a:endParaRPr lang="ko-KR" altLang="en-US" sz="1600" dirty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pic>
        <p:nvPicPr>
          <p:cNvPr id="17" name="_x378292104">
            <a:extLst>
              <a:ext uri="{FF2B5EF4-FFF2-40B4-BE49-F238E27FC236}">
                <a16:creationId xmlns:a16="http://schemas.microsoft.com/office/drawing/2014/main" id="{0F4D4DDE-98CE-465A-8ADE-4207CAC9D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4" r="13643"/>
          <a:stretch>
            <a:fillRect/>
          </a:stretch>
        </p:blipFill>
        <p:spPr bwMode="auto">
          <a:xfrm>
            <a:off x="734361" y="451852"/>
            <a:ext cx="2573078" cy="292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438910" y="4582877"/>
            <a:ext cx="7462585" cy="1737047"/>
            <a:chOff x="419739" y="3855413"/>
            <a:chExt cx="7462585" cy="1737047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704275" y="4157672"/>
              <a:ext cx="7178049" cy="1434788"/>
            </a:xfrm>
            <a:prstGeom prst="roundRect">
              <a:avLst/>
            </a:prstGeom>
            <a:noFill/>
            <a:ln w="76200">
              <a:solidFill>
                <a:srgbClr val="71E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27994" y="3993472"/>
              <a:ext cx="2593975" cy="388319"/>
            </a:xfrm>
            <a:prstGeom prst="roundRect">
              <a:avLst>
                <a:gd name="adj" fmla="val 50000"/>
              </a:avLst>
            </a:prstGeom>
            <a:solidFill>
              <a:srgbClr val="00B5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멘토 한마디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44000" y1="52000" x2="44000" y2="52000"/>
                          <a14:foregroundMark x1="50222" y1="46667" x2="50222" y2="46667"/>
                          <a14:foregroundMark x1="52889" y1="43556" x2="52889" y2="43556"/>
                          <a14:foregroundMark x1="40889" y1="36444" x2="84444" y2="79111"/>
                          <a14:foregroundMark x1="28889" y1="32444" x2="33778" y2="74222"/>
                          <a14:foregroundMark x1="62222" y1="33333" x2="39111" y2="97333"/>
                          <a14:foregroundMark x1="67111" y1="52889" x2="52000" y2="88444"/>
                          <a14:foregroundMark x1="69778" y1="35556" x2="64000" y2="82667"/>
                          <a14:foregroundMark x1="28889" y1="37333" x2="22667" y2="89333"/>
                          <a14:foregroundMark x1="38222" y1="34222" x2="33778" y2="85333"/>
                          <a14:foregroundMark x1="44000" y1="38222" x2="41778" y2="85333"/>
                          <a14:foregroundMark x1="58667" y1="35111" x2="56889" y2="85333"/>
                          <a14:foregroundMark x1="63111" y1="29778" x2="67111" y2="68000"/>
                          <a14:foregroundMark x1="58667" y1="24444" x2="63111" y2="42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9739" y="3855413"/>
              <a:ext cx="616510" cy="6165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636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4079" y="1614221"/>
            <a:ext cx="7134971" cy="345634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6472" y="2877236"/>
            <a:ext cx="3250180" cy="1186351"/>
          </a:xfrm>
          <a:prstGeom prst="rect">
            <a:avLst/>
          </a:prstGeom>
        </p:spPr>
        <p:txBody>
          <a:bodyPr vert="horz" lIns="90000" tIns="46800" rIns="90000" bIns="46800" rtlCol="0" anchor="t" anchorCtr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ExtraBold" panose="020B0600000101010101" pitchFamily="50" charset="-127"/>
                <a:ea typeface="삼성긴고딕 ExtraBold" panose="020B0600000101010101" pitchFamily="50" charset="-127"/>
              </a:rPr>
              <a:t>인공지능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삼성긴고딕 ExtraBold" panose="020B0600000101010101" pitchFamily="50" charset="-127"/>
              <a:ea typeface="삼성긴고딕 Extra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44575" y="2488917"/>
            <a:ext cx="2593975" cy="388319"/>
          </a:xfrm>
          <a:prstGeom prst="roundRect">
            <a:avLst>
              <a:gd name="adj" fmla="val 50000"/>
            </a:avLst>
          </a:prstGeom>
          <a:solidFill>
            <a:srgbClr val="00B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도메인</a:t>
            </a:r>
            <a:endParaRPr lang="ko-KR" altLang="en-US" dirty="0">
              <a:solidFill>
                <a:prstClr val="white"/>
              </a:solidFill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14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672572" y="926593"/>
            <a:ext cx="3105150" cy="1154430"/>
            <a:chOff x="-71437" y="4397285"/>
            <a:chExt cx="3105150" cy="1154430"/>
          </a:xfrm>
        </p:grpSpPr>
        <p:sp>
          <p:nvSpPr>
            <p:cNvPr id="3" name="제목 1"/>
            <p:cNvSpPr txBox="1">
              <a:spLocks/>
            </p:cNvSpPr>
            <p:nvPr/>
          </p:nvSpPr>
          <p:spPr>
            <a:xfrm>
              <a:off x="-71437" y="4397285"/>
              <a:ext cx="3105150" cy="56246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 contourW="25400">
                <a:bevelT h="5080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algn="ctr">
                <a:lnSpc>
                  <a:spcPct val="110000"/>
                </a:lnSpc>
                <a:spcBef>
                  <a:spcPct val="0"/>
                </a:spcBef>
                <a:buNone/>
                <a:defRPr sz="6400" b="0" spc="0" baseline="0">
                  <a:ln>
                    <a:noFill/>
                  </a:ln>
                  <a:effectLst>
                    <a:outerShdw dist="50800" dir="2700000" algn="tl" rotWithShape="0">
                      <a:srgbClr val="BDF9C8"/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ko-KR" altLang="en-US" sz="3400" dirty="0">
                  <a:solidFill>
                    <a:prstClr val="black"/>
                  </a:solidFill>
                  <a:effectLst>
                    <a:outerShdw dist="63500" dir="2700000" algn="tl" rotWithShape="0">
                      <a:prstClr val="white"/>
                    </a:outerShdw>
                  </a:effectLst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김희준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-71437" y="5163396"/>
              <a:ext cx="2593975" cy="388319"/>
            </a:xfrm>
            <a:prstGeom prst="roundRect">
              <a:avLst>
                <a:gd name="adj" fmla="val 50000"/>
              </a:avLst>
            </a:prstGeom>
            <a:solidFill>
              <a:srgbClr val="00B5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white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인공지능 멘토</a:t>
              </a:r>
              <a:endParaRPr lang="ko-KR" altLang="en-US" dirty="0"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 flipH="1">
            <a:off x="5225147" y="294465"/>
            <a:ext cx="2136453" cy="1279931"/>
            <a:chOff x="2456851" y="3069212"/>
            <a:chExt cx="2008105" cy="1203039"/>
          </a:xfrm>
        </p:grpSpPr>
        <p:sp>
          <p:nvSpPr>
            <p:cNvPr id="13" name="타원 12"/>
            <p:cNvSpPr/>
            <p:nvPr/>
          </p:nvSpPr>
          <p:spPr>
            <a:xfrm>
              <a:off x="3200400" y="3281651"/>
              <a:ext cx="990600" cy="990600"/>
            </a:xfrm>
            <a:prstGeom prst="ellipse">
              <a:avLst/>
            </a:prstGeom>
            <a:solidFill>
              <a:srgbClr val="A9F8B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744685" y="3069212"/>
              <a:ext cx="720271" cy="720271"/>
            </a:xfrm>
            <a:prstGeom prst="ellipse">
              <a:avLst/>
            </a:prstGeom>
            <a:solidFill>
              <a:srgbClr val="A9F8B7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456851" y="3088426"/>
              <a:ext cx="193225" cy="193225"/>
            </a:xfrm>
            <a:prstGeom prst="ellipse">
              <a:avLst/>
            </a:prstGeom>
            <a:solidFill>
              <a:srgbClr val="E9F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80370" y="2181594"/>
            <a:ext cx="512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현대오토에버</a:t>
            </a:r>
            <a:r>
              <a:rPr lang="ko-KR" altLang="en-US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㈜ 대표 </a:t>
            </a:r>
            <a:r>
              <a:rPr lang="ko-KR" altLang="en-US" sz="1600" dirty="0" err="1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웹앱개발팀</a:t>
            </a:r>
            <a:r>
              <a:rPr lang="ko-KR" altLang="en-US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책임</a:t>
            </a:r>
            <a:endParaRPr lang="en-US" altLang="ko-KR" sz="1600" dirty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㈜</a:t>
            </a:r>
            <a:r>
              <a:rPr lang="ko-KR" altLang="en-US" sz="1600" dirty="0" err="1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머니투데이방송</a:t>
            </a:r>
            <a:r>
              <a:rPr lang="ko-KR" altLang="en-US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시스템개발팀 팀장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㈜</a:t>
            </a:r>
            <a:r>
              <a:rPr lang="ko-KR" altLang="en-US" sz="1600" dirty="0" err="1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매경닷컴</a:t>
            </a:r>
            <a:r>
              <a:rPr lang="ko-KR" altLang="en-US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시스템개발팀 팀장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한밭대학교 </a:t>
            </a:r>
            <a:r>
              <a:rPr lang="ko-KR" altLang="en-US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컴퓨터비전 강의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가천대학교</a:t>
            </a:r>
            <a:r>
              <a:rPr lang="ko-KR" altLang="en-US" sz="1600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ko-KR" altLang="en-US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데이터 시각화 </a:t>
            </a:r>
            <a:r>
              <a:rPr lang="en-US" altLang="ko-KR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with R </a:t>
            </a:r>
            <a:r>
              <a:rPr lang="ko-KR" altLang="en-US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강의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A73FFB-51A9-4CD5-8C0D-D140518F962C}"/>
              </a:ext>
            </a:extLst>
          </p:cNvPr>
          <p:cNvSpPr txBox="1"/>
          <p:nvPr/>
        </p:nvSpPr>
        <p:spPr>
          <a:xfrm>
            <a:off x="1232264" y="5094032"/>
            <a:ext cx="6579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최대한 </a:t>
            </a:r>
            <a:r>
              <a:rPr lang="ko-KR" altLang="en-US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집중하여 목표한 만큼 성실하게 진행하시고 팀원들과 </a:t>
            </a:r>
            <a:endParaRPr lang="en-US" altLang="ko-KR" sz="1600" dirty="0" smtClean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  <a:p>
            <a:r>
              <a:rPr lang="ko-KR" altLang="en-US" sz="1600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그 </a:t>
            </a:r>
            <a:r>
              <a:rPr lang="ko-KR" altLang="en-US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경험을 꼭</a:t>
            </a:r>
            <a:r>
              <a:rPr lang="en-US" altLang="ko-KR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! </a:t>
            </a:r>
            <a:r>
              <a:rPr lang="ko-KR" altLang="en-US" sz="1600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공유 </a:t>
            </a:r>
            <a:r>
              <a:rPr lang="ko-KR" altLang="en-US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하시기 바랍니다</a:t>
            </a:r>
            <a:r>
              <a:rPr lang="en-US" altLang="ko-KR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. </a:t>
            </a:r>
          </a:p>
          <a:p>
            <a:r>
              <a:rPr lang="ko-KR" altLang="en-US" sz="1600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경험의 </a:t>
            </a:r>
            <a:r>
              <a:rPr lang="ko-KR" altLang="en-US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공유야 말로 짧은 교육 기간 중 얻을 수 있는 </a:t>
            </a:r>
            <a:endParaRPr lang="en-US" altLang="ko-KR" sz="1600" dirty="0" smtClean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  <a:p>
            <a:r>
              <a:rPr lang="ko-KR" altLang="en-US" sz="1600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최대의 </a:t>
            </a:r>
            <a:r>
              <a:rPr lang="ko-KR" altLang="en-US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보상이고 이것이 취업을 할 때 여러분들의 무기가 될 것입니다</a:t>
            </a:r>
            <a:r>
              <a:rPr lang="en-US" altLang="ko-KR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.</a:t>
            </a:r>
            <a:endParaRPr lang="ko-KR" altLang="en-US" sz="1600" dirty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pic>
        <p:nvPicPr>
          <p:cNvPr id="17" name="_x378291960">
            <a:extLst>
              <a:ext uri="{FF2B5EF4-FFF2-40B4-BE49-F238E27FC236}">
                <a16:creationId xmlns:a16="http://schemas.microsoft.com/office/drawing/2014/main" id="{A68DA714-EFDA-4E04-8C69-261EEC872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61"/>
          <a:stretch>
            <a:fillRect/>
          </a:stretch>
        </p:blipFill>
        <p:spPr bwMode="auto">
          <a:xfrm>
            <a:off x="699573" y="1134950"/>
            <a:ext cx="2371935" cy="286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933135" y="4614465"/>
            <a:ext cx="7178049" cy="1871004"/>
          </a:xfrm>
          <a:prstGeom prst="roundRect">
            <a:avLst/>
          </a:prstGeom>
          <a:noFill/>
          <a:ln w="76200">
            <a:solidFill>
              <a:srgbClr val="71E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56854" y="4450265"/>
            <a:ext cx="2593975" cy="388319"/>
          </a:xfrm>
          <a:prstGeom prst="roundRect">
            <a:avLst>
              <a:gd name="adj" fmla="val 50000"/>
            </a:avLst>
          </a:prstGeom>
          <a:solidFill>
            <a:srgbClr val="00B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멘토 한마디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4000" y1="52000" x2="44000" y2="52000"/>
                        <a14:foregroundMark x1="50222" y1="46667" x2="50222" y2="46667"/>
                        <a14:foregroundMark x1="52889" y1="43556" x2="52889" y2="43556"/>
                        <a14:foregroundMark x1="40889" y1="36444" x2="84444" y2="79111"/>
                        <a14:foregroundMark x1="28889" y1="32444" x2="33778" y2="74222"/>
                        <a14:foregroundMark x1="62222" y1="33333" x2="39111" y2="97333"/>
                        <a14:foregroundMark x1="67111" y1="52889" x2="52000" y2="88444"/>
                        <a14:foregroundMark x1="69778" y1="35556" x2="64000" y2="82667"/>
                        <a14:foregroundMark x1="28889" y1="37333" x2="22667" y2="89333"/>
                        <a14:foregroundMark x1="38222" y1="34222" x2="33778" y2="85333"/>
                        <a14:foregroundMark x1="44000" y1="38222" x2="41778" y2="85333"/>
                        <a14:foregroundMark x1="58667" y1="35111" x2="56889" y2="85333"/>
                        <a14:foregroundMark x1="63111" y1="29778" x2="67111" y2="68000"/>
                        <a14:foregroundMark x1="58667" y1="24444" x2="63111" y2="42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8599" y="4312206"/>
            <a:ext cx="616510" cy="6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465377" y="1724474"/>
            <a:ext cx="3105150" cy="56246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 contourW="25400">
              <a:bevelT h="508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algn="ctr">
              <a:lnSpc>
                <a:spcPct val="110000"/>
              </a:lnSpc>
              <a:spcBef>
                <a:spcPct val="0"/>
              </a:spcBef>
              <a:buNone/>
              <a:defRPr sz="6400" b="0" spc="0" baseline="0">
                <a:ln>
                  <a:noFill/>
                </a:ln>
                <a:effectLst>
                  <a:outerShdw dist="50800" dir="2700000" algn="tl" rotWithShape="0">
                    <a:srgbClr val="BDF9C8"/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dist="63500" dir="2700000" algn="tl" rotWithShape="0">
                    <a:prstClr val="white"/>
                  </a:outerShdw>
                </a:effectLst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Arial" panose="020B0604020202020204" pitchFamily="34" charset="0"/>
              </a:rPr>
              <a:t>권지훈</a:t>
            </a:r>
            <a:endParaRPr kumimoji="0" lang="ko-KR" alt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dist="63500" dir="2700000" algn="tl" rotWithShape="0">
                  <a:prstClr val="white"/>
                </a:outerShdw>
              </a:effectLst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465377" y="2490585"/>
            <a:ext cx="2593975" cy="388319"/>
          </a:xfrm>
          <a:prstGeom prst="roundRect">
            <a:avLst>
              <a:gd name="adj" fmla="val 50000"/>
            </a:avLst>
          </a:prstGeom>
          <a:solidFill>
            <a:srgbClr val="00B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인공지능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멘토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 flipH="1">
            <a:off x="5225147" y="294465"/>
            <a:ext cx="2136453" cy="1279931"/>
            <a:chOff x="2456851" y="3069212"/>
            <a:chExt cx="2008105" cy="1203039"/>
          </a:xfrm>
        </p:grpSpPr>
        <p:sp>
          <p:nvSpPr>
            <p:cNvPr id="13" name="타원 12"/>
            <p:cNvSpPr/>
            <p:nvPr/>
          </p:nvSpPr>
          <p:spPr>
            <a:xfrm>
              <a:off x="3200400" y="3281651"/>
              <a:ext cx="990600" cy="990600"/>
            </a:xfrm>
            <a:prstGeom prst="ellipse">
              <a:avLst/>
            </a:prstGeom>
            <a:solidFill>
              <a:srgbClr val="A9F8B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744685" y="3069212"/>
              <a:ext cx="720271" cy="720271"/>
            </a:xfrm>
            <a:prstGeom prst="ellipse">
              <a:avLst/>
            </a:prstGeom>
            <a:solidFill>
              <a:srgbClr val="A9F8B7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456851" y="3088426"/>
              <a:ext cx="193225" cy="193225"/>
            </a:xfrm>
            <a:prstGeom prst="ellipse">
              <a:avLst/>
            </a:prstGeom>
            <a:solidFill>
              <a:srgbClr val="E9F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588707" y="3082553"/>
            <a:ext cx="792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ASKstory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  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대표이사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삼성전자    무선사업부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삼성갤럭시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S1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개발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삼성전자    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DMC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연구소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65377" y="4417870"/>
            <a:ext cx="2593975" cy="388319"/>
          </a:xfrm>
          <a:prstGeom prst="roundRect">
            <a:avLst>
              <a:gd name="adj" fmla="val 50000"/>
            </a:avLst>
          </a:prstGeom>
          <a:solidFill>
            <a:srgbClr val="00B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수상이력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8706" y="4979310"/>
            <a:ext cx="792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중소벤처기업부장관 표창 청년기업인상 수상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삼성전자 무선사업부 추천서 획득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국제트리즈협회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TRIZ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국제자격증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 취득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7" y="1540677"/>
            <a:ext cx="2779097" cy="46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9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05284" y="314907"/>
            <a:ext cx="2593975" cy="1160970"/>
            <a:chOff x="-71437" y="4390745"/>
            <a:chExt cx="2593975" cy="1160970"/>
          </a:xfrm>
        </p:grpSpPr>
        <p:sp>
          <p:nvSpPr>
            <p:cNvPr id="3" name="제목 1"/>
            <p:cNvSpPr txBox="1">
              <a:spLocks/>
            </p:cNvSpPr>
            <p:nvPr/>
          </p:nvSpPr>
          <p:spPr>
            <a:xfrm>
              <a:off x="-71437" y="4390745"/>
              <a:ext cx="2593975" cy="57554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 contourW="25400">
                <a:bevelT h="5080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algn="ctr">
                <a:lnSpc>
                  <a:spcPct val="110000"/>
                </a:lnSpc>
                <a:spcBef>
                  <a:spcPct val="0"/>
                </a:spcBef>
                <a:buNone/>
                <a:defRPr sz="6400" b="0" spc="0" baseline="0">
                  <a:ln>
                    <a:noFill/>
                  </a:ln>
                  <a:effectLst>
                    <a:outerShdw dist="50800" dir="2700000" algn="tl" rotWithShape="0">
                      <a:srgbClr val="BDF9C8"/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  <a:cs typeface="Arial" panose="020B0604020202020204" pitchFamily="34" charset="0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>
                    <a:outerShdw dist="63500" dir="2700000" algn="tl" rotWithShape="0">
                      <a:prstClr val="white"/>
                    </a:outerShdw>
                  </a:effectLst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Arial" panose="020B0604020202020204" pitchFamily="34" charset="0"/>
                </a:rPr>
                <a:t>   안 수 남</a:t>
              </a:r>
              <a:endParaRPr kumimoji="0" lang="ko-KR" alt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dist="63500" dir="2700000" algn="tl" rotWithShape="0">
                    <a:prstClr val="white"/>
                  </a:outerShdw>
                </a:effectLst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-71437" y="5163396"/>
              <a:ext cx="2593975" cy="388319"/>
            </a:xfrm>
            <a:prstGeom prst="roundRect">
              <a:avLst>
                <a:gd name="adj" fmla="val 50000"/>
              </a:avLst>
            </a:prstGeom>
            <a:solidFill>
              <a:srgbClr val="00B5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dirty="0" smtClean="0">
                  <a:solidFill>
                    <a:prstClr val="white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인공지능</a:t>
              </a: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 </a:t>
              </a: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멘토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 flipH="1">
            <a:off x="5225147" y="294465"/>
            <a:ext cx="2136453" cy="1279931"/>
            <a:chOff x="2456851" y="3069212"/>
            <a:chExt cx="2008105" cy="1203039"/>
          </a:xfrm>
        </p:grpSpPr>
        <p:sp>
          <p:nvSpPr>
            <p:cNvPr id="13" name="타원 12"/>
            <p:cNvSpPr/>
            <p:nvPr/>
          </p:nvSpPr>
          <p:spPr>
            <a:xfrm>
              <a:off x="3200400" y="3281651"/>
              <a:ext cx="990600" cy="990600"/>
            </a:xfrm>
            <a:prstGeom prst="ellipse">
              <a:avLst/>
            </a:prstGeom>
            <a:solidFill>
              <a:srgbClr val="A9F8B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744685" y="3069212"/>
              <a:ext cx="720271" cy="720271"/>
            </a:xfrm>
            <a:prstGeom prst="ellipse">
              <a:avLst/>
            </a:prstGeom>
            <a:solidFill>
              <a:srgbClr val="A9F8B7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456851" y="3088426"/>
              <a:ext cx="193225" cy="193225"/>
            </a:xfrm>
            <a:prstGeom prst="ellipse">
              <a:avLst/>
            </a:prstGeom>
            <a:solidFill>
              <a:srgbClr val="E9F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371" r="-342"/>
          <a:stretch/>
        </p:blipFill>
        <p:spPr>
          <a:xfrm>
            <a:off x="671709" y="602678"/>
            <a:ext cx="1918945" cy="27072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088AFD-ED58-4C42-9D75-351926B1C9D6}"/>
              </a:ext>
            </a:extLst>
          </p:cNvPr>
          <p:cNvSpPr/>
          <p:nvPr/>
        </p:nvSpPr>
        <p:spPr>
          <a:xfrm>
            <a:off x="3073066" y="1638919"/>
            <a:ext cx="59410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LG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전자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CTO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부문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endParaRPr kumimoji="0" lang="en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SK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텔레콤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종합기술원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endParaRPr kumimoji="0" lang="en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넷마블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AI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센터 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helvetica" panose="020B0604020202020204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helvetica" panose="020B0604020202020204" pitchFamily="34" charset="0"/>
              </a:rPr>
              <a:t>포항공과대학교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helvetica" panose="020B0604020202020204" pitchFamily="34" charset="0"/>
              </a:rPr>
              <a:t>컴퓨터 공학 석사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helvetica" panose="020B0604020202020204" pitchFamily="34" charset="0"/>
              </a:rPr>
              <a:t> (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helvetica" panose="020B0604020202020204" pitchFamily="34" charset="0"/>
              </a:rPr>
              <a:t>머신러닝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helvetica" panose="020B0604020202020204" pitchFamily="34" charset="0"/>
              </a:rPr>
              <a:t> 전공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helvetica" panose="020B0604020202020204" pitchFamily="34" charset="0"/>
              </a:rPr>
              <a:t>)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480372" y="4980353"/>
            <a:ext cx="7486304" cy="1345779"/>
            <a:chOff x="396020" y="4246681"/>
            <a:chExt cx="7486304" cy="1345779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704275" y="4578900"/>
              <a:ext cx="7178049" cy="1013560"/>
            </a:xfrm>
            <a:prstGeom prst="roundRect">
              <a:avLst/>
            </a:prstGeom>
            <a:noFill/>
            <a:ln w="76200">
              <a:solidFill>
                <a:srgbClr val="71E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704275" y="4384740"/>
              <a:ext cx="2593975" cy="388319"/>
            </a:xfrm>
            <a:prstGeom prst="roundRect">
              <a:avLst>
                <a:gd name="adj" fmla="val 50000"/>
              </a:avLst>
            </a:prstGeom>
            <a:solidFill>
              <a:srgbClr val="00B5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멘토 한마디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44000" y1="52000" x2="44000" y2="52000"/>
                          <a14:foregroundMark x1="50222" y1="46667" x2="50222" y2="46667"/>
                          <a14:foregroundMark x1="52889" y1="43556" x2="52889" y2="43556"/>
                          <a14:foregroundMark x1="40889" y1="36444" x2="84444" y2="79111"/>
                          <a14:foregroundMark x1="28889" y1="32444" x2="33778" y2="74222"/>
                          <a14:foregroundMark x1="62222" y1="33333" x2="39111" y2="97333"/>
                          <a14:foregroundMark x1="67111" y1="52889" x2="52000" y2="88444"/>
                          <a14:foregroundMark x1="69778" y1="35556" x2="64000" y2="82667"/>
                          <a14:foregroundMark x1="28889" y1="37333" x2="22667" y2="89333"/>
                          <a14:foregroundMark x1="38222" y1="34222" x2="33778" y2="85333"/>
                          <a14:foregroundMark x1="44000" y1="38222" x2="41778" y2="85333"/>
                          <a14:foregroundMark x1="58667" y1="35111" x2="56889" y2="85333"/>
                          <a14:foregroundMark x1="63111" y1="29778" x2="67111" y2="68000"/>
                          <a14:foregroundMark x1="58667" y1="24444" x2="63111" y2="42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6020" y="4246681"/>
              <a:ext cx="616510" cy="616510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1989016" y="5599899"/>
            <a:ext cx="477727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  <a:cs typeface="helvetica" panose="020B0604020202020204" pitchFamily="34" charset="0"/>
              </a:rPr>
              <a:t>AI 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  <a:cs typeface="helvetica" panose="020B0604020202020204" pitchFamily="34" charset="0"/>
              </a:rPr>
              <a:t>개발자가 되는 지름길은 기본기 </a:t>
            </a:r>
            <a:r>
              <a:rPr lang="ko-KR" altLang="en-US" dirty="0" err="1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  <a:cs typeface="helvetica" panose="020B0604020202020204" pitchFamily="34" charset="0"/>
              </a:rPr>
              <a:t>기본기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  <a:cs typeface="helvetica" panose="020B0604020202020204" pitchFamily="34" charset="0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  <a:cs typeface="helvetica" panose="020B0604020202020204" pitchFamily="34" charset="0"/>
              </a:rPr>
              <a:t>기본기</a:t>
            </a:r>
            <a:r>
              <a:rPr lang="en-US" altLang="ko-KR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088AFD-ED58-4C42-9D75-351926B1C9D6}"/>
              </a:ext>
            </a:extLst>
          </p:cNvPr>
          <p:cNvSpPr/>
          <p:nvPr/>
        </p:nvSpPr>
        <p:spPr>
          <a:xfrm>
            <a:off x="3382602" y="3355676"/>
            <a:ext cx="4870682" cy="1284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helvetica" panose="020B0604020202020204" pitchFamily="34" charset="0"/>
              </a:rPr>
              <a:t>&lt;</a:t>
            </a:r>
            <a:r>
              <a:rPr lang="ko-KR" altLang="en-US" sz="1050" b="1" dirty="0" smtClean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  <a:cs typeface="helvetica" panose="020B0604020202020204" pitchFamily="34" charset="0"/>
              </a:rPr>
              <a:t>안수남 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helvetica" panose="020B0604020202020204" pitchFamily="34" charset="0"/>
              </a:rPr>
              <a:t>멘토 관련 기사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helvetica" panose="020B0604020202020204" pitchFamily="34" charset="0"/>
              </a:rPr>
              <a:t>&gt;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helvetica" panose="020B0604020202020204" pitchFamily="34" charset="0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hlinkClick r:id="rId7"/>
              </a:rPr>
              <a:t>넷마블 모바일 음성인식 기술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hlinkClick r:id="rId7"/>
              </a:rPr>
              <a:t>NeurIPS20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hlinkClick r:id="rId7"/>
              </a:rPr>
              <a:t>에서 발표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hlinkClick r:id="rId8"/>
              </a:rPr>
              <a:t>넷마블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hlinkClick r:id="rId9"/>
              </a:rPr>
              <a:t>＇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hlinkClick r:id="rId8"/>
              </a:rPr>
              <a:t>AI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hlinkClick r:id="rId8"/>
              </a:rPr>
              <a:t>로 얼굴 애니메이션 자동 생성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hlinkClick r:id="rId9"/>
              </a:rPr>
              <a:t>＇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hlinkClick r:id="rId8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hlinkClick r:id="rId8"/>
              </a:rPr>
              <a:t>기술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hlinkClick r:id="rId8"/>
              </a:rPr>
              <a:t>SIGGRAPH19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hlinkClick r:id="rId8"/>
              </a:rPr>
              <a:t>에서 공개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hlinkClick r:id="rId9"/>
              </a:rPr>
              <a:t>ECCV18 ＇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hlinkClick r:id="rId9"/>
              </a:rPr>
              <a:t>DensePose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hlinkClick r:id="rId9"/>
              </a:rPr>
              <a:t>＇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hlinkClick r:id="rId9"/>
              </a:rPr>
              <a:t>첼런지에서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hlinkClick r:id="rId9"/>
              </a:rPr>
              <a:t> 준우승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hlinkClick r:id="rId10"/>
              </a:rPr>
              <a:t>NVIDIA Developer Blog - 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hlinkClick r:id="rId10"/>
              </a:rPr>
              <a:t>Shounan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hlinkClick r:id="rId10"/>
              </a:rPr>
              <a:t> An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D9FB8C3-73B5-324E-88A2-A636A918525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09" y="3535539"/>
            <a:ext cx="1918945" cy="95947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847" y="1297390"/>
            <a:ext cx="1334753" cy="122690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682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27994" y="1300076"/>
            <a:ext cx="3105150" cy="56246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 contourW="25400">
              <a:bevelT h="508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algn="ctr">
              <a:lnSpc>
                <a:spcPct val="110000"/>
              </a:lnSpc>
              <a:spcBef>
                <a:spcPct val="0"/>
              </a:spcBef>
              <a:buNone/>
              <a:defRPr sz="6400" b="0" spc="0" baseline="0">
                <a:ln>
                  <a:noFill/>
                </a:ln>
                <a:effectLst>
                  <a:outerShdw dist="50800" dir="2700000" algn="tl" rotWithShape="0">
                    <a:srgbClr val="BDF9C8"/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dist="63500" dir="2700000" algn="tl" rotWithShape="0">
                    <a:prstClr val="white"/>
                  </a:outerShdw>
                </a:effectLst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Arial" panose="020B0604020202020204" pitchFamily="34" charset="0"/>
              </a:rPr>
              <a:t>서동완</a:t>
            </a:r>
            <a:endParaRPr kumimoji="0" lang="ko-KR" alt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dist="63500" dir="2700000" algn="tl" rotWithShape="0">
                  <a:prstClr val="white"/>
                </a:outerShdw>
              </a:effectLst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27994" y="2066187"/>
            <a:ext cx="2593975" cy="388319"/>
          </a:xfrm>
          <a:prstGeom prst="roundRect">
            <a:avLst>
              <a:gd name="adj" fmla="val 50000"/>
            </a:avLst>
          </a:prstGeom>
          <a:solidFill>
            <a:srgbClr val="00B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인공지능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멘토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 flipH="1">
            <a:off x="5225147" y="294465"/>
            <a:ext cx="2136453" cy="1279931"/>
            <a:chOff x="2456851" y="3069212"/>
            <a:chExt cx="2008105" cy="1203039"/>
          </a:xfrm>
        </p:grpSpPr>
        <p:sp>
          <p:nvSpPr>
            <p:cNvPr id="13" name="타원 12"/>
            <p:cNvSpPr/>
            <p:nvPr/>
          </p:nvSpPr>
          <p:spPr>
            <a:xfrm>
              <a:off x="3200400" y="3281651"/>
              <a:ext cx="990600" cy="990600"/>
            </a:xfrm>
            <a:prstGeom prst="ellipse">
              <a:avLst/>
            </a:prstGeom>
            <a:solidFill>
              <a:srgbClr val="A9F8B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744685" y="3069212"/>
              <a:ext cx="720271" cy="720271"/>
            </a:xfrm>
            <a:prstGeom prst="ellipse">
              <a:avLst/>
            </a:prstGeom>
            <a:solidFill>
              <a:srgbClr val="A9F8B7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456851" y="3088426"/>
              <a:ext cx="193225" cy="193225"/>
            </a:xfrm>
            <a:prstGeom prst="ellipse">
              <a:avLst/>
            </a:prstGeom>
            <a:solidFill>
              <a:srgbClr val="E9F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51324" y="2658155"/>
            <a:ext cx="792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신한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DS      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신기술셀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셀장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現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바텍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   의료진단장비 소프트웨어 팀장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삼성전자    무선사업부 소프트웨어개발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AMS/JAVA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팀장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04275" y="4157672"/>
            <a:ext cx="7178049" cy="1871004"/>
          </a:xfrm>
          <a:prstGeom prst="roundRect">
            <a:avLst/>
          </a:prstGeom>
          <a:noFill/>
          <a:ln w="76200">
            <a:solidFill>
              <a:srgbClr val="71E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27994" y="3993472"/>
            <a:ext cx="2593975" cy="388319"/>
          </a:xfrm>
          <a:prstGeom prst="roundRect">
            <a:avLst>
              <a:gd name="adj" fmla="val 50000"/>
            </a:avLst>
          </a:prstGeom>
          <a:solidFill>
            <a:srgbClr val="00B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멘토 한마디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4000" y1="52000" x2="44000" y2="52000"/>
                        <a14:foregroundMark x1="50222" y1="46667" x2="50222" y2="46667"/>
                        <a14:foregroundMark x1="52889" y1="43556" x2="52889" y2="43556"/>
                        <a14:foregroundMark x1="40889" y1="36444" x2="84444" y2="79111"/>
                        <a14:foregroundMark x1="28889" y1="32444" x2="33778" y2="74222"/>
                        <a14:foregroundMark x1="62222" y1="33333" x2="39111" y2="97333"/>
                        <a14:foregroundMark x1="67111" y1="52889" x2="52000" y2="88444"/>
                        <a14:foregroundMark x1="69778" y1="35556" x2="64000" y2="82667"/>
                        <a14:foregroundMark x1="28889" y1="37333" x2="22667" y2="89333"/>
                        <a14:foregroundMark x1="38222" y1="34222" x2="33778" y2="85333"/>
                        <a14:foregroundMark x1="44000" y1="38222" x2="41778" y2="85333"/>
                        <a14:foregroundMark x1="58667" y1="35111" x2="56889" y2="85333"/>
                        <a14:foregroundMark x1="63111" y1="29778" x2="67111" y2="68000"/>
                        <a14:foregroundMark x1="58667" y1="24444" x2="63111" y2="42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739" y="3855413"/>
            <a:ext cx="616510" cy="6165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1324" y="4545991"/>
            <a:ext cx="6883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자신의 길을 찾아간다는 것은 수많은 선택에 의해 결정된다고 생각합니다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여러분의 길에서 상황적 이해와 분석으로 합리적 선택을 통해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밝은 미래가 있기를 바라요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마치 데이터분석을 통해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인사이트를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 얻듯이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~~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7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67353" y="474481"/>
            <a:ext cx="3105150" cy="56246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 contourW="25400">
              <a:bevelT h="508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algn="ctr">
              <a:lnSpc>
                <a:spcPct val="110000"/>
              </a:lnSpc>
              <a:spcBef>
                <a:spcPct val="0"/>
              </a:spcBef>
              <a:buNone/>
              <a:defRPr sz="6400" b="0" spc="0" baseline="0">
                <a:ln>
                  <a:noFill/>
                </a:ln>
                <a:effectLst>
                  <a:outerShdw dist="50800" dir="2700000" algn="tl" rotWithShape="0">
                    <a:srgbClr val="BDF9C8"/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dist="63500" dir="2700000" algn="tl" rotWithShape="0">
                    <a:prstClr val="white"/>
                  </a:outerShdw>
                </a:effectLst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Arial" panose="020B0604020202020204" pitchFamily="34" charset="0"/>
              </a:rPr>
              <a:t>임유신</a:t>
            </a:r>
            <a:endParaRPr kumimoji="0" lang="ko-KR" alt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dist="63500" dir="2700000" algn="tl" rotWithShape="0">
                  <a:prstClr val="white"/>
                </a:outerShdw>
              </a:effectLst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67353" y="1240592"/>
            <a:ext cx="2593975" cy="388319"/>
          </a:xfrm>
          <a:prstGeom prst="roundRect">
            <a:avLst>
              <a:gd name="adj" fmla="val 50000"/>
            </a:avLst>
          </a:prstGeom>
          <a:solidFill>
            <a:srgbClr val="00B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인공지능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멘토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 flipH="1">
            <a:off x="5225147" y="294465"/>
            <a:ext cx="2136453" cy="1279931"/>
            <a:chOff x="2456851" y="3069212"/>
            <a:chExt cx="2008105" cy="1203039"/>
          </a:xfrm>
        </p:grpSpPr>
        <p:sp>
          <p:nvSpPr>
            <p:cNvPr id="13" name="타원 12"/>
            <p:cNvSpPr/>
            <p:nvPr/>
          </p:nvSpPr>
          <p:spPr>
            <a:xfrm>
              <a:off x="3200400" y="3281651"/>
              <a:ext cx="990600" cy="990600"/>
            </a:xfrm>
            <a:prstGeom prst="ellipse">
              <a:avLst/>
            </a:prstGeom>
            <a:solidFill>
              <a:srgbClr val="A9F8B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744685" y="3069212"/>
              <a:ext cx="720271" cy="720271"/>
            </a:xfrm>
            <a:prstGeom prst="ellipse">
              <a:avLst/>
            </a:prstGeom>
            <a:solidFill>
              <a:srgbClr val="A9F8B7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456851" y="3088426"/>
              <a:ext cx="193225" cy="193225"/>
            </a:xfrm>
            <a:prstGeom prst="ellipse">
              <a:avLst/>
            </a:prstGeom>
            <a:solidFill>
              <a:srgbClr val="E9F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7353" y="1896563"/>
            <a:ext cx="792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현대자동차  </a:t>
            </a:r>
            <a:r>
              <a:rPr lang="en-US" altLang="ko-KR" dirty="0" smtClean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AI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리서치 </a:t>
            </a:r>
            <a:r>
              <a:rPr lang="en-US" altLang="ko-KR" dirty="0" smtClean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AIR LAB(AIRS </a:t>
            </a:r>
            <a:r>
              <a:rPr lang="en-US" altLang="ko-KR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Company)</a:t>
            </a:r>
          </a:p>
          <a:p>
            <a:pPr marL="285750" lvl="0" indent="-285750"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넷마블 </a:t>
            </a:r>
            <a:r>
              <a:rPr lang="en-US" altLang="ko-KR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AI 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리서치 음성인식</a:t>
            </a:r>
            <a:r>
              <a:rPr lang="en-US" altLang="ko-KR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, </a:t>
            </a:r>
            <a:r>
              <a:rPr lang="ko-KR" altLang="en-US" dirty="0" err="1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음성합성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머신러닝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엔지니어 </a:t>
            </a:r>
            <a:endParaRPr lang="en-US" altLang="ko-KR" dirty="0" smtClean="0">
              <a:solidFill>
                <a:prstClr val="black"/>
              </a:solidFill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  <a:p>
            <a:pPr marL="285750" lvl="0" indent="-285750"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한국항공대학교 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항공공학 </a:t>
            </a:r>
            <a:r>
              <a:rPr lang="ko-KR" altLang="en-US" dirty="0" smtClean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석사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7353" y="3679513"/>
            <a:ext cx="89473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End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to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End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Automatic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Speech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Recognition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기술 보유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Kaldi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기반 ASR 개발 및 </a:t>
            </a:r>
            <a:r>
              <a:rPr lang="ko-KR" altLang="en-US" dirty="0" err="1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ESPnet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Contributor</a:t>
            </a:r>
            <a:endParaRPr lang="ko-KR" altLang="en-US" dirty="0">
              <a:solidFill>
                <a:prstClr val="black"/>
              </a:solidFill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Software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개발자, </a:t>
            </a:r>
            <a:r>
              <a:rPr lang="ko-KR" altLang="en-US" dirty="0" err="1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아키텍트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, </a:t>
            </a:r>
            <a:r>
              <a:rPr lang="ko-KR" altLang="en-US" dirty="0" err="1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Senior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엔지니어 포지션 경험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클라우드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기반 영상 스트리밍, 저장 서비스 개발 및 운용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고성능, </a:t>
            </a:r>
            <a:r>
              <a:rPr lang="ko-KR" altLang="en-US" dirty="0" err="1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고가용성의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확장형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글로벌 분산 서비스 구축 및 운용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비트랜잭션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Cassandra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, </a:t>
            </a:r>
            <a:r>
              <a:rPr lang="ko-KR" altLang="en-US" dirty="0" err="1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Redis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, </a:t>
            </a:r>
            <a:r>
              <a:rPr lang="ko-KR" altLang="en-US" dirty="0" err="1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Mnesia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) 및 트랜잭션(RDS, </a:t>
            </a:r>
            <a:r>
              <a:rPr lang="ko-KR" altLang="en-US" dirty="0" err="1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MySQL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) 데이터 소스 업무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로그 분석 시스템 개발업무(</a:t>
            </a:r>
            <a:r>
              <a:rPr lang="ko-KR" altLang="en-US" dirty="0" err="1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Elasticsearch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, </a:t>
            </a:r>
            <a:r>
              <a:rPr lang="ko-KR" altLang="en-US" dirty="0" err="1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Logstash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, </a:t>
            </a:r>
            <a:r>
              <a:rPr lang="ko-KR" altLang="en-US" dirty="0" err="1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Kibana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, </a:t>
            </a:r>
            <a:r>
              <a:rPr lang="ko-KR" altLang="en-US" dirty="0" err="1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Fluentd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, </a:t>
            </a:r>
            <a:r>
              <a:rPr lang="ko-KR" altLang="en-US" dirty="0" err="1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Spark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XMPP, MQTT 등의 메시지 전송 프로토콜 기반 </a:t>
            </a:r>
            <a:r>
              <a:rPr lang="ko-KR" altLang="en-US" dirty="0" err="1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백엔드</a:t>
            </a:r>
            <a:r>
              <a:rPr lang="ko-KR" altLang="en-US" dirty="0">
                <a:solidFill>
                  <a:prstClr val="black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서버 개발 및 운용 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67353" y="3142060"/>
            <a:ext cx="2593975" cy="388319"/>
          </a:xfrm>
          <a:prstGeom prst="roundRect">
            <a:avLst>
              <a:gd name="adj" fmla="val 50000"/>
            </a:avLst>
          </a:prstGeom>
          <a:solidFill>
            <a:srgbClr val="00B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보유 경험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5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4079" y="1614221"/>
            <a:ext cx="7134971" cy="345634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6472" y="2877236"/>
            <a:ext cx="3250180" cy="1186351"/>
          </a:xfrm>
          <a:prstGeom prst="rect">
            <a:avLst/>
          </a:prstGeom>
        </p:spPr>
        <p:txBody>
          <a:bodyPr vert="horz" lIns="90000" tIns="46800" rIns="90000" bIns="46800" rtlCol="0" anchor="t" anchorCtr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ExtraBold" panose="020B0600000101010101" pitchFamily="50" charset="-127"/>
                <a:ea typeface="삼성긴고딕 ExtraBold" panose="020B0600000101010101" pitchFamily="50" charset="-127"/>
              </a:rPr>
              <a:t>빅데이터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삼성긴고딕 ExtraBold" panose="020B0600000101010101" pitchFamily="50" charset="-127"/>
              <a:ea typeface="삼성긴고딕 Extra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44575" y="2488917"/>
            <a:ext cx="2593975" cy="388319"/>
          </a:xfrm>
          <a:prstGeom prst="roundRect">
            <a:avLst>
              <a:gd name="adj" fmla="val 50000"/>
            </a:avLst>
          </a:prstGeom>
          <a:solidFill>
            <a:srgbClr val="00B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도메인</a:t>
            </a:r>
            <a:endParaRPr lang="ko-KR" altLang="en-US" dirty="0">
              <a:solidFill>
                <a:prstClr val="white"/>
              </a:solidFill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78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38324" y="881801"/>
            <a:ext cx="3105150" cy="1154430"/>
            <a:chOff x="-71437" y="4397285"/>
            <a:chExt cx="3105150" cy="1154430"/>
          </a:xfrm>
        </p:grpSpPr>
        <p:sp>
          <p:nvSpPr>
            <p:cNvPr id="3" name="제목 1"/>
            <p:cNvSpPr txBox="1">
              <a:spLocks/>
            </p:cNvSpPr>
            <p:nvPr/>
          </p:nvSpPr>
          <p:spPr>
            <a:xfrm>
              <a:off x="-71437" y="4397285"/>
              <a:ext cx="3105150" cy="56246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 contourW="25400">
                <a:bevelT h="5080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algn="ctr">
                <a:lnSpc>
                  <a:spcPct val="110000"/>
                </a:lnSpc>
                <a:spcBef>
                  <a:spcPct val="0"/>
                </a:spcBef>
                <a:buNone/>
                <a:defRPr sz="6400" b="0" spc="0" baseline="0">
                  <a:ln>
                    <a:noFill/>
                  </a:ln>
                  <a:effectLst>
                    <a:outerShdw dist="50800" dir="2700000" algn="tl" rotWithShape="0">
                      <a:srgbClr val="BDF9C8"/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ko-KR" altLang="en-US" sz="3400" dirty="0">
                  <a:solidFill>
                    <a:prstClr val="black"/>
                  </a:solidFill>
                  <a:effectLst>
                    <a:outerShdw dist="63500" dir="2700000" algn="tl" rotWithShape="0">
                      <a:prstClr val="white"/>
                    </a:outerShdw>
                  </a:effectLst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김병곤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-71437" y="5163396"/>
              <a:ext cx="2593975" cy="388319"/>
            </a:xfrm>
            <a:prstGeom prst="roundRect">
              <a:avLst>
                <a:gd name="adj" fmla="val 50000"/>
              </a:avLst>
            </a:prstGeom>
            <a:solidFill>
              <a:srgbClr val="00B5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white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빅데이터</a:t>
              </a:r>
              <a:r>
                <a:rPr lang="en-US" altLang="ko-KR" dirty="0" smtClean="0">
                  <a:solidFill>
                    <a:prstClr val="white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 </a:t>
              </a:r>
              <a:r>
                <a:rPr lang="ko-KR" altLang="en-US" dirty="0">
                  <a:solidFill>
                    <a:prstClr val="white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멘토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 flipH="1">
            <a:off x="5225147" y="294465"/>
            <a:ext cx="2136453" cy="1279931"/>
            <a:chOff x="2456851" y="3069212"/>
            <a:chExt cx="2008105" cy="1203039"/>
          </a:xfrm>
        </p:grpSpPr>
        <p:sp>
          <p:nvSpPr>
            <p:cNvPr id="13" name="타원 12"/>
            <p:cNvSpPr/>
            <p:nvPr/>
          </p:nvSpPr>
          <p:spPr>
            <a:xfrm>
              <a:off x="3200400" y="3281651"/>
              <a:ext cx="990600" cy="990600"/>
            </a:xfrm>
            <a:prstGeom prst="ellipse">
              <a:avLst/>
            </a:prstGeom>
            <a:solidFill>
              <a:srgbClr val="A9F8B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744685" y="3069212"/>
              <a:ext cx="720271" cy="720271"/>
            </a:xfrm>
            <a:prstGeom prst="ellipse">
              <a:avLst/>
            </a:prstGeom>
            <a:solidFill>
              <a:srgbClr val="A9F8B7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456851" y="3088426"/>
              <a:ext cx="193225" cy="193225"/>
            </a:xfrm>
            <a:prstGeom prst="ellipse">
              <a:avLst/>
            </a:prstGeom>
            <a:solidFill>
              <a:srgbClr val="E9F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038324" y="2121185"/>
            <a:ext cx="5534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㈜</a:t>
            </a:r>
            <a:r>
              <a:rPr lang="ko-KR" altLang="en-US" dirty="0" err="1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데이터다이나믹스</a:t>
            </a:r>
            <a:r>
              <a:rPr lang="ko-KR" altLang="en-US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대표</a:t>
            </a:r>
            <a:endParaRPr lang="en-US" altLang="ko-KR" dirty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㈜</a:t>
            </a:r>
            <a:r>
              <a:rPr lang="ko-KR" altLang="en-US" dirty="0" err="1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엑셈</a:t>
            </a:r>
            <a:r>
              <a:rPr lang="ko-KR" altLang="en-US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빅데이터본부 본부장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㈜</a:t>
            </a:r>
            <a:r>
              <a:rPr lang="ko-KR" altLang="en-US" dirty="0" err="1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클라우다인</a:t>
            </a:r>
            <a:r>
              <a:rPr lang="ko-KR" altLang="en-US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대표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멀티캠퍼스</a:t>
            </a:r>
            <a:r>
              <a:rPr lang="ko-KR" altLang="en-US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ko-KR" altLang="en-US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빅데이터 기술 강의</a:t>
            </a:r>
            <a:endParaRPr lang="en-US" altLang="ko-KR" dirty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SK </a:t>
            </a:r>
            <a:r>
              <a:rPr lang="en-US" altLang="ko-KR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C&amp;C </a:t>
            </a:r>
            <a:r>
              <a:rPr lang="ko-KR" altLang="en-US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빅데이터 입문 및 기술 활용 강의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빅데이터 </a:t>
            </a:r>
            <a:r>
              <a:rPr lang="ko-KR" altLang="en-US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우수기업상 </a:t>
            </a:r>
            <a:r>
              <a:rPr lang="ko-KR" altLang="en-US" dirty="0" err="1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미래창조과학부장관상</a:t>
            </a:r>
            <a:endParaRPr lang="ko-KR" altLang="en-US" dirty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제</a:t>
            </a:r>
            <a:r>
              <a:rPr lang="en-US" altLang="ko-KR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12</a:t>
            </a:r>
            <a:r>
              <a:rPr lang="ko-KR" altLang="en-US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회 </a:t>
            </a:r>
            <a:r>
              <a:rPr lang="en-US" altLang="ko-KR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SW</a:t>
            </a:r>
            <a:r>
              <a:rPr lang="ko-KR" altLang="en-US" dirty="0" err="1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산업인의날</a:t>
            </a:r>
            <a:r>
              <a:rPr lang="ko-KR" altLang="en-US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지식경제부장관상</a:t>
            </a:r>
            <a:endParaRPr lang="en-US" altLang="ko-KR" dirty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ISO 15504 </a:t>
            </a:r>
            <a:r>
              <a:rPr lang="ko-KR" altLang="en-US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심사위원</a:t>
            </a:r>
          </a:p>
        </p:txBody>
      </p:sp>
      <p:pic>
        <p:nvPicPr>
          <p:cNvPr id="12" name="_x363640424" descr="EMB00000f5033e6">
            <a:extLst>
              <a:ext uri="{FF2B5EF4-FFF2-40B4-BE49-F238E27FC236}">
                <a16:creationId xmlns:a16="http://schemas.microsoft.com/office/drawing/2014/main" id="{7F0AB646-42EE-49E0-A37E-99406F4369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3" t="2828" r="8964" b="6348"/>
          <a:stretch/>
        </p:blipFill>
        <p:spPr bwMode="auto">
          <a:xfrm>
            <a:off x="727994" y="929703"/>
            <a:ext cx="1926507" cy="228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B8DFF4-EE24-4DAA-B15A-58F59B04A769}"/>
              </a:ext>
            </a:extLst>
          </p:cNvPr>
          <p:cNvSpPr txBox="1"/>
          <p:nvPr/>
        </p:nvSpPr>
        <p:spPr>
          <a:xfrm>
            <a:off x="2372525" y="5354687"/>
            <a:ext cx="478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일정이 </a:t>
            </a:r>
            <a:r>
              <a:rPr lang="ko-KR" altLang="en-US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짧고</a:t>
            </a:r>
            <a:r>
              <a:rPr lang="en-US" altLang="ko-KR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, </a:t>
            </a:r>
            <a:r>
              <a:rPr lang="ko-KR" altLang="en-US" sz="1600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해야 할 </a:t>
            </a:r>
            <a:r>
              <a:rPr lang="ko-KR" altLang="en-US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일이 많은 프로젝트는</a:t>
            </a:r>
            <a:r>
              <a:rPr lang="en-US" altLang="ko-KR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/>
            </a:r>
            <a:br>
              <a:rPr lang="en-US" altLang="ko-KR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</a:br>
            <a:r>
              <a:rPr lang="ko-KR" altLang="en-US" sz="1600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팀 협업을 </a:t>
            </a:r>
            <a:r>
              <a:rPr lang="ko-KR" altLang="en-US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잘하는 것이 무엇보다 중요합니다</a:t>
            </a:r>
            <a:r>
              <a:rPr lang="en-US" altLang="ko-KR" sz="1600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.</a:t>
            </a:r>
            <a:endParaRPr lang="ko-KR" altLang="en-US" sz="1600" dirty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04091" y="4589085"/>
            <a:ext cx="7462585" cy="1737047"/>
            <a:chOff x="419739" y="3855413"/>
            <a:chExt cx="7462585" cy="1737047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704275" y="4157672"/>
              <a:ext cx="7178049" cy="1434788"/>
            </a:xfrm>
            <a:prstGeom prst="roundRect">
              <a:avLst/>
            </a:prstGeom>
            <a:noFill/>
            <a:ln w="76200">
              <a:solidFill>
                <a:srgbClr val="71E5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27994" y="3993472"/>
              <a:ext cx="2593975" cy="388319"/>
            </a:xfrm>
            <a:prstGeom prst="roundRect">
              <a:avLst>
                <a:gd name="adj" fmla="val 50000"/>
              </a:avLst>
            </a:prstGeom>
            <a:solidFill>
              <a:srgbClr val="00B5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멘토 한마디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44000" y1="52000" x2="44000" y2="52000"/>
                          <a14:foregroundMark x1="50222" y1="46667" x2="50222" y2="46667"/>
                          <a14:foregroundMark x1="52889" y1="43556" x2="52889" y2="43556"/>
                          <a14:foregroundMark x1="40889" y1="36444" x2="84444" y2="79111"/>
                          <a14:foregroundMark x1="28889" y1="32444" x2="33778" y2="74222"/>
                          <a14:foregroundMark x1="62222" y1="33333" x2="39111" y2="97333"/>
                          <a14:foregroundMark x1="67111" y1="52889" x2="52000" y2="88444"/>
                          <a14:foregroundMark x1="69778" y1="35556" x2="64000" y2="82667"/>
                          <a14:foregroundMark x1="28889" y1="37333" x2="22667" y2="89333"/>
                          <a14:foregroundMark x1="38222" y1="34222" x2="33778" y2="85333"/>
                          <a14:foregroundMark x1="44000" y1="38222" x2="41778" y2="85333"/>
                          <a14:foregroundMark x1="58667" y1="35111" x2="56889" y2="85333"/>
                          <a14:foregroundMark x1="63111" y1="29778" x2="67111" y2="68000"/>
                          <a14:foregroundMark x1="58667" y1="24444" x2="63111" y2="42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9739" y="3855413"/>
              <a:ext cx="616510" cy="6165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898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5275</TotalTime>
  <Words>523</Words>
  <Application>Microsoft Office PowerPoint</Application>
  <PresentationFormat>와이드스크린</PresentationFormat>
  <Paragraphs>123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삼성긴고딕 Bold</vt:lpstr>
      <vt:lpstr>helvetica</vt:lpstr>
      <vt:lpstr>삼성긴고딕 ExtraBold</vt:lpstr>
      <vt:lpstr>Arial</vt:lpstr>
      <vt:lpstr>Wingdings</vt:lpstr>
      <vt:lpstr>삼성긴고딕OTF Bold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교니미니</dc:creator>
  <cp:lastModifiedBy>multicampus</cp:lastModifiedBy>
  <cp:revision>311</cp:revision>
  <cp:lastPrinted>2021-02-22T02:11:48Z</cp:lastPrinted>
  <dcterms:created xsi:type="dcterms:W3CDTF">2020-04-08T07:22:17Z</dcterms:created>
  <dcterms:modified xsi:type="dcterms:W3CDTF">2021-03-24T05:12:37Z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C:\Users\HP\Desktop\SSAFY\2021.01.25_[SSAFY] SSAFY DAY 행사용 PPT 템플릿 제작 요청\★tem.pptx</vt:lpwstr>
  </property>
</Properties>
</file>