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f84d75e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f84d75e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f84d75e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f84d75e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f84d75e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f84d75e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f84d75e8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f84d75e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8b3fbc3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8b3fbc3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f84d75e8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f84d75e8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b8b3fbc3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b8b3fbc3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f84d75e8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f84d75e8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b8b3fbc3c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b8b3fbc3c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Bacchus Case Study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CSD310-J308</a:t>
            </a:r>
            <a:endParaRPr b="1"/>
          </a:p>
          <a:p>
            <a:pPr indent="0" lvl="0" marL="0" rtl="0" algn="ctr">
              <a:spcBef>
                <a:spcPts val="0"/>
              </a:spcBef>
              <a:spcAft>
                <a:spcPts val="0"/>
              </a:spcAft>
              <a:buNone/>
            </a:pPr>
            <a:r>
              <a:rPr lang="en"/>
              <a:t>Brittni Ray, Aaron Crose II, Shanika Love</a:t>
            </a:r>
            <a:endParaRPr/>
          </a:p>
          <a:p>
            <a:pPr indent="0" lvl="0" marL="0" rtl="0" algn="ctr">
              <a:spcBef>
                <a:spcPts val="0"/>
              </a:spcBef>
              <a:spcAft>
                <a:spcPts val="0"/>
              </a:spcAft>
              <a:buNone/>
            </a:pPr>
            <a:r>
              <a:rPr lang="en"/>
              <a:t>(Team Bravo)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Made About Case Study</a:t>
            </a:r>
            <a:endParaRPr/>
          </a:p>
        </p:txBody>
      </p:sp>
      <p:sp>
        <p:nvSpPr>
          <p:cNvPr id="124" name="Google Shape;124;p22"/>
          <p:cNvSpPr txBox="1"/>
          <p:nvPr>
            <p:ph idx="1" type="body"/>
          </p:nvPr>
        </p:nvSpPr>
        <p:spPr>
          <a:xfrm>
            <a:off x="311700" y="12102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our initial assumptions was defining the difference between what we see as ‘shipments’, ‘suppliers’, and ‘orders’. We had to spend some time defining those since it was getting a little confusing at first, but ultimately decided that ‘suppliers’ are the ones Bacchus Winery is receiving ‘shipments’ from for corks, bottles, etc. ‘Orders’ are orders placed by the distributors who want to distribute the wine.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Bacchus Case Study Summary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Stan and Davis Bacchus inherited a winery and are looking to improve their products and customer service while </a:t>
            </a:r>
            <a:r>
              <a:rPr lang="en"/>
              <a:t>incorporating</a:t>
            </a:r>
            <a:r>
              <a:rPr lang="en"/>
              <a:t> new business methods. They have decided to keep all </a:t>
            </a:r>
            <a:r>
              <a:rPr lang="en"/>
              <a:t>personnel</a:t>
            </a:r>
            <a:r>
              <a:rPr lang="en"/>
              <a:t> in </a:t>
            </a:r>
            <a:r>
              <a:rPr lang="en"/>
              <a:t>place across varying departments. Bacchus Winery sells three different types of wine–a merlot, a cabernet, a chablis, and a chardonnay. They receive shipments of supplies from three different suppliers; one for corks and bottles, one for labels and boxes, and one for vats and tubing. The owners are responsible for keeping track of these shipments for their winery’s inventory and would like to find an efficient method for keeping track of and ordering supplies. They would also like for distributors to be able to track their online orders. </a:t>
            </a:r>
            <a:endParaRPr/>
          </a:p>
          <a:p>
            <a:pPr indent="0" lvl="0" marL="0" rtl="0" algn="l">
              <a:spcBef>
                <a:spcPts val="1200"/>
              </a:spcBef>
              <a:spcAft>
                <a:spcPts val="0"/>
              </a:spcAft>
              <a:buNone/>
            </a:pPr>
            <a:r>
              <a:rPr lang="en"/>
              <a:t>The pair of owners would like to create a yearly snapshot of their business, and need the ability to pull certain information regarding the inventory, the distribution of wines, and the employees. Specifically, they need:</a:t>
            </a:r>
            <a:endParaRPr/>
          </a:p>
          <a:p>
            <a:pPr indent="-308610" lvl="0" marL="457200" rtl="0" algn="l">
              <a:spcBef>
                <a:spcPts val="1200"/>
              </a:spcBef>
              <a:spcAft>
                <a:spcPts val="0"/>
              </a:spcAft>
              <a:buSzPct val="100000"/>
              <a:buChar char="●"/>
            </a:pPr>
            <a:r>
              <a:rPr lang="en"/>
              <a:t>A month by month report showing if suppliers are delivering on time so they can determine any gaps between expected and actual delivery dates.</a:t>
            </a:r>
            <a:endParaRPr/>
          </a:p>
          <a:p>
            <a:pPr indent="-308610" lvl="0" marL="457200" rtl="0" algn="l">
              <a:spcBef>
                <a:spcPts val="0"/>
              </a:spcBef>
              <a:spcAft>
                <a:spcPts val="0"/>
              </a:spcAft>
              <a:buSzPct val="100000"/>
              <a:buChar char="●"/>
            </a:pPr>
            <a:r>
              <a:rPr lang="en"/>
              <a:t>Information on if all their distributed wines are selling well, which wine is not selling, and which distributor carries which wine.</a:t>
            </a:r>
            <a:endParaRPr/>
          </a:p>
          <a:p>
            <a:pPr indent="-308610" lvl="0" marL="457200" rtl="0" algn="l">
              <a:spcBef>
                <a:spcPts val="0"/>
              </a:spcBef>
              <a:spcAft>
                <a:spcPts val="0"/>
              </a:spcAft>
              <a:buSzPct val="100000"/>
              <a:buChar char="●"/>
            </a:pPr>
            <a:r>
              <a:rPr lang="en"/>
              <a:t>Information on how many hours each employee worked during the last four quarters.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Finalized ERD</a:t>
            </a:r>
            <a:endParaRPr/>
          </a:p>
        </p:txBody>
      </p:sp>
      <p:pic>
        <p:nvPicPr>
          <p:cNvPr id="79" name="Google Shape;79;p15"/>
          <p:cNvPicPr preferRelativeResize="0"/>
          <p:nvPr/>
        </p:nvPicPr>
        <p:blipFill>
          <a:blip r:embed="rId3">
            <a:alphaModFix/>
          </a:blip>
          <a:stretch>
            <a:fillRect/>
          </a:stretch>
        </p:blipFill>
        <p:spPr>
          <a:xfrm>
            <a:off x="2443725" y="287350"/>
            <a:ext cx="6601450" cy="442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of Reports Generated #1</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For this first report, we chose to focus on the first of Davis and Stans first query, which was a report that shows whether or not suppliers are delivering their products on time so that they can determine any gaps between expected and actual delivery time. In that sense, we thought it made sense to produce a report that would track and Join  both the shipment_IDs and supplier_IDs–just so we know who is sending what, along with the fields that will help us determine the gaps, which were shipment_expected_delivery_date, shipment_actual_delivery_date, and then a field that can calculate that difference easily, which is shipment_time_between_expected_actual which will give us a solid number, ideally, about how much the time difference between the expected and actual delivery date is.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55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#1 - Shipment Query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query1 = </a:t>
            </a:r>
            <a:r>
              <a:rPr lang="en" sz="1000">
                <a:solidFill>
                  <a:srgbClr val="6AAB73"/>
                </a:solidFill>
                <a:highlight>
                  <a:srgbClr val="1E1F22"/>
                </a:highlight>
                <a:latin typeface="Courier New"/>
                <a:ea typeface="Courier New"/>
                <a:cs typeface="Courier New"/>
                <a:sym typeface="Courier New"/>
              </a:rPr>
              <a:t>'''SELECT YEAR(sh.shipment_actual_delivery_date),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MONTH(sh.shipment_actual_delivery_date), su.supplier_name, COUNT(*)</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FROM shipments as sh</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JOIN suppliers as su ON sh.supplier_id = su.supplier_id</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WHERE sh.shipment_actual_delivery_date &gt; sh.shipment_expected_delivery_date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GROUP BY su.supplier_name, YEAR(sh.shipment_actual_delivery_date), MONTH(sh.shipment_actual_delivery_date)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ORDER BY YEAR(sh.shipment_actual_delivery_date), MONTH(sh.shipment_actual_delivery_date)'''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cursor.execute(query1)</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shipments = cursor.fetchall()</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"---REPORT 1---</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0" y="1368592"/>
            <a:ext cx="9143999" cy="2406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of Reports Generated #2</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For the second report, we went right down the list of another report Davis and Stan were looking to have, which had to do with their wine stock and distribution. They were interested in finding out which wines are selling well and which ones are selling not-so-well, along </a:t>
            </a:r>
            <a:r>
              <a:rPr lang="en"/>
              <a:t>with which distributor is carrying which wine. For this, we decided to query the wine_type to determine what type of wine is tied to these other fields. Wine_stock to determine how much wine is where, the distributor_name to tie the distributor_sales and wine_stock together, and the order_amount so that we can determine how much is left via wine_stock.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Field</a:t>
            </a:r>
            <a:r>
              <a:rPr lang="en"/>
              <a:t> ID: wine_type, wine_stock, distributor_name, distributor_sales, order_amount, distributor_id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37150" y="432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#2 - Wine Query</a:t>
            </a:r>
            <a:endParaRPr/>
          </a:p>
        </p:txBody>
      </p:sp>
      <p:sp>
        <p:nvSpPr>
          <p:cNvPr id="104" name="Google Shape;104;p19"/>
          <p:cNvSpPr txBox="1"/>
          <p:nvPr>
            <p:ph idx="1" type="body"/>
          </p:nvPr>
        </p:nvSpPr>
        <p:spPr>
          <a:xfrm>
            <a:off x="237150" y="1266325"/>
            <a:ext cx="8520600" cy="33027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query2 = </a:t>
            </a:r>
            <a:r>
              <a:rPr lang="en" sz="1000">
                <a:solidFill>
                  <a:srgbClr val="6AAB73"/>
                </a:solidFill>
                <a:highlight>
                  <a:srgbClr val="1E1F22"/>
                </a:highlight>
                <a:latin typeface="Courier New"/>
                <a:ea typeface="Courier New"/>
                <a:cs typeface="Courier New"/>
                <a:sym typeface="Courier New"/>
              </a:rPr>
              <a:t>'''</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SELECT w.wine_type, COUNT(o.wine_id), group_concat(distinct d.distributor_name order by d.distributor_name separator ', ')</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FROM wines as w</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LEFT JOIN orders as o ON w.wine_id = o.wine_id</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JOIN distributors as d on o.distributor_id = d.distributor_id</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GROUP BY w.wine_type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ORDER BY w.wine_type</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6AAB73"/>
                </a:solidFill>
                <a:highlight>
                  <a:srgbClr val="1E1F22"/>
                </a:highlight>
                <a:latin typeface="Courier New"/>
                <a:ea typeface="Courier New"/>
                <a:cs typeface="Courier New"/>
                <a:sym typeface="Courier New"/>
              </a:rPr>
              <a:t>       '''</a:t>
            </a:r>
            <a:endParaRPr sz="1000">
              <a:solidFill>
                <a:srgbClr val="6AAB73"/>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cursor.execute(query2)</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wines = cursor.fetchall()</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"______________________________________________"</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"---REPORT 2---</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wine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wines: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"Wine: {}</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Total_Sold: {}</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Distributors: {}</a:t>
            </a:r>
            <a:r>
              <a:rPr lang="en" sz="1000">
                <a:solidFill>
                  <a:srgbClr val="CF8E6D"/>
                </a:solidFill>
                <a:highlight>
                  <a:srgbClr val="1E1F22"/>
                </a:highlight>
                <a:latin typeface="Courier New"/>
                <a:ea typeface="Courier New"/>
                <a:cs typeface="Courier New"/>
                <a:sym typeface="Courier New"/>
              </a:rPr>
              <a:t>\n</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.format(wine[</a:t>
            </a:r>
            <a:r>
              <a:rPr lang="en" sz="1000">
                <a:solidFill>
                  <a:srgbClr val="2AACB8"/>
                </a:solidFill>
                <a:highlight>
                  <a:srgbClr val="1E1F22"/>
                </a:highlight>
                <a:latin typeface="Courier New"/>
                <a:ea typeface="Courier New"/>
                <a:cs typeface="Courier New"/>
                <a:sym typeface="Courier New"/>
              </a:rPr>
              <a:t>0</a:t>
            </a:r>
            <a:r>
              <a:rPr lang="en" sz="1000">
                <a:solidFill>
                  <a:srgbClr val="BCBEC4"/>
                </a:solidFill>
                <a:highlight>
                  <a:srgbClr val="1E1F22"/>
                </a:highlight>
                <a:latin typeface="Courier New"/>
                <a:ea typeface="Courier New"/>
                <a:cs typeface="Courier New"/>
                <a:sym typeface="Courier New"/>
              </a:rPr>
              <a:t>], wine[</a:t>
            </a:r>
            <a:r>
              <a:rPr lang="en" sz="1000">
                <a:solidFill>
                  <a:srgbClr val="2AACB8"/>
                </a:solidFill>
                <a:highlight>
                  <a:srgbClr val="1E1F22"/>
                </a:highlight>
                <a:latin typeface="Courier New"/>
                <a:ea typeface="Courier New"/>
                <a:cs typeface="Courier New"/>
                <a:sym typeface="Courier New"/>
              </a:rPr>
              <a:t>1</a:t>
            </a:r>
            <a:r>
              <a:rPr lang="en" sz="1000">
                <a:solidFill>
                  <a:srgbClr val="BCBEC4"/>
                </a:solidFill>
                <a:highlight>
                  <a:srgbClr val="1E1F22"/>
                </a:highlight>
                <a:latin typeface="Courier New"/>
                <a:ea typeface="Courier New"/>
                <a:cs typeface="Courier New"/>
                <a:sym typeface="Courier New"/>
              </a:rPr>
              <a:t>], wine[</a:t>
            </a:r>
            <a:r>
              <a:rPr lang="en" sz="1000">
                <a:solidFill>
                  <a:srgbClr val="2AACB8"/>
                </a:solidFill>
                <a:highlight>
                  <a:srgbClr val="1E1F22"/>
                </a:highlight>
                <a:latin typeface="Courier New"/>
                <a:ea typeface="Courier New"/>
                <a:cs typeface="Courier New"/>
                <a:sym typeface="Courier New"/>
              </a:rPr>
              <a:t>2</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273875" y="1392025"/>
            <a:ext cx="8447149" cy="276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of Reports Generated #3</a:t>
            </a:r>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Finally, for report number three, we chose to create a report for the final questions that Davis and Stan had, which was about employees. Specifically, how many hours each employee had worked during the last four quarters. Therefore, we first chose employee_id, employee_first, and employee_last as fields to tie the hours to a specific employee. Then, the hours_amount field to get that number of hours worked, along with identifiers to tell us what quarter we are in, which are the quarter_id, quarter_start_date, and quart_end_date to paint a picture of what employee worked what amount of hours during the last four quarters.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Field ID: employee_id, hours_amount, quarter_id, quarter_start_date, quarter_end_date, employee_first, employee_last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#3 - Employee Query</a:t>
            </a:r>
            <a:endParaRPr/>
          </a:p>
        </p:txBody>
      </p:sp>
      <p:sp>
        <p:nvSpPr>
          <p:cNvPr id="117" name="Google Shape;117;p21"/>
          <p:cNvSpPr txBox="1"/>
          <p:nvPr>
            <p:ph idx="1" type="body"/>
          </p:nvPr>
        </p:nvSpPr>
        <p:spPr>
          <a:xfrm>
            <a:off x="311688"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214300" y="1266325"/>
            <a:ext cx="8715375" cy="316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