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09" r:id="rId2"/>
    <p:sldId id="333" r:id="rId3"/>
    <p:sldId id="407" r:id="rId4"/>
    <p:sldId id="348" r:id="rId5"/>
    <p:sldId id="388" r:id="rId6"/>
    <p:sldId id="410" r:id="rId7"/>
    <p:sldId id="300" r:id="rId8"/>
    <p:sldId id="389" r:id="rId9"/>
    <p:sldId id="390" r:id="rId10"/>
    <p:sldId id="411" r:id="rId11"/>
    <p:sldId id="391" r:id="rId12"/>
    <p:sldId id="392" r:id="rId13"/>
    <p:sldId id="393" r:id="rId14"/>
    <p:sldId id="412" r:id="rId15"/>
    <p:sldId id="394" r:id="rId16"/>
    <p:sldId id="413" r:id="rId17"/>
    <p:sldId id="395" r:id="rId18"/>
    <p:sldId id="396" r:id="rId19"/>
    <p:sldId id="414" r:id="rId20"/>
    <p:sldId id="397" r:id="rId21"/>
    <p:sldId id="405" r:id="rId22"/>
    <p:sldId id="415"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p15:clr>
            <a:srgbClr val="A4A3A4"/>
          </p15:clr>
        </p15:guide>
        <p15:guide id="2" pos="38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4"/>
    <a:srgbClr val="45D8FF"/>
    <a:srgbClr val="00B5E6"/>
    <a:srgbClr val="276F9F"/>
    <a:srgbClr val="00BEF2"/>
    <a:srgbClr val="00A3D0"/>
    <a:srgbClr val="42A9CF"/>
    <a:srgbClr val="42ADD9"/>
    <a:srgbClr val="E2E2E2"/>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3" autoAdjust="0"/>
    <p:restoredTop sz="94270" autoAdjust="0"/>
  </p:normalViewPr>
  <p:slideViewPr>
    <p:cSldViewPr snapToGrid="0">
      <p:cViewPr>
        <p:scale>
          <a:sx n="57" d="100"/>
          <a:sy n="57" d="100"/>
        </p:scale>
        <p:origin x="1056" y="408"/>
      </p:cViewPr>
      <p:guideLst>
        <p:guide orient="horz" pos="2118"/>
        <p:guide pos="3820"/>
      </p:guideLst>
    </p:cSldViewPr>
  </p:slideViewPr>
  <p:notesTextViewPr>
    <p:cViewPr>
      <p:scale>
        <a:sx n="125" d="100"/>
        <a:sy n="125"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24959-A2BD-45F8-81E0-28B81874FC4E}" type="datetimeFigureOut">
              <a:rPr lang="zh-CN" altLang="en-US" smtClean="0"/>
              <a:t>2020/7/24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2B05C-7F54-4ACF-A17D-EA5EBA87C4BD}" type="slidenum">
              <a:rPr lang="zh-CN" altLang="en-US" smtClean="0"/>
              <a:t>‹#›</a:t>
            </a:fld>
            <a:endParaRPr lang="zh-CN" altLang="en-US"/>
          </a:p>
        </p:txBody>
      </p:sp>
    </p:spTree>
    <p:extLst>
      <p:ext uri="{BB962C8B-B14F-4D97-AF65-F5344CB8AC3E}">
        <p14:creationId xmlns:p14="http://schemas.microsoft.com/office/powerpoint/2010/main" val="29617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2</a:t>
            </a:fld>
            <a:endParaRPr lang="zh-CN" altLang="en-US"/>
          </a:p>
        </p:txBody>
      </p:sp>
    </p:spTree>
    <p:extLst>
      <p:ext uri="{BB962C8B-B14F-4D97-AF65-F5344CB8AC3E}">
        <p14:creationId xmlns:p14="http://schemas.microsoft.com/office/powerpoint/2010/main" val="1952564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11</a:t>
            </a:fld>
            <a:endParaRPr lang="zh-CN" altLang="en-US"/>
          </a:p>
        </p:txBody>
      </p:sp>
    </p:spTree>
    <p:extLst>
      <p:ext uri="{BB962C8B-B14F-4D97-AF65-F5344CB8AC3E}">
        <p14:creationId xmlns:p14="http://schemas.microsoft.com/office/powerpoint/2010/main" val="3203048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12</a:t>
            </a:fld>
            <a:endParaRPr lang="zh-CN" altLang="en-US"/>
          </a:p>
        </p:txBody>
      </p:sp>
    </p:spTree>
    <p:extLst>
      <p:ext uri="{BB962C8B-B14F-4D97-AF65-F5344CB8AC3E}">
        <p14:creationId xmlns:p14="http://schemas.microsoft.com/office/powerpoint/2010/main" val="4022631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13</a:t>
            </a:fld>
            <a:endParaRPr lang="zh-CN" altLang="en-US"/>
          </a:p>
        </p:txBody>
      </p:sp>
    </p:spTree>
    <p:extLst>
      <p:ext uri="{BB962C8B-B14F-4D97-AF65-F5344CB8AC3E}">
        <p14:creationId xmlns:p14="http://schemas.microsoft.com/office/powerpoint/2010/main" val="2082533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2B05C-7F54-4ACF-A17D-EA5EBA87C4BD}" type="slidenum">
              <a:rPr lang="zh-CN" altLang="en-US" smtClean="0"/>
              <a:t>14</a:t>
            </a:fld>
            <a:endParaRPr lang="zh-CN" altLang="en-US"/>
          </a:p>
        </p:txBody>
      </p:sp>
    </p:spTree>
    <p:extLst>
      <p:ext uri="{BB962C8B-B14F-4D97-AF65-F5344CB8AC3E}">
        <p14:creationId xmlns:p14="http://schemas.microsoft.com/office/powerpoint/2010/main" val="2745097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15</a:t>
            </a:fld>
            <a:endParaRPr lang="zh-CN" altLang="en-US"/>
          </a:p>
        </p:txBody>
      </p:sp>
    </p:spTree>
    <p:extLst>
      <p:ext uri="{BB962C8B-B14F-4D97-AF65-F5344CB8AC3E}">
        <p14:creationId xmlns:p14="http://schemas.microsoft.com/office/powerpoint/2010/main" val="416491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2B05C-7F54-4ACF-A17D-EA5EBA87C4BD}" type="slidenum">
              <a:rPr lang="zh-CN" altLang="en-US" smtClean="0"/>
              <a:t>16</a:t>
            </a:fld>
            <a:endParaRPr lang="zh-CN" altLang="en-US"/>
          </a:p>
        </p:txBody>
      </p:sp>
    </p:spTree>
    <p:extLst>
      <p:ext uri="{BB962C8B-B14F-4D97-AF65-F5344CB8AC3E}">
        <p14:creationId xmlns:p14="http://schemas.microsoft.com/office/powerpoint/2010/main" val="779195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17</a:t>
            </a:fld>
            <a:endParaRPr lang="zh-CN" altLang="en-US"/>
          </a:p>
        </p:txBody>
      </p:sp>
    </p:spTree>
    <p:extLst>
      <p:ext uri="{BB962C8B-B14F-4D97-AF65-F5344CB8AC3E}">
        <p14:creationId xmlns:p14="http://schemas.microsoft.com/office/powerpoint/2010/main" val="1629503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18</a:t>
            </a:fld>
            <a:endParaRPr lang="zh-CN" altLang="en-US"/>
          </a:p>
        </p:txBody>
      </p:sp>
    </p:spTree>
    <p:extLst>
      <p:ext uri="{BB962C8B-B14F-4D97-AF65-F5344CB8AC3E}">
        <p14:creationId xmlns:p14="http://schemas.microsoft.com/office/powerpoint/2010/main" val="75476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2B05C-7F54-4ACF-A17D-EA5EBA87C4BD}" type="slidenum">
              <a:rPr lang="zh-CN" altLang="en-US" smtClean="0"/>
              <a:t>19</a:t>
            </a:fld>
            <a:endParaRPr lang="zh-CN" altLang="en-US"/>
          </a:p>
        </p:txBody>
      </p:sp>
    </p:spTree>
    <p:extLst>
      <p:ext uri="{BB962C8B-B14F-4D97-AF65-F5344CB8AC3E}">
        <p14:creationId xmlns:p14="http://schemas.microsoft.com/office/powerpoint/2010/main" val="4040664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20</a:t>
            </a:fld>
            <a:endParaRPr lang="zh-CN" altLang="en-US"/>
          </a:p>
        </p:txBody>
      </p:sp>
    </p:spTree>
    <p:extLst>
      <p:ext uri="{BB962C8B-B14F-4D97-AF65-F5344CB8AC3E}">
        <p14:creationId xmlns:p14="http://schemas.microsoft.com/office/powerpoint/2010/main" val="367233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2B05C-7F54-4ACF-A17D-EA5EBA87C4BD}" type="slidenum">
              <a:rPr lang="zh-CN" altLang="en-US" smtClean="0"/>
              <a:t>3</a:t>
            </a:fld>
            <a:endParaRPr lang="zh-CN" altLang="en-US"/>
          </a:p>
        </p:txBody>
      </p:sp>
    </p:spTree>
    <p:extLst>
      <p:ext uri="{BB962C8B-B14F-4D97-AF65-F5344CB8AC3E}">
        <p14:creationId xmlns:p14="http://schemas.microsoft.com/office/powerpoint/2010/main" val="865253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21</a:t>
            </a:fld>
            <a:endParaRPr lang="zh-CN" altLang="en-US"/>
          </a:p>
        </p:txBody>
      </p:sp>
    </p:spTree>
    <p:extLst>
      <p:ext uri="{BB962C8B-B14F-4D97-AF65-F5344CB8AC3E}">
        <p14:creationId xmlns:p14="http://schemas.microsoft.com/office/powerpoint/2010/main" val="173043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4</a:t>
            </a:fld>
            <a:endParaRPr lang="zh-CN" altLang="en-US"/>
          </a:p>
        </p:txBody>
      </p:sp>
    </p:spTree>
    <p:extLst>
      <p:ext uri="{BB962C8B-B14F-4D97-AF65-F5344CB8AC3E}">
        <p14:creationId xmlns:p14="http://schemas.microsoft.com/office/powerpoint/2010/main" val="221478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5</a:t>
            </a:fld>
            <a:endParaRPr lang="zh-CN" altLang="en-US"/>
          </a:p>
        </p:txBody>
      </p:sp>
    </p:spTree>
    <p:extLst>
      <p:ext uri="{BB962C8B-B14F-4D97-AF65-F5344CB8AC3E}">
        <p14:creationId xmlns:p14="http://schemas.microsoft.com/office/powerpoint/2010/main" val="206073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2B05C-7F54-4ACF-A17D-EA5EBA87C4BD}" type="slidenum">
              <a:rPr lang="zh-CN" altLang="en-US" smtClean="0"/>
              <a:t>6</a:t>
            </a:fld>
            <a:endParaRPr lang="zh-CN" altLang="en-US"/>
          </a:p>
        </p:txBody>
      </p:sp>
    </p:spTree>
    <p:extLst>
      <p:ext uri="{BB962C8B-B14F-4D97-AF65-F5344CB8AC3E}">
        <p14:creationId xmlns:p14="http://schemas.microsoft.com/office/powerpoint/2010/main" val="11610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7</a:t>
            </a:fld>
            <a:endParaRPr lang="zh-CN" altLang="en-US"/>
          </a:p>
        </p:txBody>
      </p:sp>
    </p:spTree>
    <p:extLst>
      <p:ext uri="{BB962C8B-B14F-4D97-AF65-F5344CB8AC3E}">
        <p14:creationId xmlns:p14="http://schemas.microsoft.com/office/powerpoint/2010/main" val="334835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8</a:t>
            </a:fld>
            <a:endParaRPr lang="zh-CN" altLang="en-US"/>
          </a:p>
        </p:txBody>
      </p:sp>
    </p:spTree>
    <p:extLst>
      <p:ext uri="{BB962C8B-B14F-4D97-AF65-F5344CB8AC3E}">
        <p14:creationId xmlns:p14="http://schemas.microsoft.com/office/powerpoint/2010/main" val="1898233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2B05C-7F54-4ACF-A17D-EA5EBA87C4BD}" type="slidenum">
              <a:rPr lang="zh-CN" altLang="en-US" smtClean="0"/>
              <a:t>9</a:t>
            </a:fld>
            <a:endParaRPr lang="zh-CN" altLang="en-US"/>
          </a:p>
        </p:txBody>
      </p:sp>
    </p:spTree>
    <p:extLst>
      <p:ext uri="{BB962C8B-B14F-4D97-AF65-F5344CB8AC3E}">
        <p14:creationId xmlns:p14="http://schemas.microsoft.com/office/powerpoint/2010/main" val="4116494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2B05C-7F54-4ACF-A17D-EA5EBA87C4BD}" type="slidenum">
              <a:rPr lang="zh-CN" altLang="en-US" smtClean="0"/>
              <a:t>10</a:t>
            </a:fld>
            <a:endParaRPr lang="zh-CN" altLang="en-US"/>
          </a:p>
        </p:txBody>
      </p:sp>
    </p:spTree>
    <p:extLst>
      <p:ext uri="{BB962C8B-B14F-4D97-AF65-F5344CB8AC3E}">
        <p14:creationId xmlns:p14="http://schemas.microsoft.com/office/powerpoint/2010/main" val="157854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B1BA07-8E53-4243-96FD-FE80DB403A25}" type="datetimeFigureOut">
              <a:rPr lang="zh-CN" altLang="en-US" smtClean="0"/>
              <a:t>2020/7/24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D2063F-7EC7-41DD-9480-601669A1214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1BA07-8E53-4243-96FD-FE80DB403A25}" type="datetimeFigureOut">
              <a:rPr lang="zh-CN" altLang="en-US" smtClean="0"/>
              <a:t>2020/7/24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2063F-7EC7-41DD-9480-601669A1214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9B5EE-E85D-4CFB-AE86-86938914F0A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D255A2F-353B-4931-B17F-EACFBC07F30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3EF1A1F-FCB3-4080-8E12-539693D9A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168">
            <a:extLst>
              <a:ext uri="{FF2B5EF4-FFF2-40B4-BE49-F238E27FC236}">
                <a16:creationId xmlns:a16="http://schemas.microsoft.com/office/drawing/2014/main" id="{B11ABABC-9E2F-4743-ABA7-B5D90306CE43}"/>
              </a:ext>
            </a:extLst>
          </p:cNvPr>
          <p:cNvSpPr txBox="1"/>
          <p:nvPr/>
        </p:nvSpPr>
        <p:spPr>
          <a:xfrm>
            <a:off x="5541573" y="3225159"/>
            <a:ext cx="5812227" cy="623235"/>
          </a:xfrm>
          <a:prstGeom prst="rect">
            <a:avLst/>
          </a:prstGeom>
          <a:noFill/>
        </p:spPr>
        <p:txBody>
          <a:bodyPr wrap="square" lIns="68571" tIns="34284" rIns="68571" bIns="34284" rtlCol="0">
            <a:spAutoFit/>
          </a:bodyPr>
          <a:lstStyle/>
          <a:p>
            <a:pPr algn="r"/>
            <a:r>
              <a:rPr lang="zh-CN" altLang="en-US" sz="3600" b="1" dirty="0">
                <a:solidFill>
                  <a:schemeClr val="bg1"/>
                </a:solidFill>
                <a:latin typeface="微软雅黑" panose="020B0503020204020204" charset="-122"/>
                <a:ea typeface="微软雅黑" panose="020B0503020204020204" charset="-122"/>
                <a:cs typeface="+mn-ea"/>
                <a:sym typeface="+mn-lt"/>
              </a:rPr>
              <a:t>微模块数据中心设计方案</a:t>
            </a:r>
          </a:p>
        </p:txBody>
      </p:sp>
      <p:sp>
        <p:nvSpPr>
          <p:cNvPr id="8" name="矩形 258">
            <a:extLst>
              <a:ext uri="{FF2B5EF4-FFF2-40B4-BE49-F238E27FC236}">
                <a16:creationId xmlns:a16="http://schemas.microsoft.com/office/drawing/2014/main" id="{3AC69D11-C767-4F97-AAF4-F25925539035}"/>
              </a:ext>
            </a:extLst>
          </p:cNvPr>
          <p:cNvSpPr>
            <a:spLocks noChangeArrowheads="1"/>
          </p:cNvSpPr>
          <p:nvPr/>
        </p:nvSpPr>
        <p:spPr bwMode="auto">
          <a:xfrm>
            <a:off x="7731896" y="955732"/>
            <a:ext cx="36219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9600" dirty="0">
                <a:solidFill>
                  <a:schemeClr val="bg1"/>
                </a:solidFill>
                <a:latin typeface="Impact" panose="020B0806030902050204" charset="0"/>
                <a:ea typeface="微软雅黑" panose="020B0503020204020204" charset="-122"/>
                <a:sym typeface="Impact" panose="020B0806030902050204" charset="0"/>
              </a:rPr>
              <a:t>20</a:t>
            </a:r>
            <a:r>
              <a:rPr lang="en-US" altLang="zh-CN" sz="9600" dirty="0">
                <a:solidFill>
                  <a:schemeClr val="bg1"/>
                </a:solidFill>
                <a:latin typeface="Impact" panose="020B0806030902050204" charset="0"/>
                <a:ea typeface="微软雅黑" panose="020B0503020204020204" charset="-122"/>
                <a:sym typeface="Impact" panose="020B0806030902050204" charset="0"/>
              </a:rPr>
              <a:t>20</a:t>
            </a:r>
            <a:endParaRPr lang="zh-CN" altLang="en-US" sz="9600" dirty="0">
              <a:solidFill>
                <a:schemeClr val="bg1"/>
              </a:solidFill>
              <a:latin typeface="Impact" panose="020B0806030902050204" charset="0"/>
              <a:ea typeface="微软雅黑" panose="020B0503020204020204" charset="-122"/>
              <a:sym typeface="Impact" panose="020B0806030902050204" charset="0"/>
            </a:endParaRPr>
          </a:p>
        </p:txBody>
      </p:sp>
    </p:spTree>
    <p:extLst>
      <p:ext uri="{BB962C8B-B14F-4D97-AF65-F5344CB8AC3E}">
        <p14:creationId xmlns:p14="http://schemas.microsoft.com/office/powerpoint/2010/main" val="91010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5FB4B9-E38E-4263-BACE-3030502E9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91B890F8-9043-4BAF-A60A-2E4CC8705041}"/>
              </a:ext>
            </a:extLst>
          </p:cNvPr>
          <p:cNvSpPr txBox="1"/>
          <p:nvPr/>
        </p:nvSpPr>
        <p:spPr>
          <a:xfrm>
            <a:off x="8706503" y="3367877"/>
            <a:ext cx="3554519" cy="523220"/>
          </a:xfrm>
          <a:prstGeom prst="rect">
            <a:avLst/>
          </a:prstGeom>
          <a:noFill/>
        </p:spPr>
        <p:txBody>
          <a:bodyPr wrap="square" rtlCol="0">
            <a:spAutoFit/>
          </a:bodyPr>
          <a:lstStyle/>
          <a:p>
            <a:r>
              <a:rPr lang="en-US" altLang="zh-CN" sz="28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UPS</a:t>
            </a:r>
            <a:r>
              <a:rPr lang="zh-CN" altLang="en-US" sz="28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不间断电源系统</a:t>
            </a:r>
            <a:endParaRPr lang="zh-CN" altLang="en-US" sz="28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3F72968A-A863-42CF-916D-7DCA01376558}"/>
              </a:ext>
            </a:extLst>
          </p:cNvPr>
          <p:cNvGrpSpPr/>
          <p:nvPr/>
        </p:nvGrpSpPr>
        <p:grpSpPr>
          <a:xfrm>
            <a:off x="6751597" y="2605219"/>
            <a:ext cx="1938251" cy="2169825"/>
            <a:chOff x="3598202" y="2417537"/>
            <a:chExt cx="1938251" cy="2169825"/>
          </a:xfrm>
        </p:grpSpPr>
        <p:sp>
          <p:nvSpPr>
            <p:cNvPr id="6" name="文本框 5">
              <a:extLst>
                <a:ext uri="{FF2B5EF4-FFF2-40B4-BE49-F238E27FC236}">
                  <a16:creationId xmlns:a16="http://schemas.microsoft.com/office/drawing/2014/main" id="{CACE18D6-5840-4238-AE4B-87203C77D0F0}"/>
                </a:ext>
              </a:extLst>
            </p:cNvPr>
            <p:cNvSpPr txBox="1"/>
            <p:nvPr/>
          </p:nvSpPr>
          <p:spPr>
            <a:xfrm>
              <a:off x="3926555" y="2417537"/>
              <a:ext cx="1218291" cy="2169825"/>
            </a:xfrm>
            <a:prstGeom prst="rect">
              <a:avLst/>
            </a:prstGeom>
            <a:noFill/>
          </p:spPr>
          <p:txBody>
            <a:bodyPr wrap="square" rtlCol="0">
              <a:spAutoFit/>
            </a:bodyPr>
            <a:lstStyle/>
            <a:p>
              <a:r>
                <a:rPr lang="en-US" altLang="zh-CN"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rPr>
                <a:t>3</a:t>
              </a:r>
              <a:endParaRPr lang="zh-CN" altLang="en-US"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sp>
          <p:nvSpPr>
            <p:cNvPr id="7" name="Freeform 13">
              <a:extLst>
                <a:ext uri="{FF2B5EF4-FFF2-40B4-BE49-F238E27FC236}">
                  <a16:creationId xmlns:a16="http://schemas.microsoft.com/office/drawing/2014/main" id="{E59C0419-500E-45D7-879A-897B477CDD89}"/>
                </a:ext>
              </a:extLst>
            </p:cNvPr>
            <p:cNvSpPr/>
            <p:nvPr/>
          </p:nvSpPr>
          <p:spPr bwMode="auto">
            <a:xfrm>
              <a:off x="3598202" y="2670810"/>
              <a:ext cx="374954"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sp>
          <p:nvSpPr>
            <p:cNvPr id="8" name="Freeform 13">
              <a:extLst>
                <a:ext uri="{FF2B5EF4-FFF2-40B4-BE49-F238E27FC236}">
                  <a16:creationId xmlns:a16="http://schemas.microsoft.com/office/drawing/2014/main" id="{78CC02D7-9371-4CF3-B901-E17CCF429DA5}"/>
                </a:ext>
              </a:extLst>
            </p:cNvPr>
            <p:cNvSpPr/>
            <p:nvPr/>
          </p:nvSpPr>
          <p:spPr bwMode="auto">
            <a:xfrm flipH="1">
              <a:off x="5161501" y="2670810"/>
              <a:ext cx="374952"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grpSp>
    </p:spTree>
    <p:extLst>
      <p:ext uri="{BB962C8B-B14F-4D97-AF65-F5344CB8AC3E}">
        <p14:creationId xmlns:p14="http://schemas.microsoft.com/office/powerpoint/2010/main" val="185798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410CD89-EABE-4918-A0D7-D0512843A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en-US" altLang="zh-CN" sz="2000" dirty="0">
                <a:solidFill>
                  <a:srgbClr val="45D8FF"/>
                </a:solidFill>
                <a:effectLst>
                  <a:outerShdw blurRad="76200" algn="ctr" rotWithShape="0">
                    <a:srgbClr val="45D8FF">
                      <a:alpha val="90000"/>
                    </a:srgbClr>
                  </a:outerShdw>
                </a:effectLst>
                <a:sym typeface="+mn-ea"/>
              </a:rPr>
              <a:t>UPS </a:t>
            </a:r>
            <a:r>
              <a:rPr lang="zh-CN" altLang="en-US" sz="2000" dirty="0">
                <a:solidFill>
                  <a:srgbClr val="45D8FF"/>
                </a:solidFill>
                <a:effectLst>
                  <a:outerShdw blurRad="76200" algn="ctr" rotWithShape="0">
                    <a:srgbClr val="45D8FF">
                      <a:alpha val="90000"/>
                    </a:srgbClr>
                  </a:outerShdw>
                </a:effectLst>
                <a:sym typeface="+mn-ea"/>
              </a:rPr>
              <a:t>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3" name="矩形 10"/>
          <p:cNvSpPr>
            <a:spLocks noChangeArrowheads="1"/>
          </p:cNvSpPr>
          <p:nvPr/>
        </p:nvSpPr>
        <p:spPr bwMode="auto">
          <a:xfrm>
            <a:off x="1014413" y="1162050"/>
            <a:ext cx="9959975" cy="3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en-US" altLang="zh-CN" sz="2000" b="1" dirty="0">
                <a:solidFill>
                  <a:srgbClr val="009900"/>
                </a:solidFill>
                <a:latin typeface="微软雅黑" panose="020B0503020204020204" pitchFamily="34" charset="-122"/>
                <a:ea typeface="微软雅黑" panose="020B0503020204020204" pitchFamily="34" charset="-122"/>
              </a:rPr>
              <a:t>UPS</a:t>
            </a:r>
            <a:r>
              <a:rPr lang="zh-CN" altLang="zh-CN" sz="2000" b="1" dirty="0">
                <a:solidFill>
                  <a:srgbClr val="009900"/>
                </a:solidFill>
                <a:latin typeface="微软雅黑" panose="020B0503020204020204" pitchFamily="34" charset="-122"/>
                <a:ea typeface="微软雅黑" panose="020B0503020204020204" pitchFamily="34" charset="-122"/>
              </a:rPr>
              <a:t>系统选型计算</a:t>
            </a:r>
            <a:endParaRPr lang="zh-CN" altLang="en-US" sz="2000" b="1" dirty="0">
              <a:solidFill>
                <a:srgbClr val="009900"/>
              </a:solidFill>
              <a:latin typeface="微软雅黑" panose="020B0503020204020204" pitchFamily="34" charset="-122"/>
              <a:ea typeface="微软雅黑" panose="020B0503020204020204" pitchFamily="34" charset="-122"/>
            </a:endParaRPr>
          </a:p>
        </p:txBody>
      </p:sp>
      <p:sp>
        <p:nvSpPr>
          <p:cNvPr id="4" name="TextBox 15"/>
          <p:cNvSpPr txBox="1"/>
          <p:nvPr/>
        </p:nvSpPr>
        <p:spPr>
          <a:xfrm>
            <a:off x="1020445" y="1590040"/>
            <a:ext cx="10606405" cy="1336675"/>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defRPr/>
            </a:pPr>
            <a:r>
              <a:rPr lang="zh-CN" altLang="zh-CN" b="1" dirty="0">
                <a:solidFill>
                  <a:srgbClr val="000000"/>
                </a:solidFill>
                <a:latin typeface="微软雅黑" panose="020B0503020204020204" pitchFamily="34" charset="-122"/>
                <a:ea typeface="微软雅黑" panose="020B0503020204020204" pitchFamily="34" charset="-122"/>
              </a:rPr>
              <a:t>负载情况</a:t>
            </a:r>
            <a:r>
              <a:rPr lang="zh-CN" altLang="en-US" b="1" dirty="0">
                <a:solidFill>
                  <a:srgbClr val="000000"/>
                </a:solidFill>
                <a:latin typeface="微软雅黑" panose="020B0503020204020204" pitchFamily="34" charset="-122"/>
                <a:ea typeface="微软雅黑" panose="020B0503020204020204" pitchFamily="34" charset="-122"/>
              </a:rPr>
              <a:t>：  </a:t>
            </a:r>
          </a:p>
          <a:p>
            <a:pPr indent="0">
              <a:lnSpc>
                <a:spcPct val="150000"/>
              </a:lnSpc>
              <a:buFont typeface="Wingdings" panose="05000000000000000000" pitchFamily="2" charset="2"/>
              <a:buNone/>
              <a:defRPr/>
            </a:pPr>
            <a:r>
              <a:rPr lang="zh-CN" altLang="zh-CN" b="1" dirty="0">
                <a:solidFill>
                  <a:srgbClr val="000000"/>
                </a:solidFill>
                <a:latin typeface="微软雅黑" panose="020B0503020204020204" pitchFamily="34" charset="-122"/>
                <a:ea typeface="微软雅黑" panose="020B0503020204020204" pitchFamily="34" charset="-122"/>
              </a:rPr>
              <a:t>      本项目</a:t>
            </a:r>
            <a:r>
              <a:rPr lang="en-US" altLang="zh-CN" b="1" dirty="0">
                <a:solidFill>
                  <a:srgbClr val="000000"/>
                </a:solidFill>
                <a:latin typeface="微软雅黑" panose="020B0503020204020204" pitchFamily="34" charset="-122"/>
                <a:ea typeface="微软雅黑" panose="020B0503020204020204" pitchFamily="34" charset="-122"/>
              </a:rPr>
              <a:t>UPS</a:t>
            </a:r>
            <a:r>
              <a:rPr lang="zh-CN" altLang="zh-CN" b="1" dirty="0">
                <a:solidFill>
                  <a:srgbClr val="000000"/>
                </a:solidFill>
                <a:latin typeface="微软雅黑" panose="020B0503020204020204" pitchFamily="34" charset="-122"/>
                <a:ea typeface="微软雅黑" panose="020B0503020204020204" pitchFamily="34" charset="-122"/>
              </a:rPr>
              <a:t>主要带载设备为机柜中的</a:t>
            </a:r>
            <a:r>
              <a:rPr lang="en-US" altLang="zh-CN" b="1" dirty="0">
                <a:solidFill>
                  <a:srgbClr val="000000"/>
                </a:solidFill>
                <a:latin typeface="微软雅黑" panose="020B0503020204020204" pitchFamily="34" charset="-122"/>
                <a:ea typeface="微软雅黑" panose="020B0503020204020204" pitchFamily="34" charset="-122"/>
              </a:rPr>
              <a:t>IT</a:t>
            </a:r>
            <a:r>
              <a:rPr lang="zh-CN" altLang="zh-CN" b="1" dirty="0">
                <a:solidFill>
                  <a:srgbClr val="000000"/>
                </a:solidFill>
                <a:latin typeface="微软雅黑" panose="020B0503020204020204" pitchFamily="34" charset="-122"/>
                <a:ea typeface="微软雅黑" panose="020B0503020204020204" pitchFamily="34" charset="-122"/>
              </a:rPr>
              <a:t>设备，本次共设计</a:t>
            </a:r>
            <a:r>
              <a:rPr lang="en-US" altLang="zh-CN" b="1" dirty="0">
                <a:solidFill>
                  <a:srgbClr val="000000"/>
                </a:solidFill>
                <a:latin typeface="微软雅黑" panose="020B0503020204020204" pitchFamily="34" charset="-122"/>
                <a:ea typeface="微软雅黑" panose="020B0503020204020204" pitchFamily="34" charset="-122"/>
              </a:rPr>
              <a:t>80</a:t>
            </a:r>
            <a:r>
              <a:rPr lang="zh-CN" altLang="zh-CN" b="1" dirty="0">
                <a:solidFill>
                  <a:srgbClr val="000000"/>
                </a:solidFill>
                <a:latin typeface="微软雅黑" panose="020B0503020204020204" pitchFamily="34" charset="-122"/>
                <a:ea typeface="微软雅黑" panose="020B0503020204020204" pitchFamily="34" charset="-122"/>
              </a:rPr>
              <a:t>个</a:t>
            </a:r>
            <a:r>
              <a:rPr lang="en-US" altLang="zh-CN" b="1" dirty="0">
                <a:solidFill>
                  <a:srgbClr val="000000"/>
                </a:solidFill>
                <a:latin typeface="微软雅黑" panose="020B0503020204020204" pitchFamily="34" charset="-122"/>
                <a:ea typeface="微软雅黑" panose="020B0503020204020204" pitchFamily="34" charset="-122"/>
              </a:rPr>
              <a:t>IT</a:t>
            </a:r>
            <a:r>
              <a:rPr lang="zh-CN" altLang="zh-CN" b="1" dirty="0">
                <a:solidFill>
                  <a:srgbClr val="000000"/>
                </a:solidFill>
                <a:latin typeface="微软雅黑" panose="020B0503020204020204" pitchFamily="34" charset="-122"/>
                <a:ea typeface="微软雅黑" panose="020B0503020204020204" pitchFamily="34" charset="-122"/>
              </a:rPr>
              <a:t>机柜，每个机柜的设计功率为</a:t>
            </a:r>
            <a:r>
              <a:rPr lang="en-US" altLang="zh-CN" b="1" dirty="0">
                <a:solidFill>
                  <a:srgbClr val="000000"/>
                </a:solidFill>
                <a:latin typeface="微软雅黑" panose="020B0503020204020204" pitchFamily="34" charset="-122"/>
                <a:ea typeface="微软雅黑" panose="020B0503020204020204" pitchFamily="34" charset="-122"/>
              </a:rPr>
              <a:t>2-3kW</a:t>
            </a:r>
            <a:r>
              <a:rPr lang="zh-CN"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000000"/>
                </a:solidFill>
                <a:latin typeface="微软雅黑" panose="020B0503020204020204" pitchFamily="34" charset="-122"/>
                <a:ea typeface="微软雅黑" panose="020B0503020204020204" pitchFamily="34" charset="-122"/>
              </a:rPr>
              <a:t>IT</a:t>
            </a:r>
            <a:r>
              <a:rPr lang="zh-CN" altLang="zh-CN" b="1" dirty="0">
                <a:solidFill>
                  <a:srgbClr val="000000"/>
                </a:solidFill>
                <a:latin typeface="微软雅黑" panose="020B0503020204020204" pitchFamily="34" charset="-122"/>
                <a:ea typeface="微软雅黑" panose="020B0503020204020204" pitchFamily="34" charset="-122"/>
              </a:rPr>
              <a:t>设备的总负载为</a:t>
            </a:r>
            <a:r>
              <a:rPr lang="en-US" altLang="zh-CN" b="1" dirty="0">
                <a:solidFill>
                  <a:srgbClr val="000000"/>
                </a:solidFill>
                <a:latin typeface="微软雅黑" panose="020B0503020204020204" pitchFamily="34" charset="-122"/>
                <a:ea typeface="微软雅黑" panose="020B0503020204020204" pitchFamily="34" charset="-122"/>
              </a:rPr>
              <a:t>240kW</a:t>
            </a:r>
            <a:r>
              <a:rPr lang="zh-CN" altLang="en-US" b="1" dirty="0">
                <a:solidFill>
                  <a:srgbClr val="000000"/>
                </a:solidFill>
                <a:latin typeface="微软雅黑" panose="020B0503020204020204" pitchFamily="34" charset="-122"/>
                <a:ea typeface="微软雅黑" panose="020B0503020204020204" pitchFamily="34" charset="-122"/>
              </a:rPr>
              <a:t>    </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015047" y="3294539"/>
            <a:ext cx="5105400" cy="923295"/>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en-US" altLang="zh-CN" b="1" dirty="0">
                <a:solidFill>
                  <a:srgbClr val="000000"/>
                </a:solidFill>
                <a:latin typeface="微软雅黑" panose="020B0503020204020204" pitchFamily="34" charset="-122"/>
                <a:ea typeface="微软雅黑" panose="020B0503020204020204" pitchFamily="34" charset="-122"/>
              </a:rPr>
              <a:t>UPS</a:t>
            </a:r>
            <a:r>
              <a:rPr lang="zh-CN" altLang="zh-CN" b="1" dirty="0">
                <a:solidFill>
                  <a:srgbClr val="000000"/>
                </a:solidFill>
                <a:latin typeface="微软雅黑" panose="020B0503020204020204" pitchFamily="34" charset="-122"/>
                <a:ea typeface="微软雅黑" panose="020B0503020204020204" pitchFamily="34" charset="-122"/>
              </a:rPr>
              <a:t>基本容量计算：</a:t>
            </a:r>
            <a:r>
              <a:rPr lang="en-US" altLang="zh-CN" b="1" dirty="0">
                <a:solidFill>
                  <a:srgbClr val="000000"/>
                </a:solidFill>
                <a:latin typeface="微软雅黑" panose="020B0503020204020204" pitchFamily="34" charset="-122"/>
                <a:ea typeface="微软雅黑" panose="020B0503020204020204" pitchFamily="34" charset="-122"/>
              </a:rPr>
              <a:t>                               E</a:t>
            </a:r>
            <a:r>
              <a:rPr lang="zh-CN"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000000"/>
                </a:solidFill>
                <a:latin typeface="微软雅黑" panose="020B0503020204020204" pitchFamily="34" charset="-122"/>
                <a:ea typeface="微软雅黑" panose="020B0503020204020204" pitchFamily="34" charset="-122"/>
              </a:rPr>
              <a:t>1.2P=1.2</a:t>
            </a:r>
            <a:r>
              <a:rPr lang="zh-CN"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000000"/>
                </a:solidFill>
                <a:latin typeface="微软雅黑" panose="020B0503020204020204" pitchFamily="34" charset="-122"/>
                <a:ea typeface="微软雅黑" panose="020B0503020204020204" pitchFamily="34" charset="-122"/>
              </a:rPr>
              <a:t>80</a:t>
            </a:r>
            <a:r>
              <a:rPr lang="zh-CN"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000000"/>
                </a:solidFill>
                <a:latin typeface="微软雅黑" panose="020B0503020204020204" pitchFamily="34" charset="-122"/>
                <a:ea typeface="微软雅黑" panose="020B0503020204020204" pitchFamily="34" charset="-122"/>
              </a:rPr>
              <a:t>3</a:t>
            </a:r>
            <a:r>
              <a:rPr lang="zh-CN"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000000"/>
                </a:solidFill>
                <a:latin typeface="微软雅黑" panose="020B0503020204020204" pitchFamily="34" charset="-122"/>
                <a:ea typeface="微软雅黑" panose="020B0503020204020204" pitchFamily="34" charset="-122"/>
              </a:rPr>
              <a:t>0.9</a:t>
            </a:r>
            <a:r>
              <a:rPr lang="zh-CN"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000000"/>
                </a:solidFill>
                <a:latin typeface="微软雅黑" panose="020B0503020204020204" pitchFamily="34" charset="-122"/>
                <a:ea typeface="微软雅黑" panose="020B0503020204020204" pitchFamily="34" charset="-122"/>
              </a:rPr>
              <a:t>300KVA</a:t>
            </a:r>
            <a:endParaRPr lang="zh-CN" altLang="zh-CN" b="1" dirty="0">
              <a:solidFill>
                <a:srgbClr val="000000"/>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1014413" y="4689791"/>
            <a:ext cx="10058401" cy="1751965"/>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en-US" altLang="zh-CN" b="1" dirty="0">
                <a:solidFill>
                  <a:srgbClr val="000000"/>
                </a:solidFill>
                <a:latin typeface="微软雅黑" panose="020B0503020204020204" pitchFamily="34" charset="-122"/>
                <a:ea typeface="微软雅黑" panose="020B0503020204020204" pitchFamily="34" charset="-122"/>
              </a:rPr>
              <a:t>UPS</a:t>
            </a:r>
            <a:r>
              <a:rPr lang="zh-CN" altLang="en-US" b="1" dirty="0">
                <a:solidFill>
                  <a:srgbClr val="000000"/>
                </a:solidFill>
                <a:latin typeface="微软雅黑" panose="020B0503020204020204" pitchFamily="34" charset="-122"/>
                <a:ea typeface="微软雅黑" panose="020B0503020204020204" pitchFamily="34" charset="-122"/>
              </a:rPr>
              <a:t>选型依据</a:t>
            </a:r>
            <a:r>
              <a:rPr lang="zh-CN"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000000"/>
                </a:solidFill>
                <a:latin typeface="微软雅黑" panose="020B0503020204020204" pitchFamily="34" charset="-122"/>
                <a:ea typeface="微软雅黑" panose="020B0503020204020204" pitchFamily="34" charset="-122"/>
              </a:rPr>
              <a:t>  </a:t>
            </a:r>
          </a:p>
          <a:p>
            <a:pPr indent="0">
              <a:lnSpc>
                <a:spcPct val="150000"/>
              </a:lnSpc>
              <a:buFont typeface="Wingdings" panose="05000000000000000000" pitchFamily="2" charset="2"/>
              <a:buNone/>
            </a:pPr>
            <a:r>
              <a:rPr lang="zh-CN" altLang="zh-CN" b="1" dirty="0">
                <a:solidFill>
                  <a:srgbClr val="000000"/>
                </a:solidFill>
                <a:latin typeface="微软雅黑" panose="020B0503020204020204" pitchFamily="34" charset="-122"/>
                <a:ea typeface="微软雅黑" panose="020B0503020204020204" pitchFamily="34" charset="-122"/>
              </a:rPr>
              <a:t>      根据以上计算及《数据中心设计规范》</a:t>
            </a:r>
            <a:r>
              <a:rPr lang="en-US" altLang="zh-CN" b="1" dirty="0">
                <a:solidFill>
                  <a:srgbClr val="000000"/>
                </a:solidFill>
                <a:latin typeface="微软雅黑" panose="020B0503020204020204" pitchFamily="34" charset="-122"/>
                <a:ea typeface="微软雅黑" panose="020B0503020204020204" pitchFamily="34" charset="-122"/>
              </a:rPr>
              <a:t> GB50174-2017</a:t>
            </a:r>
            <a:r>
              <a:rPr lang="zh-CN" altLang="zh-CN" b="1" dirty="0">
                <a:solidFill>
                  <a:srgbClr val="000000"/>
                </a:solidFill>
                <a:latin typeface="微软雅黑" panose="020B0503020204020204" pitchFamily="34" charset="-122"/>
                <a:ea typeface="微软雅黑" panose="020B0503020204020204" pitchFamily="34" charset="-122"/>
              </a:rPr>
              <a:t>中</a:t>
            </a:r>
            <a:r>
              <a:rPr lang="en-US" altLang="zh-CN" b="1" dirty="0">
                <a:solidFill>
                  <a:srgbClr val="000000"/>
                </a:solidFill>
                <a:latin typeface="微软雅黑" panose="020B0503020204020204" pitchFamily="34" charset="-122"/>
                <a:ea typeface="微软雅黑" panose="020B0503020204020204" pitchFamily="34" charset="-122"/>
              </a:rPr>
              <a:t>B</a:t>
            </a:r>
            <a:r>
              <a:rPr lang="zh-CN" altLang="zh-CN" b="1" dirty="0">
                <a:solidFill>
                  <a:srgbClr val="000000"/>
                </a:solidFill>
                <a:latin typeface="微软雅黑" panose="020B0503020204020204" pitchFamily="34" charset="-122"/>
                <a:ea typeface="微软雅黑" panose="020B0503020204020204" pitchFamily="34" charset="-122"/>
              </a:rPr>
              <a:t>级数据中心设计要求，推荐选用我司</a:t>
            </a:r>
            <a:r>
              <a:rPr lang="en-US" altLang="zh-CN" b="1" dirty="0">
                <a:solidFill>
                  <a:srgbClr val="000000"/>
                </a:solidFill>
                <a:latin typeface="微软雅黑" panose="020B0503020204020204" pitchFamily="34" charset="-122"/>
                <a:ea typeface="微软雅黑" panose="020B0503020204020204" pitchFamily="34" charset="-122"/>
              </a:rPr>
              <a:t>300KVA</a:t>
            </a:r>
            <a:r>
              <a:rPr lang="zh-CN" altLang="zh-CN" b="1" dirty="0">
                <a:solidFill>
                  <a:srgbClr val="000000"/>
                </a:solidFill>
                <a:latin typeface="微软雅黑" panose="020B0503020204020204" pitchFamily="34" charset="-122"/>
                <a:ea typeface="微软雅黑" panose="020B0503020204020204" pitchFamily="34" charset="-122"/>
              </a:rPr>
              <a:t>的模块化</a:t>
            </a:r>
            <a:r>
              <a:rPr lang="en-US" altLang="zh-CN" b="1" dirty="0">
                <a:solidFill>
                  <a:srgbClr val="000000"/>
                </a:solidFill>
                <a:latin typeface="微软雅黑" panose="020B0503020204020204" pitchFamily="34" charset="-122"/>
                <a:ea typeface="微软雅黑" panose="020B0503020204020204" pitchFamily="34" charset="-122"/>
              </a:rPr>
              <a:t>UPS 2</a:t>
            </a:r>
            <a:r>
              <a:rPr lang="zh-CN" altLang="zh-CN" b="1" dirty="0">
                <a:solidFill>
                  <a:srgbClr val="000000"/>
                </a:solidFill>
                <a:latin typeface="微软雅黑" panose="020B0503020204020204" pitchFamily="34" charset="-122"/>
                <a:ea typeface="微软雅黑" panose="020B0503020204020204" pitchFamily="34" charset="-122"/>
              </a:rPr>
              <a:t>台，配置</a:t>
            </a:r>
            <a:r>
              <a:rPr lang="en-US" altLang="zh-CN" b="1" dirty="0">
                <a:solidFill>
                  <a:srgbClr val="000000"/>
                </a:solidFill>
                <a:latin typeface="微软雅黑" panose="020B0503020204020204" pitchFamily="34" charset="-122"/>
                <a:ea typeface="微软雅黑" panose="020B0503020204020204" pitchFamily="34" charset="-122"/>
              </a:rPr>
              <a:t>12</a:t>
            </a:r>
            <a:r>
              <a:rPr lang="zh-CN" altLang="zh-CN" b="1" dirty="0">
                <a:solidFill>
                  <a:srgbClr val="000000"/>
                </a:solidFill>
                <a:latin typeface="微软雅黑" panose="020B0503020204020204" pitchFamily="34" charset="-122"/>
                <a:ea typeface="微软雅黑" panose="020B0503020204020204" pitchFamily="34" charset="-122"/>
              </a:rPr>
              <a:t>块容量为</a:t>
            </a:r>
            <a:r>
              <a:rPr lang="en-US" altLang="zh-CN" b="1" dirty="0">
                <a:solidFill>
                  <a:srgbClr val="000000"/>
                </a:solidFill>
                <a:latin typeface="微软雅黑" panose="020B0503020204020204" pitchFamily="34" charset="-122"/>
                <a:ea typeface="微软雅黑" panose="020B0503020204020204" pitchFamily="34" charset="-122"/>
              </a:rPr>
              <a:t>50kVA</a:t>
            </a:r>
            <a:r>
              <a:rPr lang="zh-CN" altLang="zh-CN" b="1" dirty="0">
                <a:solidFill>
                  <a:srgbClr val="000000"/>
                </a:solidFill>
                <a:latin typeface="微软雅黑" panose="020B0503020204020204" pitchFamily="34" charset="-122"/>
                <a:ea typeface="微软雅黑" panose="020B0503020204020204" pitchFamily="34" charset="-122"/>
              </a:rPr>
              <a:t>功率模块，</a:t>
            </a:r>
            <a:r>
              <a:rPr lang="en-US" altLang="zh-CN" b="1" dirty="0">
                <a:solidFill>
                  <a:srgbClr val="000000"/>
                </a:solidFill>
                <a:latin typeface="微软雅黑" panose="020B0503020204020204" pitchFamily="34" charset="-122"/>
                <a:ea typeface="微软雅黑" panose="020B0503020204020204" pitchFamily="34" charset="-122"/>
              </a:rPr>
              <a:t>2N</a:t>
            </a:r>
            <a:r>
              <a:rPr lang="zh-CN" altLang="zh-CN" b="1" dirty="0">
                <a:solidFill>
                  <a:srgbClr val="000000"/>
                </a:solidFill>
                <a:latin typeface="微软雅黑" panose="020B0503020204020204" pitchFamily="34" charset="-122"/>
                <a:ea typeface="微软雅黑" panose="020B0503020204020204" pitchFamily="34" charset="-122"/>
              </a:rPr>
              <a:t>冗余，以满足系统用电负荷需求；本次项目采用</a:t>
            </a:r>
            <a:r>
              <a:rPr lang="en-US" altLang="zh-CN" b="1" dirty="0">
                <a:solidFill>
                  <a:srgbClr val="000000"/>
                </a:solidFill>
                <a:latin typeface="微软雅黑" panose="020B0503020204020204" pitchFamily="34" charset="-122"/>
                <a:ea typeface="微软雅黑" panose="020B0503020204020204" pitchFamily="34" charset="-122"/>
              </a:rPr>
              <a:t>2</a:t>
            </a:r>
            <a:r>
              <a:rPr lang="zh-CN" altLang="zh-CN" b="1" dirty="0">
                <a:solidFill>
                  <a:srgbClr val="000000"/>
                </a:solidFill>
                <a:latin typeface="微软雅黑" panose="020B0503020204020204" pitchFamily="34" charset="-122"/>
                <a:ea typeface="微软雅黑" panose="020B0503020204020204" pitchFamily="34" charset="-122"/>
              </a:rPr>
              <a:t>台</a:t>
            </a:r>
            <a:r>
              <a:rPr lang="en-US" altLang="zh-CN" b="1" dirty="0">
                <a:solidFill>
                  <a:srgbClr val="000000"/>
                </a:solidFill>
                <a:latin typeface="微软雅黑" panose="020B0503020204020204" pitchFamily="34" charset="-122"/>
                <a:ea typeface="微软雅黑" panose="020B0503020204020204" pitchFamily="34" charset="-122"/>
              </a:rPr>
              <a:t>300KVA</a:t>
            </a:r>
            <a:r>
              <a:rPr lang="zh-CN" altLang="zh-CN" b="1" dirty="0">
                <a:solidFill>
                  <a:srgbClr val="000000"/>
                </a:solidFill>
                <a:latin typeface="微软雅黑" panose="020B0503020204020204" pitchFamily="34" charset="-122"/>
                <a:ea typeface="微软雅黑" panose="020B0503020204020204" pitchFamily="34" charset="-122"/>
              </a:rPr>
              <a:t>的模块化</a:t>
            </a:r>
            <a:r>
              <a:rPr lang="en-US" altLang="zh-CN" b="1" dirty="0">
                <a:solidFill>
                  <a:srgbClr val="000000"/>
                </a:solidFill>
                <a:latin typeface="微软雅黑" panose="020B0503020204020204" pitchFamily="34" charset="-122"/>
                <a:ea typeface="微软雅黑" panose="020B0503020204020204" pitchFamily="34" charset="-122"/>
              </a:rPr>
              <a:t>UPS</a:t>
            </a:r>
            <a:r>
              <a:rPr lang="zh-CN" altLang="zh-CN" b="1" dirty="0">
                <a:solidFill>
                  <a:srgbClr val="000000"/>
                </a:solidFill>
                <a:latin typeface="微软雅黑" panose="020B0503020204020204" pitchFamily="34" charset="-122"/>
                <a:ea typeface="微软雅黑" panose="020B0503020204020204" pitchFamily="34" charset="-122"/>
              </a:rPr>
              <a:t>主机</a:t>
            </a:r>
            <a:r>
              <a:rPr lang="en-US" b="1" dirty="0">
                <a:solidFill>
                  <a:srgbClr val="000000"/>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101B09D-B8A8-42A7-9E77-0A83A5D3C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en-US" altLang="zh-CN" sz="2000" dirty="0">
                <a:solidFill>
                  <a:srgbClr val="45D8FF"/>
                </a:solidFill>
                <a:effectLst>
                  <a:outerShdw blurRad="76200" algn="ctr" rotWithShape="0">
                    <a:srgbClr val="45D8FF">
                      <a:alpha val="90000"/>
                    </a:srgbClr>
                  </a:outerShdw>
                </a:effectLst>
                <a:sym typeface="+mn-ea"/>
              </a:rPr>
              <a:t>UPS </a:t>
            </a:r>
            <a:r>
              <a:rPr lang="zh-CN" altLang="en-US" sz="2000" dirty="0">
                <a:solidFill>
                  <a:srgbClr val="45D8FF"/>
                </a:solidFill>
                <a:effectLst>
                  <a:outerShdw blurRad="76200" algn="ctr" rotWithShape="0">
                    <a:srgbClr val="45D8FF">
                      <a:alpha val="90000"/>
                    </a:srgbClr>
                  </a:outerShdw>
                </a:effectLst>
                <a:sym typeface="+mn-ea"/>
              </a:rPr>
              <a:t>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50180" name="矩形 10"/>
          <p:cNvSpPr>
            <a:spLocks noChangeArrowheads="1"/>
          </p:cNvSpPr>
          <p:nvPr/>
        </p:nvSpPr>
        <p:spPr bwMode="auto">
          <a:xfrm>
            <a:off x="1014413" y="1162050"/>
            <a:ext cx="9959975" cy="3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zh-CN" altLang="en-US" sz="2000" b="1" dirty="0">
                <a:solidFill>
                  <a:srgbClr val="009900"/>
                </a:solidFill>
                <a:latin typeface="微软雅黑" panose="020B0503020204020204" pitchFamily="34" charset="-122"/>
                <a:ea typeface="微软雅黑" panose="020B0503020204020204" pitchFamily="34" charset="-122"/>
              </a:rPr>
              <a:t>蓄电池</a:t>
            </a:r>
            <a:r>
              <a:rPr lang="zh-CN" altLang="zh-CN" sz="2000" b="1" dirty="0">
                <a:solidFill>
                  <a:srgbClr val="009900"/>
                </a:solidFill>
                <a:latin typeface="微软雅黑" panose="020B0503020204020204" pitchFamily="34" charset="-122"/>
                <a:ea typeface="微软雅黑" panose="020B0503020204020204" pitchFamily="34" charset="-122"/>
              </a:rPr>
              <a:t>选型计算</a:t>
            </a:r>
            <a:endParaRPr lang="zh-CN" altLang="en-US" sz="2000" b="1" dirty="0">
              <a:solidFill>
                <a:srgbClr val="009900"/>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1068387" y="1744499"/>
            <a:ext cx="10058400" cy="923295"/>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zh-CN" altLang="zh-CN" b="1" dirty="0">
                <a:solidFill>
                  <a:srgbClr val="000000"/>
                </a:solidFill>
                <a:latin typeface="微软雅黑" panose="020B0503020204020204" pitchFamily="34" charset="-122"/>
                <a:ea typeface="微软雅黑" panose="020B0503020204020204" pitchFamily="34" charset="-122"/>
              </a:rPr>
              <a:t>项目情况：本项目单机后备时间</a:t>
            </a:r>
            <a:r>
              <a:rPr lang="en-US" altLang="zh-CN" b="1" dirty="0">
                <a:solidFill>
                  <a:srgbClr val="000000"/>
                </a:solidFill>
                <a:latin typeface="微软雅黑" panose="020B0503020204020204" pitchFamily="34" charset="-122"/>
                <a:ea typeface="微软雅黑" panose="020B0503020204020204" pitchFamily="34" charset="-122"/>
              </a:rPr>
              <a:t>30min</a:t>
            </a:r>
            <a:r>
              <a:rPr lang="zh-CN" altLang="zh-CN" b="1" dirty="0">
                <a:solidFill>
                  <a:srgbClr val="000000"/>
                </a:solidFill>
                <a:latin typeface="微软雅黑" panose="020B0503020204020204" pitchFamily="34" charset="-122"/>
                <a:ea typeface="微软雅黑" panose="020B0503020204020204" pitchFamily="34" charset="-122"/>
              </a:rPr>
              <a:t>，按照</a:t>
            </a:r>
            <a:r>
              <a:rPr lang="en-US" altLang="zh-CN" b="1" dirty="0">
                <a:solidFill>
                  <a:srgbClr val="000000"/>
                </a:solidFill>
                <a:latin typeface="微软雅黑" panose="020B0503020204020204" pitchFamily="34" charset="-122"/>
                <a:ea typeface="微软雅黑" panose="020B0503020204020204" pitchFamily="34" charset="-122"/>
              </a:rPr>
              <a:t>2KW/</a:t>
            </a:r>
            <a:r>
              <a:rPr lang="zh-CN" altLang="zh-CN" b="1" dirty="0">
                <a:solidFill>
                  <a:srgbClr val="000000"/>
                </a:solidFill>
                <a:latin typeface="微软雅黑" panose="020B0503020204020204" pitchFamily="34" charset="-122"/>
                <a:ea typeface="微软雅黑" panose="020B0503020204020204" pitchFamily="34" charset="-122"/>
              </a:rPr>
              <a:t>台，共</a:t>
            </a:r>
            <a:r>
              <a:rPr lang="en-US" altLang="zh-CN" b="1" dirty="0">
                <a:solidFill>
                  <a:srgbClr val="000000"/>
                </a:solidFill>
                <a:latin typeface="微软雅黑" panose="020B0503020204020204" pitchFamily="34" charset="-122"/>
                <a:ea typeface="微软雅黑" panose="020B0503020204020204" pitchFamily="34" charset="-122"/>
              </a:rPr>
              <a:t>80</a:t>
            </a:r>
            <a:r>
              <a:rPr lang="zh-CN" altLang="zh-CN" b="1" dirty="0">
                <a:solidFill>
                  <a:srgbClr val="000000"/>
                </a:solidFill>
                <a:latin typeface="微软雅黑" panose="020B0503020204020204" pitchFamily="34" charset="-122"/>
                <a:ea typeface="微软雅黑" panose="020B0503020204020204" pitchFamily="34" charset="-122"/>
              </a:rPr>
              <a:t>个机柜，负载总</a:t>
            </a:r>
            <a:r>
              <a:rPr lang="zh-CN" altLang="en-US" b="1" dirty="0">
                <a:solidFill>
                  <a:srgbClr val="000000"/>
                </a:solidFill>
                <a:latin typeface="微软雅黑" panose="020B0503020204020204" pitchFamily="34" charset="-122"/>
                <a:ea typeface="微软雅黑" panose="020B0503020204020204" pitchFamily="34" charset="-122"/>
              </a:rPr>
              <a:t>功率</a:t>
            </a:r>
            <a:r>
              <a:rPr lang="en-US" altLang="zh-CN" b="1" dirty="0">
                <a:solidFill>
                  <a:srgbClr val="000000"/>
                </a:solidFill>
                <a:latin typeface="微软雅黑" panose="020B0503020204020204" pitchFamily="34" charset="-122"/>
                <a:ea typeface="微软雅黑" panose="020B0503020204020204" pitchFamily="34" charset="-122"/>
              </a:rPr>
              <a:t>160KW</a:t>
            </a:r>
            <a:r>
              <a:rPr lang="zh-CN" altLang="en-US" b="1" dirty="0">
                <a:solidFill>
                  <a:srgbClr val="000000"/>
                </a:solidFill>
                <a:latin typeface="微软雅黑" panose="020B0503020204020204" pitchFamily="34" charset="-122"/>
                <a:ea typeface="微软雅黑" panose="020B0503020204020204" pitchFamily="34" charset="-122"/>
              </a:rPr>
              <a:t>。</a:t>
            </a:r>
            <a:r>
              <a:rPr lang="zh-CN" altLang="zh-CN" b="1" dirty="0">
                <a:solidFill>
                  <a:srgbClr val="000000"/>
                </a:solidFill>
                <a:latin typeface="微软雅黑" panose="020B0503020204020204" pitchFamily="34" charset="-122"/>
                <a:ea typeface="微软雅黑" panose="020B0503020204020204" pitchFamily="34" charset="-122"/>
              </a:rPr>
              <a:t>首先计算在后备时间内，每个</a:t>
            </a:r>
            <a:r>
              <a:rPr lang="en-US" altLang="zh-CN" b="1" dirty="0">
                <a:solidFill>
                  <a:srgbClr val="000000"/>
                </a:solidFill>
                <a:latin typeface="微软雅黑" panose="020B0503020204020204" pitchFamily="34" charset="-122"/>
                <a:ea typeface="微软雅黑" panose="020B0503020204020204" pitchFamily="34" charset="-122"/>
              </a:rPr>
              <a:t>2v</a:t>
            </a:r>
            <a:r>
              <a:rPr lang="zh-CN" altLang="zh-CN" b="1" dirty="0">
                <a:solidFill>
                  <a:srgbClr val="000000"/>
                </a:solidFill>
                <a:latin typeface="微软雅黑" panose="020B0503020204020204" pitchFamily="34" charset="-122"/>
                <a:ea typeface="微软雅黑" panose="020B0503020204020204" pitchFamily="34" charset="-122"/>
              </a:rPr>
              <a:t>单体电池至少应向</a:t>
            </a:r>
            <a:r>
              <a:rPr lang="en-US" altLang="zh-CN" b="1" dirty="0">
                <a:solidFill>
                  <a:srgbClr val="000000"/>
                </a:solidFill>
                <a:latin typeface="微软雅黑" panose="020B0503020204020204" pitchFamily="34" charset="-122"/>
                <a:ea typeface="微软雅黑" panose="020B0503020204020204" pitchFamily="34" charset="-122"/>
              </a:rPr>
              <a:t>UPS</a:t>
            </a:r>
            <a:r>
              <a:rPr lang="zh-CN" altLang="zh-CN" b="1" dirty="0">
                <a:solidFill>
                  <a:srgbClr val="000000"/>
                </a:solidFill>
                <a:latin typeface="微软雅黑" panose="020B0503020204020204" pitchFamily="34" charset="-122"/>
                <a:ea typeface="微软雅黑" panose="020B0503020204020204" pitchFamily="34" charset="-122"/>
              </a:rPr>
              <a:t>提供的恒功率。</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068387" y="2962969"/>
            <a:ext cx="10058400" cy="3000787"/>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zh-CN" altLang="zh-CN" b="1" dirty="0">
                <a:latin typeface="微软雅黑" panose="020B0503020204020204" pitchFamily="34" charset="-122"/>
                <a:ea typeface="微软雅黑" panose="020B0503020204020204" pitchFamily="34" charset="-122"/>
              </a:rPr>
              <a:t>计算公式如下：</a:t>
            </a:r>
          </a:p>
          <a:p>
            <a:pPr>
              <a:lnSpc>
                <a:spcPct val="150000"/>
              </a:lnSpc>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Pnc</a:t>
            </a:r>
            <a:r>
              <a:rPr lang="en-US" altLang="zh-CN" b="1" dirty="0">
                <a:latin typeface="微软雅黑" panose="020B0503020204020204" pitchFamily="34" charset="-122"/>
                <a:ea typeface="微软雅黑" panose="020B0503020204020204" pitchFamily="34" charset="-122"/>
              </a:rPr>
              <a:t>=P/</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η*N*n</a:t>
            </a:r>
            <a:r>
              <a:rPr lang="zh-CN" altLang="zh-CN" b="1" dirty="0">
                <a:latin typeface="微软雅黑" panose="020B0503020204020204" pitchFamily="34" charset="-122"/>
                <a:ea typeface="微软雅黑" panose="020B0503020204020204" pitchFamily="34" charset="-122"/>
              </a:rPr>
              <a:t>）</a:t>
            </a:r>
          </a:p>
          <a:p>
            <a:pPr>
              <a:lnSpc>
                <a:spcPct val="150000"/>
              </a:lnSpc>
            </a:pPr>
            <a:r>
              <a:rPr lang="en-US" altLang="zh-CN" b="1" dirty="0">
                <a:latin typeface="微软雅黑" panose="020B0503020204020204" pitchFamily="34" charset="-122"/>
                <a:ea typeface="微软雅黑" panose="020B0503020204020204" pitchFamily="34" charset="-122"/>
              </a:rPr>
              <a:t>    P </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IT</a:t>
            </a:r>
            <a:r>
              <a:rPr lang="zh-CN" altLang="en-US" b="1" dirty="0">
                <a:latin typeface="微软雅黑" panose="020B0503020204020204" pitchFamily="34" charset="-122"/>
                <a:ea typeface="微软雅黑" panose="020B0503020204020204" pitchFamily="34" charset="-122"/>
              </a:rPr>
              <a:t>负载功率</a:t>
            </a:r>
            <a:r>
              <a:rPr lang="en-US" altLang="zh-CN" b="1" dirty="0">
                <a:latin typeface="微软雅黑" panose="020B0503020204020204" pitchFamily="34" charset="-122"/>
                <a:ea typeface="微软雅黑" panose="020B0503020204020204" pitchFamily="34" charset="-122"/>
              </a:rPr>
              <a:t>160000</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W</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N</a:t>
            </a:r>
            <a:r>
              <a:rPr lang="zh-CN" altLang="zh-CN" b="1" dirty="0">
                <a:latin typeface="微软雅黑" panose="020B0503020204020204" pitchFamily="34" charset="-122"/>
                <a:ea typeface="微软雅黑" panose="020B0503020204020204" pitchFamily="34" charset="-122"/>
              </a:rPr>
              <a:t>：单体电池</a:t>
            </a:r>
            <a:r>
              <a:rPr lang="en-US" altLang="zh-CN" b="1" dirty="0">
                <a:latin typeface="微软雅黑" panose="020B0503020204020204" pitchFamily="34" charset="-122"/>
                <a:ea typeface="微软雅黑" panose="020B0503020204020204" pitchFamily="34" charset="-122"/>
              </a:rPr>
              <a:t>cell</a:t>
            </a:r>
            <a:r>
              <a:rPr lang="zh-CN" altLang="zh-CN" b="1" dirty="0">
                <a:latin typeface="微软雅黑" panose="020B0503020204020204" pitchFamily="34" charset="-122"/>
                <a:ea typeface="微软雅黑" panose="020B0503020204020204" pitchFamily="34" charset="-122"/>
              </a:rPr>
              <a:t>数为</a:t>
            </a:r>
            <a:r>
              <a:rPr lang="en-US" altLang="zh-CN" b="1" dirty="0">
                <a:latin typeface="微软雅黑" panose="020B0503020204020204" pitchFamily="34" charset="-122"/>
                <a:ea typeface="微软雅黑" panose="020B0503020204020204" pitchFamily="34" charset="-122"/>
              </a:rPr>
              <a:t>6</a:t>
            </a:r>
            <a:endParaRPr lang="zh-CN"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Pf </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UPS</a:t>
            </a:r>
            <a:r>
              <a:rPr lang="zh-CN" altLang="zh-CN" b="1" dirty="0">
                <a:latin typeface="微软雅黑" panose="020B0503020204020204" pitchFamily="34" charset="-122"/>
                <a:ea typeface="微软雅黑" panose="020B0503020204020204" pitchFamily="34" charset="-122"/>
              </a:rPr>
              <a:t>输出功率因数为</a:t>
            </a:r>
            <a:r>
              <a:rPr lang="en-US" altLang="zh-CN" b="1" dirty="0">
                <a:latin typeface="微软雅黑" panose="020B0503020204020204" pitchFamily="34" charset="-122"/>
                <a:ea typeface="微软雅黑" panose="020B0503020204020204" pitchFamily="34" charset="-122"/>
              </a:rPr>
              <a:t>1                               η</a:t>
            </a:r>
            <a:r>
              <a:rPr lang="zh-CN" altLang="zh-CN" b="1" dirty="0">
                <a:latin typeface="微软雅黑" panose="020B0503020204020204" pitchFamily="34" charset="-122"/>
                <a:ea typeface="微软雅黑" panose="020B0503020204020204" pitchFamily="34" charset="-122"/>
              </a:rPr>
              <a:t>：逆变器效率为</a:t>
            </a:r>
            <a:r>
              <a:rPr lang="en-US" altLang="zh-CN" b="1" dirty="0">
                <a:latin typeface="微软雅黑" panose="020B0503020204020204" pitchFamily="34" charset="-122"/>
                <a:ea typeface="微软雅黑" panose="020B0503020204020204" pitchFamily="34" charset="-122"/>
              </a:rPr>
              <a:t>0.96</a:t>
            </a:r>
            <a:endParaRPr lang="zh-CN"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n</a:t>
            </a:r>
            <a:r>
              <a:rPr lang="zh-CN" altLang="zh-CN" b="1" dirty="0">
                <a:latin typeface="微软雅黑" panose="020B0503020204020204" pitchFamily="34" charset="-122"/>
                <a:ea typeface="微软雅黑" panose="020B0503020204020204" pitchFamily="34" charset="-122"/>
              </a:rPr>
              <a:t>：电池组串联</a:t>
            </a:r>
            <a:r>
              <a:rPr lang="en-US" altLang="zh-CN" b="1" dirty="0">
                <a:latin typeface="微软雅黑" panose="020B0503020204020204" pitchFamily="34" charset="-122"/>
                <a:ea typeface="微软雅黑" panose="020B0503020204020204" pitchFamily="34" charset="-122"/>
              </a:rPr>
              <a:t>12V</a:t>
            </a:r>
            <a:r>
              <a:rPr lang="zh-CN" altLang="zh-CN" b="1" dirty="0">
                <a:latin typeface="微软雅黑" panose="020B0503020204020204" pitchFamily="34" charset="-122"/>
                <a:ea typeface="微软雅黑" panose="020B0503020204020204" pitchFamily="34" charset="-122"/>
              </a:rPr>
              <a:t>电池个数为</a:t>
            </a:r>
            <a:r>
              <a:rPr lang="en-US" altLang="zh-CN" b="1" dirty="0">
                <a:latin typeface="微软雅黑" panose="020B0503020204020204" pitchFamily="34" charset="-122"/>
                <a:ea typeface="微软雅黑" panose="020B0503020204020204" pitchFamily="34" charset="-122"/>
              </a:rPr>
              <a:t>40</a:t>
            </a:r>
            <a:r>
              <a:rPr lang="zh-CN" altLang="zh-CN" b="1" dirty="0">
                <a:latin typeface="微软雅黑" panose="020B0503020204020204" pitchFamily="34" charset="-122"/>
                <a:ea typeface="微软雅黑" panose="020B0503020204020204" pitchFamily="34" charset="-122"/>
              </a:rPr>
              <a:t>节</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电池</a:t>
            </a:r>
            <a:r>
              <a:rPr lang="en-US" altLang="zh-CN" b="1" dirty="0">
                <a:latin typeface="微软雅黑" panose="020B0503020204020204" pitchFamily="34" charset="-122"/>
                <a:ea typeface="微软雅黑" panose="020B0503020204020204" pitchFamily="34" charset="-122"/>
              </a:rPr>
              <a:t>EOD</a:t>
            </a:r>
            <a:r>
              <a:rPr lang="zh-CN" altLang="zh-CN" b="1" dirty="0">
                <a:latin typeface="微软雅黑" panose="020B0503020204020204" pitchFamily="34" charset="-122"/>
                <a:ea typeface="微软雅黑" panose="020B0503020204020204" pitchFamily="34" charset="-122"/>
              </a:rPr>
              <a:t>点：</a:t>
            </a:r>
            <a:r>
              <a:rPr lang="en-US" altLang="zh-CN" b="1" dirty="0">
                <a:latin typeface="微软雅黑" panose="020B0503020204020204" pitchFamily="34" charset="-122"/>
                <a:ea typeface="微软雅黑" panose="020B0503020204020204" pitchFamily="34" charset="-122"/>
              </a:rPr>
              <a:t>1.67V</a:t>
            </a:r>
            <a:endParaRPr lang="zh-CN"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Pnc</a:t>
            </a:r>
            <a:r>
              <a:rPr lang="zh-CN" altLang="zh-CN" b="1" dirty="0">
                <a:latin typeface="微软雅黑" panose="020B0503020204020204" pitchFamily="34" charset="-122"/>
                <a:ea typeface="微软雅黑" panose="020B0503020204020204" pitchFamily="34" charset="-122"/>
              </a:rPr>
              <a:t>：每</a:t>
            </a:r>
            <a:r>
              <a:rPr lang="en-US" altLang="zh-CN" b="1" dirty="0">
                <a:latin typeface="微软雅黑" panose="020B0503020204020204" pitchFamily="34" charset="-122"/>
                <a:ea typeface="微软雅黑" panose="020B0503020204020204" pitchFamily="34" charset="-122"/>
              </a:rPr>
              <a:t>cell</a:t>
            </a:r>
            <a:r>
              <a:rPr lang="zh-CN" altLang="zh-CN" b="1" dirty="0">
                <a:latin typeface="微软雅黑" panose="020B0503020204020204" pitchFamily="34" charset="-122"/>
                <a:ea typeface="微软雅黑" panose="020B0503020204020204" pitchFamily="34" charset="-122"/>
              </a:rPr>
              <a:t>需要提供的功率</a:t>
            </a:r>
            <a:r>
              <a:rPr lang="en-US" altLang="zh-CN" b="1" dirty="0">
                <a:latin typeface="微软雅黑" panose="020B0503020204020204" pitchFamily="34" charset="-122"/>
                <a:ea typeface="微软雅黑" panose="020B0503020204020204" pitchFamily="34" charset="-122"/>
              </a:rPr>
              <a:t>W                          </a:t>
            </a:r>
            <a:r>
              <a:rPr lang="zh-CN" altLang="zh-CN" b="1" dirty="0">
                <a:latin typeface="微软雅黑" panose="020B0503020204020204" pitchFamily="34" charset="-122"/>
                <a:ea typeface="微软雅黑" panose="020B0503020204020204" pitchFamily="34" charset="-122"/>
              </a:rPr>
              <a:t>后备时间：</a:t>
            </a:r>
            <a:r>
              <a:rPr lang="en-US" altLang="zh-CN" b="1" dirty="0">
                <a:latin typeface="微软雅黑" panose="020B0503020204020204" pitchFamily="34" charset="-122"/>
                <a:ea typeface="微软雅黑" panose="020B0503020204020204" pitchFamily="34" charset="-122"/>
              </a:rPr>
              <a:t>30</a:t>
            </a:r>
            <a:r>
              <a:rPr lang="zh-CN" altLang="zh-CN" b="1" dirty="0">
                <a:latin typeface="微软雅黑" panose="020B0503020204020204" pitchFamily="34" charset="-122"/>
                <a:ea typeface="微软雅黑" panose="020B0503020204020204" pitchFamily="34" charset="-122"/>
              </a:rPr>
              <a:t>分钟</a:t>
            </a: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经计算，每个</a:t>
            </a:r>
            <a:r>
              <a:rPr lang="en-US" altLang="zh-CN" b="1" dirty="0">
                <a:latin typeface="微软雅黑" panose="020B0503020204020204" pitchFamily="34" charset="-122"/>
                <a:ea typeface="微软雅黑" panose="020B0503020204020204" pitchFamily="34" charset="-122"/>
              </a:rPr>
              <a:t>2v</a:t>
            </a:r>
            <a:r>
              <a:rPr lang="zh-CN" altLang="zh-CN" b="1" dirty="0">
                <a:latin typeface="微软雅黑" panose="020B0503020204020204" pitchFamily="34" charset="-122"/>
                <a:ea typeface="微软雅黑" panose="020B0503020204020204" pitchFamily="34" charset="-122"/>
              </a:rPr>
              <a:t>单体电池的放电功率为：</a:t>
            </a:r>
            <a:r>
              <a:rPr lang="en-US" altLang="zh-CN" b="1" dirty="0" err="1">
                <a:latin typeface="微软雅黑" panose="020B0503020204020204" pitchFamily="34" charset="-122"/>
                <a:ea typeface="微软雅黑" panose="020B0503020204020204" pitchFamily="34" charset="-122"/>
              </a:rPr>
              <a:t>Pnc</a:t>
            </a:r>
            <a:r>
              <a:rPr lang="en-US" altLang="zh-CN" b="1" dirty="0">
                <a:latin typeface="微软雅黑" panose="020B0503020204020204" pitchFamily="34" charset="-122"/>
                <a:ea typeface="微软雅黑" panose="020B0503020204020204" pitchFamily="34" charset="-122"/>
              </a:rPr>
              <a:t> =(160000*1)/</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0.96*6*40</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694W/Cell</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6B470DA-DCC5-41C5-843C-EB0955BFC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供配电系统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50180" name="矩形 10"/>
          <p:cNvSpPr>
            <a:spLocks noChangeArrowheads="1"/>
          </p:cNvSpPr>
          <p:nvPr/>
        </p:nvSpPr>
        <p:spPr bwMode="auto">
          <a:xfrm>
            <a:off x="1014413" y="1162050"/>
            <a:ext cx="9959975" cy="3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zh-CN" altLang="en-US" sz="2000" b="1" dirty="0">
                <a:solidFill>
                  <a:srgbClr val="009900"/>
                </a:solidFill>
                <a:latin typeface="微软雅黑" panose="020B0503020204020204" pitchFamily="34" charset="-122"/>
                <a:ea typeface="微软雅黑" panose="020B0503020204020204" pitchFamily="34" charset="-122"/>
              </a:rPr>
              <a:t>蓄电池</a:t>
            </a:r>
            <a:r>
              <a:rPr lang="zh-CN" altLang="zh-CN" sz="2000" b="1" dirty="0">
                <a:solidFill>
                  <a:srgbClr val="009900"/>
                </a:solidFill>
                <a:latin typeface="微软雅黑" panose="020B0503020204020204" pitchFamily="34" charset="-122"/>
                <a:ea typeface="微软雅黑" panose="020B0503020204020204" pitchFamily="34" charset="-122"/>
              </a:rPr>
              <a:t>选型计算</a:t>
            </a:r>
            <a:endParaRPr lang="zh-CN" altLang="en-US" sz="2000" b="1" dirty="0">
              <a:solidFill>
                <a:srgbClr val="00990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068387" y="4344194"/>
            <a:ext cx="10058400" cy="2167255"/>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zh-CN" altLang="zh-CN" b="1" dirty="0">
                <a:latin typeface="微软雅黑" panose="020B0503020204020204" pitchFamily="34" charset="-122"/>
                <a:ea typeface="微软雅黑" panose="020B0503020204020204" pitchFamily="34" charset="-122"/>
              </a:rPr>
              <a:t>根据电池恒功率放电数据表，</a:t>
            </a:r>
            <a:r>
              <a:rPr lang="en-US" altLang="zh-CN" b="1" dirty="0">
                <a:latin typeface="微软雅黑" panose="020B0503020204020204" pitchFamily="34" charset="-122"/>
                <a:ea typeface="微软雅黑" panose="020B0503020204020204" pitchFamily="34" charset="-122"/>
              </a:rPr>
              <a:t>12V/200Ah </a:t>
            </a:r>
            <a:r>
              <a:rPr lang="zh-CN" altLang="zh-CN" b="1" dirty="0">
                <a:latin typeface="微软雅黑" panose="020B0503020204020204" pitchFamily="34" charset="-122"/>
                <a:ea typeface="微软雅黑" panose="020B0503020204020204" pitchFamily="34" charset="-122"/>
              </a:rPr>
              <a:t>电池放电</a:t>
            </a:r>
            <a:r>
              <a:rPr lang="en-US" altLang="zh-CN" b="1" dirty="0">
                <a:latin typeface="微软雅黑" panose="020B0503020204020204" pitchFamily="34" charset="-122"/>
                <a:ea typeface="微软雅黑" panose="020B0503020204020204" pitchFamily="34" charset="-122"/>
              </a:rPr>
              <a:t>30min</a:t>
            </a:r>
            <a:r>
              <a:rPr lang="zh-CN" altLang="zh-CN" b="1" dirty="0">
                <a:latin typeface="微软雅黑" panose="020B0503020204020204" pitchFamily="34" charset="-122"/>
                <a:ea typeface="微软雅黑" panose="020B0503020204020204" pitchFamily="34" charset="-122"/>
              </a:rPr>
              <a:t>功率为</a:t>
            </a:r>
            <a:r>
              <a:rPr lang="en-US" altLang="zh-CN" b="1" dirty="0">
                <a:latin typeface="微软雅黑" panose="020B0503020204020204" pitchFamily="34" charset="-122"/>
                <a:ea typeface="微软雅黑" panose="020B0503020204020204" pitchFamily="34" charset="-122"/>
              </a:rPr>
              <a:t>347 W/Cell</a:t>
            </a:r>
            <a:r>
              <a:rPr lang="zh-CN" altLang="zh-CN" b="1" dirty="0">
                <a:latin typeface="微软雅黑" panose="020B0503020204020204" pitchFamily="34" charset="-122"/>
                <a:ea typeface="微软雅黑" panose="020B0503020204020204" pitchFamily="34" charset="-122"/>
              </a:rPr>
              <a:t>，由于</a:t>
            </a:r>
            <a:r>
              <a:rPr lang="en-US" altLang="zh-CN" b="1" dirty="0">
                <a:latin typeface="微软雅黑" panose="020B0503020204020204" pitchFamily="34" charset="-122"/>
                <a:ea typeface="微软雅黑" panose="020B0503020204020204" pitchFamily="34" charset="-122"/>
              </a:rPr>
              <a:t>347*2=694W/Cell</a:t>
            </a:r>
            <a:r>
              <a:rPr lang="zh-CN"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Pnc</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694W/Cell</a:t>
            </a:r>
            <a:r>
              <a:rPr lang="zh-CN"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因此</a:t>
            </a:r>
            <a:r>
              <a:rPr lang="zh-CN" altLang="zh-CN" b="1" dirty="0">
                <a:latin typeface="微软雅黑" panose="020B0503020204020204" pitchFamily="34" charset="-122"/>
                <a:ea typeface="微软雅黑" panose="020B0503020204020204" pitchFamily="34" charset="-122"/>
              </a:rPr>
              <a:t>需要</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组</a:t>
            </a:r>
            <a:r>
              <a:rPr lang="en-US" altLang="zh-CN" b="1" dirty="0">
                <a:latin typeface="微软雅黑" panose="020B0503020204020204" pitchFamily="34" charset="-122"/>
                <a:ea typeface="微软雅黑" panose="020B0503020204020204" pitchFamily="34" charset="-122"/>
              </a:rPr>
              <a:t>40</a:t>
            </a:r>
            <a:r>
              <a:rPr lang="zh-CN" altLang="zh-CN" b="1" dirty="0">
                <a:latin typeface="微软雅黑" panose="020B0503020204020204" pitchFamily="34" charset="-122"/>
                <a:ea typeface="微软雅黑" panose="020B0503020204020204" pitchFamily="34" charset="-122"/>
              </a:rPr>
              <a:t>节</a:t>
            </a:r>
            <a:r>
              <a:rPr lang="en-US" altLang="zh-CN" b="1" dirty="0">
                <a:latin typeface="微软雅黑" panose="020B0503020204020204" pitchFamily="34" charset="-122"/>
                <a:ea typeface="微软雅黑" panose="020B0503020204020204" pitchFamily="34" charset="-122"/>
              </a:rPr>
              <a:t>12V200AH</a:t>
            </a:r>
            <a:r>
              <a:rPr lang="zh-CN" altLang="zh-CN" b="1" dirty="0">
                <a:latin typeface="微软雅黑" panose="020B0503020204020204" pitchFamily="34" charset="-122"/>
                <a:ea typeface="微软雅黑" panose="020B0503020204020204" pitchFamily="34" charset="-122"/>
              </a:rPr>
              <a:t>蓄电池，共</a:t>
            </a:r>
            <a:r>
              <a:rPr lang="en-US" altLang="zh-CN" b="1" dirty="0">
                <a:latin typeface="微软雅黑" panose="020B0503020204020204" pitchFamily="34" charset="-122"/>
                <a:ea typeface="微软雅黑" panose="020B0503020204020204" pitchFamily="34" charset="-122"/>
              </a:rPr>
              <a:t>80</a:t>
            </a:r>
            <a:r>
              <a:rPr lang="zh-CN" altLang="zh-CN" b="1" dirty="0">
                <a:latin typeface="微软雅黑" panose="020B0503020204020204" pitchFamily="34" charset="-122"/>
                <a:ea typeface="微软雅黑" panose="020B0503020204020204" pitchFamily="34" charset="-122"/>
              </a:rPr>
              <a:t>只，满足</a:t>
            </a:r>
            <a:r>
              <a:rPr lang="en-US" altLang="zh-CN" b="1" dirty="0">
                <a:latin typeface="微软雅黑" panose="020B0503020204020204" pitchFamily="34" charset="-122"/>
                <a:ea typeface="微软雅黑" panose="020B0503020204020204" pitchFamily="34" charset="-122"/>
              </a:rPr>
              <a:t>160KW</a:t>
            </a:r>
            <a:r>
              <a:rPr lang="zh-CN" altLang="zh-CN" b="1" dirty="0">
                <a:latin typeface="微软雅黑" panose="020B0503020204020204" pitchFamily="34" charset="-122"/>
                <a:ea typeface="微软雅黑" panose="020B0503020204020204" pitchFamily="34" charset="-122"/>
              </a:rPr>
              <a:t>的负载放电</a:t>
            </a:r>
            <a:r>
              <a:rPr lang="en-US" altLang="zh-CN" b="1" dirty="0">
                <a:latin typeface="微软雅黑" panose="020B0503020204020204" pitchFamily="34" charset="-122"/>
                <a:ea typeface="微软雅黑" panose="020B0503020204020204" pitchFamily="34" charset="-122"/>
              </a:rPr>
              <a:t>30min</a:t>
            </a:r>
            <a:r>
              <a:rPr lang="zh-CN" altLang="zh-CN" b="1" dirty="0">
                <a:latin typeface="微软雅黑" panose="020B0503020204020204" pitchFamily="34" charset="-122"/>
                <a:ea typeface="微软雅黑" panose="020B0503020204020204" pitchFamily="34" charset="-122"/>
              </a:rPr>
              <a:t>要求。</a:t>
            </a:r>
          </a:p>
          <a:p>
            <a:pPr marL="285750" indent="-285750">
              <a:lnSpc>
                <a:spcPct val="150000"/>
              </a:lnSpc>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综上所述：</a:t>
            </a:r>
            <a:r>
              <a:rPr lang="zh-CN" altLang="zh-CN" b="1" dirty="0">
                <a:latin typeface="微软雅黑" panose="020B0503020204020204" pitchFamily="34" charset="-122"/>
                <a:ea typeface="微软雅黑" panose="020B0503020204020204" pitchFamily="34" charset="-122"/>
              </a:rPr>
              <a:t>本次项目单机采用</a:t>
            </a:r>
            <a:r>
              <a:rPr lang="en-US" altLang="zh-CN" b="1" dirty="0">
                <a:latin typeface="微软雅黑" panose="020B0503020204020204" pitchFamily="34" charset="-122"/>
                <a:ea typeface="微软雅黑" panose="020B0503020204020204" pitchFamily="34" charset="-122"/>
              </a:rPr>
              <a:t>80</a:t>
            </a:r>
            <a:r>
              <a:rPr lang="zh-CN" altLang="zh-CN" b="1" dirty="0">
                <a:latin typeface="微软雅黑" panose="020B0503020204020204" pitchFamily="34" charset="-122"/>
                <a:ea typeface="微软雅黑" panose="020B0503020204020204" pitchFamily="34" charset="-122"/>
              </a:rPr>
              <a:t>只</a:t>
            </a:r>
            <a:r>
              <a:rPr lang="en-US" altLang="zh-CN" b="1" dirty="0">
                <a:latin typeface="微软雅黑" panose="020B0503020204020204" pitchFamily="34" charset="-122"/>
                <a:ea typeface="微软雅黑" panose="020B0503020204020204" pitchFamily="34" charset="-122"/>
              </a:rPr>
              <a:t>12V200AH</a:t>
            </a:r>
            <a:r>
              <a:rPr lang="zh-CN" altLang="zh-CN" b="1" dirty="0">
                <a:latin typeface="微软雅黑" panose="020B0503020204020204" pitchFamily="34" charset="-122"/>
                <a:ea typeface="微软雅黑" panose="020B0503020204020204" pitchFamily="34" charset="-122"/>
              </a:rPr>
              <a:t>免维护铅酸蓄电池，</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套</a:t>
            </a:r>
            <a:r>
              <a:rPr lang="en-US" altLang="zh-CN" b="1" dirty="0">
                <a:latin typeface="微软雅黑" panose="020B0503020204020204" pitchFamily="34" charset="-122"/>
                <a:ea typeface="微软雅黑" panose="020B0503020204020204" pitchFamily="34" charset="-122"/>
              </a:rPr>
              <a:t>UPS</a:t>
            </a:r>
            <a:r>
              <a:rPr lang="zh-CN" altLang="zh-CN" b="1" dirty="0">
                <a:latin typeface="微软雅黑" panose="020B0503020204020204" pitchFamily="34" charset="-122"/>
                <a:ea typeface="微软雅黑" panose="020B0503020204020204" pitchFamily="34" charset="-122"/>
              </a:rPr>
              <a:t>主机共采用</a:t>
            </a:r>
            <a:r>
              <a:rPr lang="en-US" altLang="zh-CN" b="1" dirty="0">
                <a:latin typeface="微软雅黑" panose="020B0503020204020204" pitchFamily="34" charset="-122"/>
                <a:ea typeface="微软雅黑" panose="020B0503020204020204" pitchFamily="34" charset="-122"/>
              </a:rPr>
              <a:t>160</a:t>
            </a:r>
            <a:r>
              <a:rPr lang="zh-CN" altLang="zh-CN" b="1" dirty="0">
                <a:latin typeface="微软雅黑" panose="020B0503020204020204" pitchFamily="34" charset="-122"/>
                <a:ea typeface="微软雅黑" panose="020B0503020204020204" pitchFamily="34" charset="-122"/>
              </a:rPr>
              <a:t>只</a:t>
            </a:r>
            <a:r>
              <a:rPr lang="en-US" altLang="zh-CN" b="1" dirty="0">
                <a:latin typeface="微软雅黑" panose="020B0503020204020204" pitchFamily="34" charset="-122"/>
                <a:ea typeface="微软雅黑" panose="020B0503020204020204" pitchFamily="34" charset="-122"/>
              </a:rPr>
              <a:t>12V200AH</a:t>
            </a:r>
            <a:r>
              <a:rPr lang="zh-CN" altLang="zh-CN" b="1" dirty="0">
                <a:latin typeface="微软雅黑" panose="020B0503020204020204" pitchFamily="34" charset="-122"/>
                <a:ea typeface="微软雅黑" panose="020B0503020204020204" pitchFamily="34" charset="-122"/>
              </a:rPr>
              <a:t>免维护铅酸蓄电池。</a:t>
            </a:r>
          </a:p>
        </p:txBody>
      </p:sp>
      <p:pic>
        <p:nvPicPr>
          <p:cNvPr id="1720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7" y="1600994"/>
            <a:ext cx="10087129"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5FB4B9-E38E-4263-BACE-3030502E9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91B890F8-9043-4BAF-A60A-2E4CC8705041}"/>
              </a:ext>
            </a:extLst>
          </p:cNvPr>
          <p:cNvSpPr txBox="1"/>
          <p:nvPr/>
        </p:nvSpPr>
        <p:spPr>
          <a:xfrm>
            <a:off x="8706503" y="3367877"/>
            <a:ext cx="3554519" cy="523220"/>
          </a:xfrm>
          <a:prstGeom prst="rect">
            <a:avLst/>
          </a:prstGeom>
          <a:noFill/>
        </p:spPr>
        <p:txBody>
          <a:bodyPr wrap="square" rtlCol="0">
            <a:spAutoFit/>
          </a:bodyPr>
          <a:lstStyle/>
          <a:p>
            <a:r>
              <a:rPr lang="zh-CN" altLang="en-US" sz="28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精密空调系统</a:t>
            </a:r>
            <a:endParaRPr lang="zh-CN" altLang="en-US" sz="28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3F72968A-A863-42CF-916D-7DCA01376558}"/>
              </a:ext>
            </a:extLst>
          </p:cNvPr>
          <p:cNvGrpSpPr/>
          <p:nvPr/>
        </p:nvGrpSpPr>
        <p:grpSpPr>
          <a:xfrm>
            <a:off x="6751597" y="2605219"/>
            <a:ext cx="1938251" cy="2169825"/>
            <a:chOff x="3598202" y="2417537"/>
            <a:chExt cx="1938251" cy="2169825"/>
          </a:xfrm>
        </p:grpSpPr>
        <p:sp>
          <p:nvSpPr>
            <p:cNvPr id="6" name="文本框 5">
              <a:extLst>
                <a:ext uri="{FF2B5EF4-FFF2-40B4-BE49-F238E27FC236}">
                  <a16:creationId xmlns:a16="http://schemas.microsoft.com/office/drawing/2014/main" id="{CACE18D6-5840-4238-AE4B-87203C77D0F0}"/>
                </a:ext>
              </a:extLst>
            </p:cNvPr>
            <p:cNvSpPr txBox="1"/>
            <p:nvPr/>
          </p:nvSpPr>
          <p:spPr>
            <a:xfrm>
              <a:off x="3926555" y="2417537"/>
              <a:ext cx="1218291" cy="2169825"/>
            </a:xfrm>
            <a:prstGeom prst="rect">
              <a:avLst/>
            </a:prstGeom>
            <a:noFill/>
          </p:spPr>
          <p:txBody>
            <a:bodyPr wrap="square" rtlCol="0">
              <a:spAutoFit/>
            </a:bodyPr>
            <a:lstStyle/>
            <a:p>
              <a:r>
                <a:rPr lang="en-US" altLang="zh-CN"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rPr>
                <a:t>4</a:t>
              </a:r>
              <a:endParaRPr lang="zh-CN" altLang="en-US"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sp>
          <p:nvSpPr>
            <p:cNvPr id="7" name="Freeform 13">
              <a:extLst>
                <a:ext uri="{FF2B5EF4-FFF2-40B4-BE49-F238E27FC236}">
                  <a16:creationId xmlns:a16="http://schemas.microsoft.com/office/drawing/2014/main" id="{E59C0419-500E-45D7-879A-897B477CDD89}"/>
                </a:ext>
              </a:extLst>
            </p:cNvPr>
            <p:cNvSpPr/>
            <p:nvPr/>
          </p:nvSpPr>
          <p:spPr bwMode="auto">
            <a:xfrm>
              <a:off x="3598202" y="2670810"/>
              <a:ext cx="374954"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sp>
          <p:nvSpPr>
            <p:cNvPr id="8" name="Freeform 13">
              <a:extLst>
                <a:ext uri="{FF2B5EF4-FFF2-40B4-BE49-F238E27FC236}">
                  <a16:creationId xmlns:a16="http://schemas.microsoft.com/office/drawing/2014/main" id="{78CC02D7-9371-4CF3-B901-E17CCF429DA5}"/>
                </a:ext>
              </a:extLst>
            </p:cNvPr>
            <p:cNvSpPr/>
            <p:nvPr/>
          </p:nvSpPr>
          <p:spPr bwMode="auto">
            <a:xfrm flipH="1">
              <a:off x="5161501" y="2670810"/>
              <a:ext cx="374952"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grpSp>
    </p:spTree>
    <p:extLst>
      <p:ext uri="{BB962C8B-B14F-4D97-AF65-F5344CB8AC3E}">
        <p14:creationId xmlns:p14="http://schemas.microsoft.com/office/powerpoint/2010/main" val="76218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94EE479-58EB-43C2-943A-56DF45EAF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精密空调系统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50180" name="矩形 10"/>
          <p:cNvSpPr>
            <a:spLocks noChangeArrowheads="1"/>
          </p:cNvSpPr>
          <p:nvPr/>
        </p:nvSpPr>
        <p:spPr bwMode="auto">
          <a:xfrm>
            <a:off x="1014413" y="1162050"/>
            <a:ext cx="9959975" cy="3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zh-CN" altLang="en-US" sz="2000" b="1" dirty="0">
                <a:solidFill>
                  <a:srgbClr val="009900"/>
                </a:solidFill>
                <a:latin typeface="微软雅黑" panose="020B0503020204020204" pitchFamily="34" charset="-122"/>
                <a:ea typeface="微软雅黑" panose="020B0503020204020204" pitchFamily="34" charset="-122"/>
              </a:rPr>
              <a:t>精密空调热负荷</a:t>
            </a:r>
            <a:r>
              <a:rPr lang="zh-CN" altLang="zh-CN" sz="2000" b="1" dirty="0">
                <a:solidFill>
                  <a:srgbClr val="009900"/>
                </a:solidFill>
                <a:latin typeface="微软雅黑" panose="020B0503020204020204" pitchFamily="34" charset="-122"/>
                <a:ea typeface="微软雅黑" panose="020B0503020204020204" pitchFamily="34" charset="-122"/>
              </a:rPr>
              <a:t>计算</a:t>
            </a:r>
            <a:endParaRPr lang="zh-CN" altLang="en-US" sz="2000" b="1" dirty="0">
              <a:solidFill>
                <a:srgbClr val="0099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068386" y="1677194"/>
            <a:ext cx="9906001" cy="923295"/>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zh-CN" altLang="zh-CN" b="1" dirty="0">
                <a:latin typeface="微软雅黑" panose="020B0503020204020204" pitchFamily="34" charset="-122"/>
                <a:ea typeface="微软雅黑" panose="020B0503020204020204" pitchFamily="34" charset="-122"/>
              </a:rPr>
              <a:t>精密空调的负荷一般要根据上诉热负荷分析的实际热量和变化进行准确计算，但在条件不允许时也可估算，下面介绍两种简便计算方法：</a:t>
            </a:r>
          </a:p>
        </p:txBody>
      </p:sp>
      <p:graphicFrame>
        <p:nvGraphicFramePr>
          <p:cNvPr id="22" name="表格 21"/>
          <p:cNvGraphicFramePr>
            <a:graphicFrameLocks noGrp="1"/>
          </p:cNvGraphicFramePr>
          <p:nvPr/>
        </p:nvGraphicFramePr>
        <p:xfrm>
          <a:off x="1525587" y="2820194"/>
          <a:ext cx="9051285" cy="2054271"/>
        </p:xfrm>
        <a:graphic>
          <a:graphicData uri="http://schemas.openxmlformats.org/drawingml/2006/table">
            <a:tbl>
              <a:tblPr firstRow="1" bandRow="1">
                <a:tableStyleId>{6E25E649-3F16-4E02-A733-19D2CDBF48F0}</a:tableStyleId>
              </a:tblPr>
              <a:tblGrid>
                <a:gridCol w="4256170">
                  <a:extLst>
                    <a:ext uri="{9D8B030D-6E8A-4147-A177-3AD203B41FA5}">
                      <a16:colId xmlns:a16="http://schemas.microsoft.com/office/drawing/2014/main" val="20000"/>
                    </a:ext>
                  </a:extLst>
                </a:gridCol>
                <a:gridCol w="4795115">
                  <a:extLst>
                    <a:ext uri="{9D8B030D-6E8A-4147-A177-3AD203B41FA5}">
                      <a16:colId xmlns:a16="http://schemas.microsoft.com/office/drawing/2014/main" val="20001"/>
                    </a:ext>
                  </a:extLst>
                </a:gridCol>
              </a:tblGrid>
              <a:tr h="469619">
                <a:tc>
                  <a:txBody>
                    <a:bodyPr/>
                    <a:lstStyle/>
                    <a:p>
                      <a:pPr indent="228600" algn="l">
                        <a:lnSpc>
                          <a:spcPct val="150000"/>
                        </a:lnSpc>
                        <a:spcAft>
                          <a:spcPts val="0"/>
                        </a:spcAft>
                      </a:pPr>
                      <a:r>
                        <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a:rPr>
                        <a:t>方法一：功率及面积法</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indent="228600" algn="l">
                        <a:lnSpc>
                          <a:spcPct val="150000"/>
                        </a:lnSpc>
                        <a:spcAft>
                          <a:spcPts val="0"/>
                        </a:spcAft>
                      </a:pPr>
                      <a:r>
                        <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a:rPr>
                        <a:t>方法二：面积法（当只知道面积时）</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311338">
                <a:tc>
                  <a:txBody>
                    <a:bodyPr/>
                    <a:lstStyle/>
                    <a:p>
                      <a:pPr algn="l">
                        <a:lnSpc>
                          <a:spcPct val="150000"/>
                        </a:lnSpc>
                        <a:spcAft>
                          <a:spcPts val="0"/>
                        </a:spcAft>
                      </a:pPr>
                      <a:r>
                        <a:rPr lang="en-US" sz="1600" b="1" kern="100" dirty="0" err="1">
                          <a:solidFill>
                            <a:schemeClr val="tx1"/>
                          </a:solidFill>
                          <a:effectLst/>
                          <a:latin typeface="微软雅黑" panose="020B0503020204020204" pitchFamily="34" charset="-122"/>
                          <a:ea typeface="微软雅黑" panose="020B0503020204020204" pitchFamily="34" charset="-122"/>
                          <a:cs typeface="Times New Roman" panose="02020603050405020304"/>
                        </a:rPr>
                        <a:t>Qt</a:t>
                      </a:r>
                      <a:r>
                        <a:rPr lang="en-US"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rPr>
                        <a:t>=Q1+Q2   </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Qt=S</a:t>
                      </a:r>
                      <a:r>
                        <a:rPr lang="zh-CN"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a:t>
                      </a:r>
                      <a:r>
                        <a:rPr lang="en-US"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P</a:t>
                      </a:r>
                      <a:endParaRPr lang="zh-CN"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9619">
                <a:tc>
                  <a:txBody>
                    <a:bodyPr/>
                    <a:lstStyle/>
                    <a:p>
                      <a:pPr algn="l">
                        <a:lnSpc>
                          <a:spcPct val="150000"/>
                        </a:lnSpc>
                        <a:spcAft>
                          <a:spcPts val="0"/>
                        </a:spcAft>
                      </a:pPr>
                      <a:r>
                        <a:rPr lang="en-US"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Qt</a:t>
                      </a:r>
                      <a:r>
                        <a:rPr lang="zh-CN"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总制冷量（</a:t>
                      </a:r>
                      <a:r>
                        <a:rPr lang="en-US"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KW</a:t>
                      </a:r>
                      <a:r>
                        <a:rPr lang="zh-CN"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1600" b="1" kern="100" dirty="0" err="1">
                          <a:solidFill>
                            <a:schemeClr val="tx1"/>
                          </a:solidFill>
                          <a:effectLst/>
                          <a:latin typeface="微软雅黑" panose="020B0503020204020204" pitchFamily="34" charset="-122"/>
                          <a:ea typeface="微软雅黑" panose="020B0503020204020204" pitchFamily="34" charset="-122"/>
                          <a:cs typeface="Times New Roman" panose="02020603050405020304"/>
                        </a:rPr>
                        <a:t>Qt</a:t>
                      </a:r>
                      <a:r>
                        <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rPr>
                        <a:t>总制冷量（</a:t>
                      </a:r>
                      <a:r>
                        <a:rPr lang="en-US"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rPr>
                        <a:t>KW</a:t>
                      </a:r>
                      <a:r>
                        <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1338">
                <a:tc>
                  <a:txBody>
                    <a:bodyPr/>
                    <a:lstStyle/>
                    <a:p>
                      <a:pPr algn="l">
                        <a:lnSpc>
                          <a:spcPct val="150000"/>
                        </a:lnSpc>
                        <a:spcAft>
                          <a:spcPts val="0"/>
                        </a:spcAft>
                      </a:pPr>
                      <a:r>
                        <a:rPr lang="en-US"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Q1 </a:t>
                      </a:r>
                      <a:r>
                        <a:rPr lang="zh-CN"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室内设备负荷</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S </a:t>
                      </a:r>
                      <a:r>
                        <a:rPr lang="zh-CN"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机房面积（</a:t>
                      </a:r>
                      <a:r>
                        <a:rPr lang="en-US"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 m2</a:t>
                      </a:r>
                      <a:r>
                        <a:rPr lang="zh-CN"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9619">
                <a:tc>
                  <a:txBody>
                    <a:bodyPr/>
                    <a:lstStyle/>
                    <a:p>
                      <a:pPr algn="l">
                        <a:lnSpc>
                          <a:spcPct val="150000"/>
                        </a:lnSpc>
                        <a:spcAft>
                          <a:spcPts val="0"/>
                        </a:spcAft>
                      </a:pPr>
                      <a:r>
                        <a:rPr lang="en-US"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Q2 </a:t>
                      </a:r>
                      <a:r>
                        <a:rPr lang="zh-CN"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环境热负荷（</a:t>
                      </a:r>
                      <a:r>
                        <a:rPr lang="en-US"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=0.18kW/m2 </a:t>
                      </a:r>
                      <a:r>
                        <a:rPr lang="zh-CN" sz="1600" b="1" kern="100">
                          <a:solidFill>
                            <a:schemeClr val="tx1"/>
                          </a:solidFill>
                          <a:effectLst/>
                          <a:latin typeface="微软雅黑" panose="020B0503020204020204" pitchFamily="34" charset="-122"/>
                          <a:ea typeface="微软雅黑" panose="020B0503020204020204" pitchFamily="34" charset="-122"/>
                          <a:cs typeface="Times New Roman" panose="02020603050405020304"/>
                        </a:rPr>
                        <a:t>×机房面积）</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rPr>
                        <a:t>P</a:t>
                      </a:r>
                      <a:r>
                        <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rPr>
                        <a:t>冷量估算指标</a:t>
                      </a:r>
                      <a:r>
                        <a:rPr lang="en-US"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rPr>
                        <a:t>(</a:t>
                      </a:r>
                      <a:r>
                        <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rPr>
                        <a:t>根据不同用途机房的估算指标选取</a:t>
                      </a:r>
                      <a:r>
                        <a:rPr lang="en-US"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rPr>
                        <a:t>)</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3" name="TextBox 22"/>
          <p:cNvSpPr txBox="1"/>
          <p:nvPr/>
        </p:nvSpPr>
        <p:spPr>
          <a:xfrm>
            <a:off x="1014413" y="5182394"/>
            <a:ext cx="9906001" cy="1338794"/>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zh-CN" altLang="zh-CN" b="1" dirty="0">
                <a:latin typeface="微软雅黑" panose="020B0503020204020204" pitchFamily="34" charset="-122"/>
                <a:ea typeface="微软雅黑" panose="020B0503020204020204" pitchFamily="34" charset="-122"/>
              </a:rPr>
              <a:t>本项目热负荷计算</a:t>
            </a:r>
            <a:endParaRPr lang="zh-CN" altLang="zh-CN" dirty="0">
              <a:latin typeface="微软雅黑" panose="020B0503020204020204" pitchFamily="34" charset="-122"/>
              <a:ea typeface="微软雅黑" panose="020B0503020204020204" pitchFamily="34" charset="-122"/>
            </a:endParaRPr>
          </a:p>
          <a:p>
            <a:r>
              <a:rPr lang="en-US" altLang="zh-CN" b="1" dirty="0">
                <a:solidFill>
                  <a:schemeClr val="tx1"/>
                </a:solidFill>
                <a:latin typeface="微软雅黑" panose="020B0503020204020204" pitchFamily="34" charset="-122"/>
                <a:ea typeface="微软雅黑" panose="020B0503020204020204" pitchFamily="34" charset="-122"/>
              </a:rPr>
              <a:t>    Q1</a:t>
            </a:r>
            <a:r>
              <a:rPr lang="zh-CN" altLang="en-US" b="1" dirty="0">
                <a:solidFill>
                  <a:schemeClr val="tx1"/>
                </a:solidFill>
                <a:latin typeface="微软雅黑" panose="020B0503020204020204" pitchFamily="34" charset="-122"/>
                <a:ea typeface="微软雅黑" panose="020B0503020204020204" pitchFamily="34" charset="-122"/>
              </a:rPr>
              <a:t>：（</a:t>
            </a:r>
            <a:r>
              <a:rPr lang="zh-CN" altLang="zh-CN" b="1" dirty="0">
                <a:solidFill>
                  <a:schemeClr val="tx1"/>
                </a:solidFill>
                <a:latin typeface="微软雅黑" panose="020B0503020204020204" pitchFamily="34" charset="-122"/>
                <a:ea typeface="微软雅黑" panose="020B0503020204020204" pitchFamily="34" charset="-122"/>
              </a:rPr>
              <a:t>室内设备负荷）</a:t>
            </a:r>
            <a:r>
              <a:rPr lang="en-US" altLang="zh-CN" b="1" dirty="0">
                <a:solidFill>
                  <a:schemeClr val="tx1"/>
                </a:solidFill>
                <a:latin typeface="微软雅黑" panose="020B0503020204020204" pitchFamily="34" charset="-122"/>
                <a:ea typeface="微软雅黑" panose="020B0503020204020204" pitchFamily="34" charset="-122"/>
              </a:rPr>
              <a:t>=240*0.8=192kW</a:t>
            </a:r>
            <a:r>
              <a:rPr lang="zh-CN" altLang="en-US" b="1" dirty="0">
                <a:solidFill>
                  <a:schemeClr val="tx1"/>
                </a:solidFill>
                <a:latin typeface="微软雅黑" panose="020B0503020204020204" pitchFamily="34" charset="-122"/>
                <a:ea typeface="微软雅黑" panose="020B0503020204020204" pitchFamily="34" charset="-122"/>
              </a:rPr>
              <a:t>，</a:t>
            </a:r>
            <a:endParaRPr lang="en-US" altLang="zh-CN" b="1" dirty="0">
              <a:solidFill>
                <a:schemeClr val="tx1"/>
              </a:solidFill>
              <a:latin typeface="微软雅黑" panose="020B0503020204020204" pitchFamily="34" charset="-122"/>
              <a:ea typeface="微软雅黑" panose="020B0503020204020204" pitchFamily="34" charset="-122"/>
            </a:endParaRPr>
          </a:p>
          <a:p>
            <a:r>
              <a:rPr lang="en-US" altLang="zh-CN" b="1" dirty="0">
                <a:solidFill>
                  <a:schemeClr val="tx1"/>
                </a:solidFill>
                <a:latin typeface="微软雅黑" panose="020B0503020204020204" pitchFamily="34" charset="-122"/>
                <a:ea typeface="微软雅黑" panose="020B0503020204020204" pitchFamily="34" charset="-122"/>
              </a:rPr>
              <a:t>    Q2</a:t>
            </a:r>
            <a:r>
              <a:rPr lang="zh-CN" altLang="en-US" b="1" dirty="0">
                <a:solidFill>
                  <a:schemeClr val="tx1"/>
                </a:solidFill>
                <a:latin typeface="微软雅黑" panose="020B0503020204020204" pitchFamily="34" charset="-122"/>
                <a:ea typeface="微软雅黑" panose="020B0503020204020204" pitchFamily="34" charset="-122"/>
              </a:rPr>
              <a:t>：</a:t>
            </a:r>
            <a:r>
              <a:rPr lang="en-US" altLang="zh-CN" b="1" dirty="0">
                <a:solidFill>
                  <a:schemeClr val="tx1"/>
                </a:solidFill>
                <a:latin typeface="微软雅黑" panose="020B0503020204020204" pitchFamily="34" charset="-122"/>
                <a:ea typeface="微软雅黑" panose="020B0503020204020204" pitchFamily="34" charset="-122"/>
              </a:rPr>
              <a:t> (</a:t>
            </a:r>
            <a:r>
              <a:rPr lang="zh-CN" altLang="zh-CN" b="1" dirty="0">
                <a:solidFill>
                  <a:schemeClr val="tx1"/>
                </a:solidFill>
                <a:latin typeface="微软雅黑" panose="020B0503020204020204" pitchFamily="34" charset="-122"/>
                <a:ea typeface="微软雅黑" panose="020B0503020204020204" pitchFamily="34" charset="-122"/>
              </a:rPr>
              <a:t>环境热负荷</a:t>
            </a:r>
            <a:r>
              <a:rPr lang="en-US" altLang="zh-CN" b="1" dirty="0">
                <a:solidFill>
                  <a:schemeClr val="tx1"/>
                </a:solidFill>
                <a:latin typeface="微软雅黑" panose="020B0503020204020204" pitchFamily="34" charset="-122"/>
                <a:ea typeface="微软雅黑" panose="020B0503020204020204" pitchFamily="34" charset="-122"/>
              </a:rPr>
              <a:t>)=0.18Kw/ m</a:t>
            </a:r>
            <a:r>
              <a:rPr lang="zh-CN" altLang="zh-CN" b="1" dirty="0">
                <a:solidFill>
                  <a:schemeClr val="tx1"/>
                </a:solidFill>
                <a:latin typeface="微软雅黑" panose="020B0503020204020204" pitchFamily="34" charset="-122"/>
                <a:ea typeface="微软雅黑" panose="020B0503020204020204" pitchFamily="34" charset="-122"/>
              </a:rPr>
              <a:t>²</a:t>
            </a:r>
            <a:r>
              <a:rPr lang="en-US" altLang="zh-CN" b="1" dirty="0">
                <a:solidFill>
                  <a:schemeClr val="tx1"/>
                </a:solidFill>
                <a:latin typeface="微软雅黑" panose="020B0503020204020204" pitchFamily="34" charset="-122"/>
                <a:ea typeface="微软雅黑" panose="020B0503020204020204" pitchFamily="34" charset="-122"/>
              </a:rPr>
              <a:t>x</a:t>
            </a:r>
            <a:r>
              <a:rPr lang="zh-CN" altLang="zh-CN" b="1" dirty="0">
                <a:solidFill>
                  <a:schemeClr val="tx1"/>
                </a:solidFill>
                <a:latin typeface="微软雅黑" panose="020B0503020204020204" pitchFamily="34" charset="-122"/>
                <a:ea typeface="微软雅黑" panose="020B0503020204020204" pitchFamily="34" charset="-122"/>
              </a:rPr>
              <a:t>占地面积</a:t>
            </a:r>
            <a:r>
              <a:rPr lang="zh-CN" altLang="en-US" b="1" dirty="0">
                <a:solidFill>
                  <a:schemeClr val="tx1"/>
                </a:solidFill>
                <a:latin typeface="微软雅黑" panose="020B0503020204020204" pitchFamily="34" charset="-122"/>
                <a:ea typeface="微软雅黑" panose="020B0503020204020204" pitchFamily="34" charset="-122"/>
              </a:rPr>
              <a:t>，</a:t>
            </a:r>
            <a:r>
              <a:rPr lang="en-US" altLang="zh-CN" b="1" dirty="0">
                <a:solidFill>
                  <a:schemeClr val="tx1"/>
                </a:solidFill>
                <a:latin typeface="微软雅黑" panose="020B0503020204020204" pitchFamily="34" charset="-122"/>
                <a:ea typeface="微软雅黑" panose="020B0503020204020204" pitchFamily="34" charset="-122"/>
              </a:rPr>
              <a:t>26m</a:t>
            </a:r>
            <a:r>
              <a:rPr lang="zh-CN" altLang="zh-CN" b="1" dirty="0">
                <a:solidFill>
                  <a:schemeClr val="tx1"/>
                </a:solidFill>
                <a:latin typeface="微软雅黑" panose="020B0503020204020204" pitchFamily="34" charset="-122"/>
                <a:ea typeface="微软雅黑" panose="020B0503020204020204" pitchFamily="34" charset="-122"/>
              </a:rPr>
              <a:t>²</a:t>
            </a:r>
            <a:r>
              <a:rPr lang="en-US" altLang="zh-CN" b="1" dirty="0">
                <a:solidFill>
                  <a:schemeClr val="tx1"/>
                </a:solidFill>
                <a:latin typeface="微软雅黑" panose="020B0503020204020204" pitchFamily="34" charset="-122"/>
                <a:ea typeface="微软雅黑" panose="020B0503020204020204" pitchFamily="34" charset="-122"/>
              </a:rPr>
              <a:t>=4.7kW</a:t>
            </a:r>
            <a:r>
              <a:rPr lang="zh-CN" altLang="en-US" b="1" dirty="0">
                <a:solidFill>
                  <a:schemeClr val="tx1"/>
                </a:solidFill>
                <a:latin typeface="微软雅黑" panose="020B0503020204020204" pitchFamily="34" charset="-122"/>
                <a:ea typeface="微软雅黑" panose="020B0503020204020204" pitchFamily="34" charset="-122"/>
              </a:rPr>
              <a:t>，</a:t>
            </a:r>
            <a:endParaRPr lang="en-US" altLang="zh-CN" b="1" dirty="0">
              <a:solidFill>
                <a:schemeClr val="tx1"/>
              </a:solidFill>
              <a:latin typeface="微软雅黑" panose="020B0503020204020204" pitchFamily="34" charset="-122"/>
              <a:ea typeface="微软雅黑" panose="020B0503020204020204" pitchFamily="34" charset="-122"/>
            </a:endParaRPr>
          </a:p>
          <a:p>
            <a:r>
              <a:rPr lang="en-US" altLang="zh-CN" b="1" dirty="0">
                <a:solidFill>
                  <a:schemeClr val="tx1"/>
                </a:solidFill>
                <a:latin typeface="微软雅黑" panose="020B0503020204020204" pitchFamily="34" charset="-122"/>
                <a:ea typeface="微软雅黑" panose="020B0503020204020204" pitchFamily="34" charset="-122"/>
              </a:rPr>
              <a:t>    </a:t>
            </a:r>
            <a:r>
              <a:rPr lang="en-US" altLang="zh-CN" b="1" dirty="0" err="1">
                <a:solidFill>
                  <a:schemeClr val="tx1"/>
                </a:solidFill>
                <a:latin typeface="微软雅黑" panose="020B0503020204020204" pitchFamily="34" charset="-122"/>
                <a:ea typeface="微软雅黑" panose="020B0503020204020204" pitchFamily="34" charset="-122"/>
              </a:rPr>
              <a:t>Qt</a:t>
            </a:r>
            <a:r>
              <a:rPr lang="zh-CN" altLang="en-US" b="1" dirty="0">
                <a:solidFill>
                  <a:schemeClr val="tx1"/>
                </a:solidFill>
                <a:latin typeface="微软雅黑" panose="020B0503020204020204" pitchFamily="34" charset="-122"/>
                <a:ea typeface="微软雅黑" panose="020B0503020204020204" pitchFamily="34" charset="-122"/>
              </a:rPr>
              <a:t>：</a:t>
            </a:r>
            <a:r>
              <a:rPr lang="en-US" altLang="zh-CN" b="1" dirty="0">
                <a:solidFill>
                  <a:schemeClr val="tx1"/>
                </a:solidFill>
                <a:latin typeface="微软雅黑" panose="020B0503020204020204" pitchFamily="34" charset="-122"/>
                <a:ea typeface="微软雅黑" panose="020B0503020204020204" pitchFamily="34" charset="-122"/>
              </a:rPr>
              <a:t> (</a:t>
            </a:r>
            <a:r>
              <a:rPr lang="zh-CN" altLang="zh-CN" b="1" dirty="0">
                <a:solidFill>
                  <a:schemeClr val="tx1"/>
                </a:solidFill>
                <a:latin typeface="微软雅黑" panose="020B0503020204020204" pitchFamily="34" charset="-122"/>
                <a:ea typeface="微软雅黑" panose="020B0503020204020204" pitchFamily="34" charset="-122"/>
              </a:rPr>
              <a:t>总制冷量</a:t>
            </a:r>
            <a:r>
              <a:rPr lang="en-US" altLang="zh-CN" b="1" dirty="0">
                <a:solidFill>
                  <a:schemeClr val="tx1"/>
                </a:solidFill>
                <a:latin typeface="微软雅黑" panose="020B0503020204020204" pitchFamily="34" charset="-122"/>
                <a:ea typeface="微软雅黑" panose="020B0503020204020204" pitchFamily="34" charset="-122"/>
              </a:rPr>
              <a:t>)=4.7+192=200kW</a:t>
            </a:r>
            <a:endParaRPr lang="zh-CN" altLang="zh-CN"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5FB4B9-E38E-4263-BACE-3030502E9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91B890F8-9043-4BAF-A60A-2E4CC8705041}"/>
              </a:ext>
            </a:extLst>
          </p:cNvPr>
          <p:cNvSpPr txBox="1"/>
          <p:nvPr/>
        </p:nvSpPr>
        <p:spPr>
          <a:xfrm>
            <a:off x="8706503" y="3367877"/>
            <a:ext cx="3554519" cy="523220"/>
          </a:xfrm>
          <a:prstGeom prst="rect">
            <a:avLst/>
          </a:prstGeom>
          <a:noFill/>
        </p:spPr>
        <p:txBody>
          <a:bodyPr wrap="square" rtlCol="0">
            <a:spAutoFit/>
          </a:bodyPr>
          <a:lstStyle/>
          <a:p>
            <a:r>
              <a:rPr lang="zh-CN" altLang="en-US" sz="28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封闭冷通道系统</a:t>
            </a:r>
            <a:endParaRPr lang="zh-CN" altLang="en-US" sz="28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3F72968A-A863-42CF-916D-7DCA01376558}"/>
              </a:ext>
            </a:extLst>
          </p:cNvPr>
          <p:cNvGrpSpPr/>
          <p:nvPr/>
        </p:nvGrpSpPr>
        <p:grpSpPr>
          <a:xfrm>
            <a:off x="6751597" y="2605219"/>
            <a:ext cx="1938251" cy="2169825"/>
            <a:chOff x="3598202" y="2417537"/>
            <a:chExt cx="1938251" cy="2169825"/>
          </a:xfrm>
        </p:grpSpPr>
        <p:sp>
          <p:nvSpPr>
            <p:cNvPr id="6" name="文本框 5">
              <a:extLst>
                <a:ext uri="{FF2B5EF4-FFF2-40B4-BE49-F238E27FC236}">
                  <a16:creationId xmlns:a16="http://schemas.microsoft.com/office/drawing/2014/main" id="{CACE18D6-5840-4238-AE4B-87203C77D0F0}"/>
                </a:ext>
              </a:extLst>
            </p:cNvPr>
            <p:cNvSpPr txBox="1"/>
            <p:nvPr/>
          </p:nvSpPr>
          <p:spPr>
            <a:xfrm>
              <a:off x="3926555" y="2417537"/>
              <a:ext cx="1218291" cy="2169825"/>
            </a:xfrm>
            <a:prstGeom prst="rect">
              <a:avLst/>
            </a:prstGeom>
            <a:noFill/>
          </p:spPr>
          <p:txBody>
            <a:bodyPr wrap="square" rtlCol="0">
              <a:spAutoFit/>
            </a:bodyPr>
            <a:lstStyle/>
            <a:p>
              <a:r>
                <a:rPr lang="en-US" altLang="zh-CN"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rPr>
                <a:t>5</a:t>
              </a:r>
              <a:endParaRPr lang="zh-CN" altLang="en-US"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sp>
          <p:nvSpPr>
            <p:cNvPr id="7" name="Freeform 13">
              <a:extLst>
                <a:ext uri="{FF2B5EF4-FFF2-40B4-BE49-F238E27FC236}">
                  <a16:creationId xmlns:a16="http://schemas.microsoft.com/office/drawing/2014/main" id="{E59C0419-500E-45D7-879A-897B477CDD89}"/>
                </a:ext>
              </a:extLst>
            </p:cNvPr>
            <p:cNvSpPr/>
            <p:nvPr/>
          </p:nvSpPr>
          <p:spPr bwMode="auto">
            <a:xfrm>
              <a:off x="3598202" y="2670810"/>
              <a:ext cx="374954"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sp>
          <p:nvSpPr>
            <p:cNvPr id="8" name="Freeform 13">
              <a:extLst>
                <a:ext uri="{FF2B5EF4-FFF2-40B4-BE49-F238E27FC236}">
                  <a16:creationId xmlns:a16="http://schemas.microsoft.com/office/drawing/2014/main" id="{78CC02D7-9371-4CF3-B901-E17CCF429DA5}"/>
                </a:ext>
              </a:extLst>
            </p:cNvPr>
            <p:cNvSpPr/>
            <p:nvPr/>
          </p:nvSpPr>
          <p:spPr bwMode="auto">
            <a:xfrm flipH="1">
              <a:off x="5161501" y="2670810"/>
              <a:ext cx="374952"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grpSp>
    </p:spTree>
    <p:extLst>
      <p:ext uri="{BB962C8B-B14F-4D97-AF65-F5344CB8AC3E}">
        <p14:creationId xmlns:p14="http://schemas.microsoft.com/office/powerpoint/2010/main" val="410467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57F97BC-F26F-42D0-B2C0-4C9BF8D6B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封闭冷通道系统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2" name="矩形 10"/>
          <p:cNvSpPr>
            <a:spLocks noChangeArrowheads="1"/>
          </p:cNvSpPr>
          <p:nvPr/>
        </p:nvSpPr>
        <p:spPr bwMode="auto">
          <a:xfrm>
            <a:off x="1014413" y="1204373"/>
            <a:ext cx="9959975" cy="3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zh-CN" altLang="en-US" sz="2000" b="1" dirty="0">
                <a:solidFill>
                  <a:srgbClr val="009900"/>
                </a:solidFill>
                <a:latin typeface="微软雅黑" panose="020B0503020204020204" pitchFamily="34" charset="-122"/>
                <a:ea typeface="微软雅黑" panose="020B0503020204020204" pitchFamily="34" charset="-122"/>
              </a:rPr>
              <a:t>封闭冷通道系统设计依据</a:t>
            </a:r>
          </a:p>
        </p:txBody>
      </p:sp>
      <p:sp>
        <p:nvSpPr>
          <p:cNvPr id="4" name="TextBox 12"/>
          <p:cNvSpPr txBox="1"/>
          <p:nvPr/>
        </p:nvSpPr>
        <p:spPr>
          <a:xfrm>
            <a:off x="474345" y="1727835"/>
            <a:ext cx="11236960" cy="4398645"/>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r>
              <a:rPr lang="zh-CN" altLang="zh-CN" sz="2000" dirty="0"/>
              <a:t>依据《数据中心设计规范》</a:t>
            </a:r>
            <a:r>
              <a:rPr lang="en-US" altLang="zh-CN" sz="2000" dirty="0" err="1"/>
              <a:t>GB50174</a:t>
            </a:r>
            <a:r>
              <a:rPr lang="en-US" altLang="zh-CN" sz="2000" dirty="0"/>
              <a:t>-2017</a:t>
            </a:r>
            <a:r>
              <a:rPr lang="zh-CN" altLang="zh-CN" sz="2000" dirty="0"/>
              <a:t>标准，主机房内通道与设备间的距离应符合下列规定：</a:t>
            </a:r>
            <a:r>
              <a:rPr lang="en-US" altLang="zh-CN" sz="2000" dirty="0"/>
              <a:t> </a:t>
            </a:r>
            <a:endParaRPr lang="zh-CN" altLang="zh-CN" sz="2000" dirty="0"/>
          </a:p>
          <a:p>
            <a:pPr lvl="0"/>
            <a:r>
              <a:rPr lang="zh-CN" altLang="zh-CN" sz="2000" dirty="0"/>
              <a:t>数据中心内的各类设备应根据工艺设计进行布置，应满足系统运行、运行管理、人员操作和安全、设备和物料运输、设备散热、安装和维护的要求；</a:t>
            </a:r>
          </a:p>
          <a:p>
            <a:pPr lvl="0"/>
            <a:r>
              <a:rPr lang="zh-CN" altLang="zh-CN" sz="2000" dirty="0"/>
              <a:t>容错系统中相互备用的设备应布置在不同的物理隔间内，相互备用的管线宜沿不同路径敷设；</a:t>
            </a:r>
          </a:p>
          <a:p>
            <a:pPr lvl="0"/>
            <a:r>
              <a:rPr lang="zh-CN" altLang="zh-CN" sz="2000" dirty="0"/>
              <a:t>当机柜（架）内的设备为前进风</a:t>
            </a:r>
            <a:r>
              <a:rPr lang="en-US" altLang="zh-CN" sz="2000" dirty="0"/>
              <a:t>/</a:t>
            </a:r>
            <a:r>
              <a:rPr lang="zh-CN" altLang="zh-CN" sz="2000" dirty="0"/>
              <a:t>后出风冷却方式</a:t>
            </a:r>
            <a:r>
              <a:rPr lang="en-US" altLang="zh-CN" sz="2000" dirty="0"/>
              <a:t>,</a:t>
            </a:r>
            <a:r>
              <a:rPr lang="zh-CN" altLang="zh-CN" sz="2000" dirty="0"/>
              <a:t>且机柜自身结构未采用封闭冷风通道或封闭热风通道方式时，机柜（架）的布置宜采用面对面、背对背方式；</a:t>
            </a:r>
          </a:p>
          <a:p>
            <a:pPr lvl="0"/>
            <a:r>
              <a:rPr lang="zh-CN" altLang="zh-CN" sz="2000" dirty="0"/>
              <a:t>主机房内通道与设备间的距离应符合下列规定：</a:t>
            </a:r>
            <a:r>
              <a:rPr lang="en-US" altLang="zh-CN" sz="2000" dirty="0"/>
              <a:t> </a:t>
            </a:r>
            <a:endParaRPr lang="zh-CN" altLang="zh-CN" sz="2000" dirty="0"/>
          </a:p>
          <a:p>
            <a:pPr lvl="0"/>
            <a:r>
              <a:rPr lang="zh-CN" altLang="zh-CN" sz="2000" dirty="0"/>
              <a:t>用于搬运设备的通道净宽不应小于</a:t>
            </a:r>
            <a:r>
              <a:rPr lang="en-US" altLang="zh-CN" sz="2000" dirty="0" err="1"/>
              <a:t>1.5m</a:t>
            </a:r>
            <a:r>
              <a:rPr lang="zh-CN" altLang="zh-CN" sz="2000" dirty="0"/>
              <a:t>；</a:t>
            </a:r>
            <a:r>
              <a:rPr lang="en-US" altLang="zh-CN" sz="2000" dirty="0"/>
              <a:t> </a:t>
            </a:r>
            <a:endParaRPr lang="zh-CN" altLang="zh-CN" sz="2000" dirty="0"/>
          </a:p>
          <a:p>
            <a:pPr lvl="0"/>
            <a:r>
              <a:rPr lang="zh-CN" altLang="zh-CN" sz="2000" dirty="0"/>
              <a:t>面对面布置的机柜（架）正面之间的距离不宜小于</a:t>
            </a:r>
            <a:r>
              <a:rPr lang="en-US" altLang="zh-CN" sz="2000" dirty="0" err="1"/>
              <a:t>1.2m</a:t>
            </a:r>
            <a:r>
              <a:rPr lang="zh-CN" altLang="zh-CN" sz="2000" dirty="0"/>
              <a:t>；</a:t>
            </a:r>
            <a:r>
              <a:rPr lang="en-US" altLang="zh-CN" sz="2000" dirty="0"/>
              <a:t> </a:t>
            </a:r>
            <a:endParaRPr lang="zh-CN" altLang="zh-CN" sz="2000" dirty="0"/>
          </a:p>
          <a:p>
            <a:pPr lvl="0"/>
            <a:r>
              <a:rPr lang="zh-CN" altLang="zh-CN" sz="2000" dirty="0"/>
              <a:t>背对背布置的机柜（架）背面之间的距离不宜小于</a:t>
            </a:r>
            <a:r>
              <a:rPr lang="en-US" altLang="zh-CN" sz="2000" dirty="0" err="1"/>
              <a:t>0.8m</a:t>
            </a:r>
            <a:r>
              <a:rPr lang="zh-CN" altLang="zh-CN" sz="2000" dirty="0"/>
              <a:t>；</a:t>
            </a:r>
            <a:r>
              <a:rPr lang="en-US" altLang="zh-CN" sz="2000" dirty="0"/>
              <a:t> </a:t>
            </a:r>
            <a:endParaRPr lang="zh-CN" altLang="zh-CN" sz="2000" dirty="0"/>
          </a:p>
          <a:p>
            <a:pPr lvl="0"/>
            <a:r>
              <a:rPr lang="zh-CN" altLang="zh-CN" sz="2000" dirty="0"/>
              <a:t>当需要在机柜（架）侧面和后面维修测试时，机柜（架）与机柜（架）、机柜（架）与墙之间的距离不宜小于</a:t>
            </a:r>
            <a:r>
              <a:rPr lang="en-US" altLang="zh-CN" sz="2000" dirty="0" err="1"/>
              <a:t>1.0m</a:t>
            </a:r>
            <a:r>
              <a:rPr lang="zh-CN" altLang="zh-CN" sz="2000" dirty="0"/>
              <a:t>；</a:t>
            </a:r>
            <a:r>
              <a:rPr lang="en-US" altLang="zh-CN" sz="2000" dirty="0"/>
              <a:t> </a:t>
            </a:r>
            <a:endParaRPr lang="zh-CN" altLang="zh-CN" sz="2000" dirty="0"/>
          </a:p>
          <a:p>
            <a:pPr lvl="0"/>
            <a:r>
              <a:rPr lang="zh-CN" altLang="zh-CN" sz="2000" dirty="0"/>
              <a:t>成行排列的机柜（架），其长度超过</a:t>
            </a:r>
            <a:r>
              <a:rPr lang="en-US" altLang="zh-CN" sz="2000" dirty="0" err="1"/>
              <a:t>6m</a:t>
            </a:r>
            <a:r>
              <a:rPr lang="zh-CN" altLang="zh-CN" sz="2000" dirty="0"/>
              <a:t>时，两端应设有通道；当两个通道之间的距离超过</a:t>
            </a:r>
            <a:r>
              <a:rPr lang="en-US" altLang="zh-CN" sz="2000" dirty="0" err="1"/>
              <a:t>15m</a:t>
            </a:r>
            <a:r>
              <a:rPr lang="zh-CN" altLang="zh-CN" sz="2000" dirty="0"/>
              <a:t>时，在两个通道之间还应增加通道。通道的宽度不宜小于</a:t>
            </a:r>
            <a:r>
              <a:rPr lang="en-US" altLang="zh-CN" sz="2000" dirty="0" err="1"/>
              <a:t>1m</a:t>
            </a:r>
            <a:r>
              <a:rPr lang="zh-CN" altLang="zh-CN" sz="2000" dirty="0"/>
              <a:t>，局部可为</a:t>
            </a:r>
            <a:r>
              <a:rPr lang="en-US" altLang="zh-CN" sz="2000" dirty="0" err="1"/>
              <a:t>0.8m</a:t>
            </a:r>
            <a:r>
              <a:rPr lang="zh-CN" altLang="zh-CN" sz="2000" dirty="0"/>
              <a: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D0E575-A963-48C6-8634-85DB3DE37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封闭冷通道系统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pic>
        <p:nvPicPr>
          <p:cNvPr id="2" name="图片 1" descr="图片2"/>
          <p:cNvPicPr>
            <a:picLocks noChangeAspect="1"/>
          </p:cNvPicPr>
          <p:nvPr/>
        </p:nvPicPr>
        <p:blipFill>
          <a:blip r:embed="rId4"/>
          <a:srcRect l="10477" r="19783"/>
          <a:stretch>
            <a:fillRect/>
          </a:stretch>
        </p:blipFill>
        <p:spPr>
          <a:xfrm>
            <a:off x="890270" y="1965324"/>
            <a:ext cx="5101590" cy="3827145"/>
          </a:xfrm>
          <a:prstGeom prst="rect">
            <a:avLst/>
          </a:prstGeom>
        </p:spPr>
      </p:pic>
      <p:sp>
        <p:nvSpPr>
          <p:cNvPr id="50180" name="矩形 10"/>
          <p:cNvSpPr>
            <a:spLocks noChangeArrowheads="1"/>
          </p:cNvSpPr>
          <p:nvPr/>
        </p:nvSpPr>
        <p:spPr bwMode="auto">
          <a:xfrm>
            <a:off x="1014730" y="1162050"/>
            <a:ext cx="2426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21" tIns="45760" rIns="91521" bIns="45760">
            <a:spAutoFit/>
          </a:bodyPr>
          <a:lstStyle/>
          <a:p>
            <a:pPr defTabSz="754380">
              <a:lnSpc>
                <a:spcPct val="90000"/>
              </a:lnSpc>
              <a:spcAft>
                <a:spcPct val="35000"/>
              </a:spcAft>
            </a:pPr>
            <a:r>
              <a:rPr lang="zh-CN" altLang="en-US" sz="2000" b="1" dirty="0">
                <a:solidFill>
                  <a:srgbClr val="009900"/>
                </a:solidFill>
                <a:latin typeface="微软雅黑" panose="020B0503020204020204" pitchFamily="34" charset="-122"/>
                <a:ea typeface="微软雅黑" panose="020B0503020204020204" pitchFamily="34" charset="-122"/>
              </a:rPr>
              <a:t>封闭冷通道结构图</a:t>
            </a:r>
          </a:p>
        </p:txBody>
      </p:sp>
      <p:pic>
        <p:nvPicPr>
          <p:cNvPr id="3" name="图片 2" descr="图片3"/>
          <p:cNvPicPr>
            <a:picLocks noChangeAspect="1"/>
          </p:cNvPicPr>
          <p:nvPr/>
        </p:nvPicPr>
        <p:blipFill>
          <a:blip r:embed="rId5"/>
          <a:srcRect l="9696" t="6065" r="14149" b="5123"/>
          <a:stretch>
            <a:fillRect/>
          </a:stretch>
        </p:blipFill>
        <p:spPr>
          <a:xfrm>
            <a:off x="5918701" y="2214878"/>
            <a:ext cx="5073015" cy="3328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5FB4B9-E38E-4263-BACE-3030502E9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91B890F8-9043-4BAF-A60A-2E4CC8705041}"/>
              </a:ext>
            </a:extLst>
          </p:cNvPr>
          <p:cNvSpPr txBox="1"/>
          <p:nvPr/>
        </p:nvSpPr>
        <p:spPr>
          <a:xfrm>
            <a:off x="8706503" y="3367877"/>
            <a:ext cx="3554519" cy="523220"/>
          </a:xfrm>
          <a:prstGeom prst="rect">
            <a:avLst/>
          </a:prstGeom>
          <a:noFill/>
        </p:spPr>
        <p:txBody>
          <a:bodyPr wrap="square" rtlCol="0">
            <a:spAutoFit/>
          </a:bodyPr>
          <a:lstStyle/>
          <a:p>
            <a:r>
              <a:rPr lang="zh-CN" altLang="en-US" sz="28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动力环境监控系统</a:t>
            </a:r>
            <a:endParaRPr lang="zh-CN" altLang="en-US" sz="28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3F72968A-A863-42CF-916D-7DCA01376558}"/>
              </a:ext>
            </a:extLst>
          </p:cNvPr>
          <p:cNvGrpSpPr/>
          <p:nvPr/>
        </p:nvGrpSpPr>
        <p:grpSpPr>
          <a:xfrm>
            <a:off x="6751597" y="2605219"/>
            <a:ext cx="1938251" cy="2169825"/>
            <a:chOff x="3598202" y="2417537"/>
            <a:chExt cx="1938251" cy="2169825"/>
          </a:xfrm>
        </p:grpSpPr>
        <p:sp>
          <p:nvSpPr>
            <p:cNvPr id="6" name="文本框 5">
              <a:extLst>
                <a:ext uri="{FF2B5EF4-FFF2-40B4-BE49-F238E27FC236}">
                  <a16:creationId xmlns:a16="http://schemas.microsoft.com/office/drawing/2014/main" id="{CACE18D6-5840-4238-AE4B-87203C77D0F0}"/>
                </a:ext>
              </a:extLst>
            </p:cNvPr>
            <p:cNvSpPr txBox="1"/>
            <p:nvPr/>
          </p:nvSpPr>
          <p:spPr>
            <a:xfrm>
              <a:off x="3926555" y="2417537"/>
              <a:ext cx="1218291" cy="2169825"/>
            </a:xfrm>
            <a:prstGeom prst="rect">
              <a:avLst/>
            </a:prstGeom>
            <a:noFill/>
          </p:spPr>
          <p:txBody>
            <a:bodyPr wrap="square" rtlCol="0">
              <a:spAutoFit/>
            </a:bodyPr>
            <a:lstStyle/>
            <a:p>
              <a:r>
                <a:rPr lang="en-US" altLang="zh-CN"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rPr>
                <a:t>6</a:t>
              </a:r>
              <a:endParaRPr lang="zh-CN" altLang="en-US"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sp>
          <p:nvSpPr>
            <p:cNvPr id="7" name="Freeform 13">
              <a:extLst>
                <a:ext uri="{FF2B5EF4-FFF2-40B4-BE49-F238E27FC236}">
                  <a16:creationId xmlns:a16="http://schemas.microsoft.com/office/drawing/2014/main" id="{E59C0419-500E-45D7-879A-897B477CDD89}"/>
                </a:ext>
              </a:extLst>
            </p:cNvPr>
            <p:cNvSpPr/>
            <p:nvPr/>
          </p:nvSpPr>
          <p:spPr bwMode="auto">
            <a:xfrm>
              <a:off x="3598202" y="2670810"/>
              <a:ext cx="374954"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sp>
          <p:nvSpPr>
            <p:cNvPr id="8" name="Freeform 13">
              <a:extLst>
                <a:ext uri="{FF2B5EF4-FFF2-40B4-BE49-F238E27FC236}">
                  <a16:creationId xmlns:a16="http://schemas.microsoft.com/office/drawing/2014/main" id="{78CC02D7-9371-4CF3-B901-E17CCF429DA5}"/>
                </a:ext>
              </a:extLst>
            </p:cNvPr>
            <p:cNvSpPr/>
            <p:nvPr/>
          </p:nvSpPr>
          <p:spPr bwMode="auto">
            <a:xfrm flipH="1">
              <a:off x="5161501" y="2670810"/>
              <a:ext cx="374952"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grpSp>
    </p:spTree>
    <p:extLst>
      <p:ext uri="{BB962C8B-B14F-4D97-AF65-F5344CB8AC3E}">
        <p14:creationId xmlns:p14="http://schemas.microsoft.com/office/powerpoint/2010/main" val="316020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E8EA3BEC-9F5C-42C3-A097-69C49861D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54" name="组合 253"/>
          <p:cNvGrpSpPr/>
          <p:nvPr/>
        </p:nvGrpSpPr>
        <p:grpSpPr>
          <a:xfrm>
            <a:off x="5891197" y="858854"/>
            <a:ext cx="797280" cy="769441"/>
            <a:chOff x="5138722" y="3144854"/>
            <a:chExt cx="797280" cy="769441"/>
          </a:xfrm>
        </p:grpSpPr>
        <p:sp>
          <p:nvSpPr>
            <p:cNvPr id="255" name="文本框 254"/>
            <p:cNvSpPr txBox="1"/>
            <p:nvPr/>
          </p:nvSpPr>
          <p:spPr>
            <a:xfrm>
              <a:off x="5272313" y="3144854"/>
              <a:ext cx="432053" cy="769441"/>
            </a:xfrm>
            <a:prstGeom prst="rect">
              <a:avLst/>
            </a:prstGeom>
            <a:noFill/>
          </p:spPr>
          <p:txBody>
            <a:bodyPr wrap="square" rtlCol="0">
              <a:spAutoFit/>
            </a:bodyPr>
            <a:lstStyle/>
            <a:p>
              <a:r>
                <a:rPr lang="en-US" altLang="zh-CN" sz="44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rPr>
                <a:t>1</a:t>
              </a:r>
              <a:endParaRPr lang="zh-CN" altLang="en-US" sz="44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grpSp>
          <p:nvGrpSpPr>
            <p:cNvPr id="256" name="组合 255"/>
            <p:cNvGrpSpPr/>
            <p:nvPr/>
          </p:nvGrpSpPr>
          <p:grpSpPr>
            <a:xfrm>
              <a:off x="5138722" y="3216229"/>
              <a:ext cx="797280" cy="614221"/>
              <a:chOff x="5138722" y="3216229"/>
              <a:chExt cx="797280" cy="614221"/>
            </a:xfrm>
          </p:grpSpPr>
          <p:sp>
            <p:nvSpPr>
              <p:cNvPr id="257" name="Freeform 13"/>
              <p:cNvSpPr/>
              <p:nvPr/>
            </p:nvSpPr>
            <p:spPr bwMode="auto">
              <a:xfrm>
                <a:off x="5138722"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sp>
            <p:nvSpPr>
              <p:cNvPr id="258" name="Freeform 13"/>
              <p:cNvSpPr/>
              <p:nvPr/>
            </p:nvSpPr>
            <p:spPr bwMode="auto">
              <a:xfrm flipH="1">
                <a:off x="5755283"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grpSp>
      </p:grpSp>
      <p:sp>
        <p:nvSpPr>
          <p:cNvPr id="261" name="文本框 260"/>
          <p:cNvSpPr txBox="1"/>
          <p:nvPr/>
        </p:nvSpPr>
        <p:spPr>
          <a:xfrm>
            <a:off x="6769100" y="1049020"/>
            <a:ext cx="2140585" cy="398780"/>
          </a:xfrm>
          <a:prstGeom prst="rect">
            <a:avLst/>
          </a:prstGeom>
          <a:noFill/>
        </p:spPr>
        <p:txBody>
          <a:bodyPr wrap="square" rtlCol="0">
            <a:spAutoFit/>
          </a:bodyPr>
          <a:lstStyle/>
          <a:p>
            <a:r>
              <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整体方案介绍</a:t>
            </a:r>
            <a:endPar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endParaRPr>
          </a:p>
        </p:txBody>
      </p:sp>
      <p:grpSp>
        <p:nvGrpSpPr>
          <p:cNvPr id="274" name="组合 273"/>
          <p:cNvGrpSpPr/>
          <p:nvPr/>
        </p:nvGrpSpPr>
        <p:grpSpPr>
          <a:xfrm>
            <a:off x="5894372" y="2652729"/>
            <a:ext cx="797280" cy="769441"/>
            <a:chOff x="5138722" y="3144854"/>
            <a:chExt cx="797280" cy="769441"/>
          </a:xfrm>
        </p:grpSpPr>
        <p:sp>
          <p:nvSpPr>
            <p:cNvPr id="275" name="文本框 274"/>
            <p:cNvSpPr txBox="1"/>
            <p:nvPr/>
          </p:nvSpPr>
          <p:spPr>
            <a:xfrm>
              <a:off x="5272313" y="3144854"/>
              <a:ext cx="432053" cy="769441"/>
            </a:xfrm>
            <a:prstGeom prst="rect">
              <a:avLst/>
            </a:prstGeom>
            <a:noFill/>
          </p:spPr>
          <p:txBody>
            <a:bodyPr wrap="square" rtlCol="0">
              <a:spAutoFit/>
            </a:bodyPr>
            <a:lstStyle>
              <a:defPPr>
                <a:defRPr lang="zh-CN"/>
              </a:defPPr>
              <a:lvl1pPr>
                <a:defRPr sz="44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en-US" altLang="zh-CN" dirty="0"/>
                <a:t>3</a:t>
              </a:r>
              <a:endParaRPr lang="zh-CN" altLang="en-US" dirty="0"/>
            </a:p>
          </p:txBody>
        </p:sp>
        <p:grpSp>
          <p:nvGrpSpPr>
            <p:cNvPr id="276" name="组合 275"/>
            <p:cNvGrpSpPr/>
            <p:nvPr/>
          </p:nvGrpSpPr>
          <p:grpSpPr>
            <a:xfrm>
              <a:off x="5138722" y="3216229"/>
              <a:ext cx="797280" cy="614221"/>
              <a:chOff x="5138722" y="3216229"/>
              <a:chExt cx="797280" cy="614221"/>
            </a:xfrm>
          </p:grpSpPr>
          <p:sp>
            <p:nvSpPr>
              <p:cNvPr id="277" name="Freeform 13"/>
              <p:cNvSpPr/>
              <p:nvPr/>
            </p:nvSpPr>
            <p:spPr bwMode="auto">
              <a:xfrm>
                <a:off x="5138722"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sp>
            <p:nvSpPr>
              <p:cNvPr id="278" name="Freeform 13"/>
              <p:cNvSpPr/>
              <p:nvPr/>
            </p:nvSpPr>
            <p:spPr bwMode="auto">
              <a:xfrm flipH="1">
                <a:off x="5755283"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grpSp>
      </p:grpSp>
      <p:grpSp>
        <p:nvGrpSpPr>
          <p:cNvPr id="284" name="组合 283"/>
          <p:cNvGrpSpPr/>
          <p:nvPr/>
        </p:nvGrpSpPr>
        <p:grpSpPr>
          <a:xfrm>
            <a:off x="5913422" y="3443304"/>
            <a:ext cx="797280" cy="769441"/>
            <a:chOff x="5138722" y="3144854"/>
            <a:chExt cx="797280" cy="769441"/>
          </a:xfrm>
        </p:grpSpPr>
        <p:sp>
          <p:nvSpPr>
            <p:cNvPr id="285" name="文本框 284"/>
            <p:cNvSpPr txBox="1"/>
            <p:nvPr/>
          </p:nvSpPr>
          <p:spPr>
            <a:xfrm>
              <a:off x="5272313" y="3144854"/>
              <a:ext cx="432053" cy="769441"/>
            </a:xfrm>
            <a:prstGeom prst="rect">
              <a:avLst/>
            </a:prstGeom>
            <a:noFill/>
          </p:spPr>
          <p:txBody>
            <a:bodyPr wrap="square" rtlCol="0">
              <a:spAutoFit/>
            </a:bodyPr>
            <a:lstStyle>
              <a:defPPr>
                <a:defRPr lang="zh-CN"/>
              </a:defPPr>
              <a:lvl1pPr>
                <a:defRPr sz="44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en-US" altLang="zh-CN" dirty="0"/>
                <a:t>4</a:t>
              </a:r>
              <a:endParaRPr lang="zh-CN" altLang="en-US" dirty="0"/>
            </a:p>
          </p:txBody>
        </p:sp>
        <p:grpSp>
          <p:nvGrpSpPr>
            <p:cNvPr id="286" name="组合 285"/>
            <p:cNvGrpSpPr/>
            <p:nvPr/>
          </p:nvGrpSpPr>
          <p:grpSpPr>
            <a:xfrm>
              <a:off x="5138722" y="3216229"/>
              <a:ext cx="797280" cy="614221"/>
              <a:chOff x="5138722" y="3216229"/>
              <a:chExt cx="797280" cy="614221"/>
            </a:xfrm>
          </p:grpSpPr>
          <p:sp>
            <p:nvSpPr>
              <p:cNvPr id="287" name="Freeform 13"/>
              <p:cNvSpPr/>
              <p:nvPr/>
            </p:nvSpPr>
            <p:spPr bwMode="auto">
              <a:xfrm>
                <a:off x="5138722"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sp>
            <p:nvSpPr>
              <p:cNvPr id="289" name="Freeform 13"/>
              <p:cNvSpPr/>
              <p:nvPr/>
            </p:nvSpPr>
            <p:spPr bwMode="auto">
              <a:xfrm flipH="1">
                <a:off x="5755283"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grpSp>
      </p:grpSp>
      <p:grpSp>
        <p:nvGrpSpPr>
          <p:cNvPr id="2" name="组合 1"/>
          <p:cNvGrpSpPr/>
          <p:nvPr/>
        </p:nvGrpSpPr>
        <p:grpSpPr>
          <a:xfrm>
            <a:off x="5894372" y="1747854"/>
            <a:ext cx="797280" cy="768350"/>
            <a:chOff x="5138722" y="3144854"/>
            <a:chExt cx="797280" cy="768350"/>
          </a:xfrm>
        </p:grpSpPr>
        <p:sp>
          <p:nvSpPr>
            <p:cNvPr id="3" name="文本框 2"/>
            <p:cNvSpPr txBox="1"/>
            <p:nvPr/>
          </p:nvSpPr>
          <p:spPr>
            <a:xfrm>
              <a:off x="5272313" y="3144854"/>
              <a:ext cx="432053" cy="768350"/>
            </a:xfrm>
            <a:prstGeom prst="rect">
              <a:avLst/>
            </a:prstGeom>
            <a:noFill/>
          </p:spPr>
          <p:txBody>
            <a:bodyPr wrap="square" rtlCol="0">
              <a:spAutoFit/>
            </a:bodyPr>
            <a:lstStyle/>
            <a:p>
              <a:r>
                <a:rPr lang="en-US" altLang="zh-CN" sz="44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rPr>
                <a:t>2</a:t>
              </a:r>
            </a:p>
          </p:txBody>
        </p:sp>
        <p:grpSp>
          <p:nvGrpSpPr>
            <p:cNvPr id="17" name="组合 16"/>
            <p:cNvGrpSpPr/>
            <p:nvPr/>
          </p:nvGrpSpPr>
          <p:grpSpPr>
            <a:xfrm>
              <a:off x="5138722" y="3216229"/>
              <a:ext cx="797280" cy="614221"/>
              <a:chOff x="5138722" y="3216229"/>
              <a:chExt cx="797280" cy="614221"/>
            </a:xfrm>
          </p:grpSpPr>
          <p:sp>
            <p:nvSpPr>
              <p:cNvPr id="19" name="Freeform 13"/>
              <p:cNvSpPr/>
              <p:nvPr/>
            </p:nvSpPr>
            <p:spPr bwMode="auto">
              <a:xfrm>
                <a:off x="5138722"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sp>
            <p:nvSpPr>
              <p:cNvPr id="21" name="Freeform 13"/>
              <p:cNvSpPr/>
              <p:nvPr/>
            </p:nvSpPr>
            <p:spPr bwMode="auto">
              <a:xfrm flipH="1">
                <a:off x="5755283"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grpSp>
      </p:grpSp>
      <p:sp>
        <p:nvSpPr>
          <p:cNvPr id="22" name="文本框 21"/>
          <p:cNvSpPr txBox="1"/>
          <p:nvPr/>
        </p:nvSpPr>
        <p:spPr>
          <a:xfrm>
            <a:off x="6772275" y="1938020"/>
            <a:ext cx="2140585" cy="398780"/>
          </a:xfrm>
          <a:prstGeom prst="rect">
            <a:avLst/>
          </a:prstGeom>
          <a:noFill/>
        </p:spPr>
        <p:txBody>
          <a:bodyPr wrap="square" rtlCol="0">
            <a:spAutoFit/>
          </a:bodyPr>
          <a:lstStyle/>
          <a:p>
            <a:r>
              <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供配电系统</a:t>
            </a:r>
            <a:endPar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endParaRPr>
          </a:p>
        </p:txBody>
      </p:sp>
      <p:sp>
        <p:nvSpPr>
          <p:cNvPr id="23" name="文本框 22"/>
          <p:cNvSpPr txBox="1"/>
          <p:nvPr/>
        </p:nvSpPr>
        <p:spPr>
          <a:xfrm>
            <a:off x="6772275" y="2832100"/>
            <a:ext cx="2625725" cy="400110"/>
          </a:xfrm>
          <a:prstGeom prst="rect">
            <a:avLst/>
          </a:prstGeom>
          <a:noFill/>
        </p:spPr>
        <p:txBody>
          <a:bodyPr wrap="square" rtlCol="0">
            <a:spAutoFit/>
          </a:bodyPr>
          <a:lstStyle/>
          <a:p>
            <a:r>
              <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UPS不间断电源系统</a:t>
            </a:r>
            <a:endPar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913422" y="4320239"/>
            <a:ext cx="797280" cy="768350"/>
            <a:chOff x="5138722" y="3144854"/>
            <a:chExt cx="797280" cy="768350"/>
          </a:xfrm>
        </p:grpSpPr>
        <p:sp>
          <p:nvSpPr>
            <p:cNvPr id="25" name="文本框 24"/>
            <p:cNvSpPr txBox="1"/>
            <p:nvPr/>
          </p:nvSpPr>
          <p:spPr>
            <a:xfrm>
              <a:off x="5272313" y="3144854"/>
              <a:ext cx="432053" cy="768350"/>
            </a:xfrm>
            <a:prstGeom prst="rect">
              <a:avLst/>
            </a:prstGeom>
            <a:noFill/>
          </p:spPr>
          <p:txBody>
            <a:bodyPr wrap="square" rtlCol="0">
              <a:spAutoFit/>
            </a:bodyPr>
            <a:lstStyle>
              <a:defPPr>
                <a:defRPr lang="zh-CN"/>
              </a:defPPr>
              <a:lvl1pPr>
                <a:defRPr sz="44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en-US" altLang="zh-CN" dirty="0"/>
                <a:t>5</a:t>
              </a:r>
            </a:p>
          </p:txBody>
        </p:sp>
        <p:grpSp>
          <p:nvGrpSpPr>
            <p:cNvPr id="26" name="组合 25"/>
            <p:cNvGrpSpPr/>
            <p:nvPr/>
          </p:nvGrpSpPr>
          <p:grpSpPr>
            <a:xfrm>
              <a:off x="5138722" y="3216229"/>
              <a:ext cx="797280" cy="614221"/>
              <a:chOff x="5138722" y="3216229"/>
              <a:chExt cx="797280" cy="614221"/>
            </a:xfrm>
          </p:grpSpPr>
          <p:sp>
            <p:nvSpPr>
              <p:cNvPr id="27" name="Freeform 13"/>
              <p:cNvSpPr/>
              <p:nvPr/>
            </p:nvSpPr>
            <p:spPr bwMode="auto">
              <a:xfrm>
                <a:off x="5138722"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sp>
            <p:nvSpPr>
              <p:cNvPr id="28" name="Freeform 13"/>
              <p:cNvSpPr/>
              <p:nvPr/>
            </p:nvSpPr>
            <p:spPr bwMode="auto">
              <a:xfrm flipH="1">
                <a:off x="5755283"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grpSp>
      </p:grpSp>
      <p:grpSp>
        <p:nvGrpSpPr>
          <p:cNvPr id="34" name="组合 33"/>
          <p:cNvGrpSpPr/>
          <p:nvPr/>
        </p:nvGrpSpPr>
        <p:grpSpPr>
          <a:xfrm>
            <a:off x="5913422" y="5274644"/>
            <a:ext cx="797280" cy="768350"/>
            <a:chOff x="5138722" y="3138504"/>
            <a:chExt cx="797280" cy="768350"/>
          </a:xfrm>
        </p:grpSpPr>
        <p:sp>
          <p:nvSpPr>
            <p:cNvPr id="35" name="文本框 34"/>
            <p:cNvSpPr txBox="1"/>
            <p:nvPr/>
          </p:nvSpPr>
          <p:spPr>
            <a:xfrm>
              <a:off x="5304063" y="3138504"/>
              <a:ext cx="432053" cy="768350"/>
            </a:xfrm>
            <a:prstGeom prst="rect">
              <a:avLst/>
            </a:prstGeom>
            <a:noFill/>
          </p:spPr>
          <p:txBody>
            <a:bodyPr wrap="square" rtlCol="0">
              <a:spAutoFit/>
            </a:bodyPr>
            <a:lstStyle>
              <a:defPPr>
                <a:defRPr lang="zh-CN"/>
              </a:defPPr>
              <a:lvl1pPr>
                <a:defRPr sz="44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en-US" altLang="zh-CN" dirty="0"/>
                <a:t>6</a:t>
              </a:r>
            </a:p>
          </p:txBody>
        </p:sp>
        <p:grpSp>
          <p:nvGrpSpPr>
            <p:cNvPr id="36" name="组合 35"/>
            <p:cNvGrpSpPr/>
            <p:nvPr/>
          </p:nvGrpSpPr>
          <p:grpSpPr>
            <a:xfrm>
              <a:off x="5138722" y="3216229"/>
              <a:ext cx="797280" cy="614221"/>
              <a:chOff x="5138722" y="3216229"/>
              <a:chExt cx="797280" cy="614221"/>
            </a:xfrm>
          </p:grpSpPr>
          <p:sp>
            <p:nvSpPr>
              <p:cNvPr id="37" name="Freeform 13"/>
              <p:cNvSpPr/>
              <p:nvPr/>
            </p:nvSpPr>
            <p:spPr bwMode="auto">
              <a:xfrm>
                <a:off x="5138722"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sp>
            <p:nvSpPr>
              <p:cNvPr id="38" name="Freeform 13"/>
              <p:cNvSpPr/>
              <p:nvPr/>
            </p:nvSpPr>
            <p:spPr bwMode="auto">
              <a:xfrm flipH="1">
                <a:off x="5755283" y="3216229"/>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sz="500">
                  <a:solidFill>
                    <a:srgbClr val="45D8FF"/>
                  </a:solidFill>
                </a:endParaRPr>
              </a:p>
            </p:txBody>
          </p:sp>
        </p:grpSp>
      </p:grpSp>
      <p:sp>
        <p:nvSpPr>
          <p:cNvPr id="39" name="文本框 38"/>
          <p:cNvSpPr txBox="1"/>
          <p:nvPr/>
        </p:nvSpPr>
        <p:spPr>
          <a:xfrm>
            <a:off x="6769100" y="3589655"/>
            <a:ext cx="2140585" cy="398780"/>
          </a:xfrm>
          <a:prstGeom prst="rect">
            <a:avLst/>
          </a:prstGeom>
          <a:noFill/>
        </p:spPr>
        <p:txBody>
          <a:bodyPr wrap="square" rtlCol="0">
            <a:spAutoFit/>
          </a:bodyPr>
          <a:lstStyle/>
          <a:p>
            <a:r>
              <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精密空调系统</a:t>
            </a:r>
            <a:endPar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endParaRPr>
          </a:p>
        </p:txBody>
      </p:sp>
      <p:sp>
        <p:nvSpPr>
          <p:cNvPr id="40" name="文本框 39"/>
          <p:cNvSpPr txBox="1"/>
          <p:nvPr/>
        </p:nvSpPr>
        <p:spPr>
          <a:xfrm>
            <a:off x="6769100" y="4514215"/>
            <a:ext cx="2140585" cy="398780"/>
          </a:xfrm>
          <a:prstGeom prst="rect">
            <a:avLst/>
          </a:prstGeom>
          <a:noFill/>
        </p:spPr>
        <p:txBody>
          <a:bodyPr wrap="square" rtlCol="0">
            <a:spAutoFit/>
          </a:bodyPr>
          <a:lstStyle/>
          <a:p>
            <a:r>
              <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封闭冷通道系统</a:t>
            </a:r>
            <a:endPar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endParaRPr>
          </a:p>
        </p:txBody>
      </p:sp>
      <p:sp>
        <p:nvSpPr>
          <p:cNvPr id="41" name="文本框 40"/>
          <p:cNvSpPr txBox="1"/>
          <p:nvPr/>
        </p:nvSpPr>
        <p:spPr>
          <a:xfrm>
            <a:off x="6772275" y="5460365"/>
            <a:ext cx="2418715" cy="398780"/>
          </a:xfrm>
          <a:prstGeom prst="rect">
            <a:avLst/>
          </a:prstGeom>
          <a:noFill/>
        </p:spPr>
        <p:txBody>
          <a:bodyPr wrap="square" rtlCol="0">
            <a:spAutoFit/>
          </a:bodyPr>
          <a:lstStyle/>
          <a:p>
            <a:r>
              <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动力环境监控系统</a:t>
            </a:r>
            <a:endParaRPr lang="zh-CN" altLang="en-US" sz="20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70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700"/>
                                        <p:tgtEl>
                                          <p:spTgt spid="254"/>
                                        </p:tgtEl>
                                      </p:cBhvr>
                                    </p:animEffect>
                                    <p:anim calcmode="lin" valueType="num">
                                      <p:cBhvr>
                                        <p:cTn id="8" dur="700" fill="hold"/>
                                        <p:tgtEl>
                                          <p:spTgt spid="254"/>
                                        </p:tgtEl>
                                        <p:attrNameLst>
                                          <p:attrName>ppt_x</p:attrName>
                                        </p:attrNameLst>
                                      </p:cBhvr>
                                      <p:tavLst>
                                        <p:tav tm="0">
                                          <p:val>
                                            <p:strVal val="#ppt_x"/>
                                          </p:val>
                                        </p:tav>
                                        <p:tav tm="100000">
                                          <p:val>
                                            <p:strVal val="#ppt_x"/>
                                          </p:val>
                                        </p:tav>
                                      </p:tavLst>
                                    </p:anim>
                                    <p:anim calcmode="lin" valueType="num">
                                      <p:cBhvr>
                                        <p:cTn id="9" dur="700" fill="hold"/>
                                        <p:tgtEl>
                                          <p:spTgt spid="254"/>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1400"/>
                                  </p:stCondLst>
                                  <p:iterate type="lt">
                                    <p:tmPct val="10000"/>
                                  </p:iterate>
                                  <p:childTnLst>
                                    <p:set>
                                      <p:cBhvr>
                                        <p:cTn id="11" dur="1" fill="hold">
                                          <p:stCondLst>
                                            <p:cond delay="0"/>
                                          </p:stCondLst>
                                        </p:cTn>
                                        <p:tgtEl>
                                          <p:spTgt spid="261"/>
                                        </p:tgtEl>
                                        <p:attrNameLst>
                                          <p:attrName>style.visibility</p:attrName>
                                        </p:attrNameLst>
                                      </p:cBhvr>
                                      <p:to>
                                        <p:strVal val="visible"/>
                                      </p:to>
                                    </p:set>
                                    <p:anim calcmode="lin" valueType="num">
                                      <p:cBhvr>
                                        <p:cTn id="12" dur="300" fill="hold"/>
                                        <p:tgtEl>
                                          <p:spTgt spid="261"/>
                                        </p:tgtEl>
                                        <p:attrNameLst>
                                          <p:attrName>ppt_w</p:attrName>
                                        </p:attrNameLst>
                                      </p:cBhvr>
                                      <p:tavLst>
                                        <p:tav tm="0">
                                          <p:val>
                                            <p:fltVal val="0"/>
                                          </p:val>
                                        </p:tav>
                                        <p:tav tm="100000">
                                          <p:val>
                                            <p:strVal val="#ppt_w"/>
                                          </p:val>
                                        </p:tav>
                                      </p:tavLst>
                                    </p:anim>
                                    <p:anim calcmode="lin" valueType="num">
                                      <p:cBhvr>
                                        <p:cTn id="13" dur="300" fill="hold"/>
                                        <p:tgtEl>
                                          <p:spTgt spid="261"/>
                                        </p:tgtEl>
                                        <p:attrNameLst>
                                          <p:attrName>ppt_h</p:attrName>
                                        </p:attrNameLst>
                                      </p:cBhvr>
                                      <p:tavLst>
                                        <p:tav tm="0">
                                          <p:val>
                                            <p:fltVal val="0"/>
                                          </p:val>
                                        </p:tav>
                                        <p:tav tm="100000">
                                          <p:val>
                                            <p:strVal val="#ppt_h"/>
                                          </p:val>
                                        </p:tav>
                                      </p:tavLst>
                                    </p:anim>
                                    <p:animEffect transition="in" filter="fade">
                                      <p:cBhvr>
                                        <p:cTn id="14" dur="300"/>
                                        <p:tgtEl>
                                          <p:spTgt spid="261"/>
                                        </p:tgtEl>
                                      </p:cBhvr>
                                    </p:animEffect>
                                  </p:childTnLst>
                                </p:cTn>
                              </p:par>
                              <p:par>
                                <p:cTn id="15" presetID="42" presetClass="entr" presetSubtype="0" fill="hold" nodeType="withEffect">
                                  <p:stCondLst>
                                    <p:cond delay="4100"/>
                                  </p:stCondLst>
                                  <p:childTnLst>
                                    <p:set>
                                      <p:cBhvr>
                                        <p:cTn id="16" dur="1" fill="hold">
                                          <p:stCondLst>
                                            <p:cond delay="0"/>
                                          </p:stCondLst>
                                        </p:cTn>
                                        <p:tgtEl>
                                          <p:spTgt spid="274"/>
                                        </p:tgtEl>
                                        <p:attrNameLst>
                                          <p:attrName>style.visibility</p:attrName>
                                        </p:attrNameLst>
                                      </p:cBhvr>
                                      <p:to>
                                        <p:strVal val="visible"/>
                                      </p:to>
                                    </p:set>
                                    <p:animEffect transition="in" filter="fade">
                                      <p:cBhvr>
                                        <p:cTn id="17" dur="700"/>
                                        <p:tgtEl>
                                          <p:spTgt spid="274"/>
                                        </p:tgtEl>
                                      </p:cBhvr>
                                    </p:animEffect>
                                    <p:anim calcmode="lin" valueType="num">
                                      <p:cBhvr>
                                        <p:cTn id="18" dur="700" fill="hold"/>
                                        <p:tgtEl>
                                          <p:spTgt spid="274"/>
                                        </p:tgtEl>
                                        <p:attrNameLst>
                                          <p:attrName>ppt_x</p:attrName>
                                        </p:attrNameLst>
                                      </p:cBhvr>
                                      <p:tavLst>
                                        <p:tav tm="0">
                                          <p:val>
                                            <p:strVal val="#ppt_x"/>
                                          </p:val>
                                        </p:tav>
                                        <p:tav tm="100000">
                                          <p:val>
                                            <p:strVal val="#ppt_x"/>
                                          </p:val>
                                        </p:tav>
                                      </p:tavLst>
                                    </p:anim>
                                    <p:anim calcmode="lin" valueType="num">
                                      <p:cBhvr>
                                        <p:cTn id="19" dur="700" fill="hold"/>
                                        <p:tgtEl>
                                          <p:spTgt spid="2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800"/>
                                  </p:stCondLst>
                                  <p:childTnLst>
                                    <p:set>
                                      <p:cBhvr>
                                        <p:cTn id="21" dur="1" fill="hold">
                                          <p:stCondLst>
                                            <p:cond delay="0"/>
                                          </p:stCondLst>
                                        </p:cTn>
                                        <p:tgtEl>
                                          <p:spTgt spid="284"/>
                                        </p:tgtEl>
                                        <p:attrNameLst>
                                          <p:attrName>style.visibility</p:attrName>
                                        </p:attrNameLst>
                                      </p:cBhvr>
                                      <p:to>
                                        <p:strVal val="visible"/>
                                      </p:to>
                                    </p:set>
                                    <p:animEffect transition="in" filter="fade">
                                      <p:cBhvr>
                                        <p:cTn id="22" dur="700"/>
                                        <p:tgtEl>
                                          <p:spTgt spid="284"/>
                                        </p:tgtEl>
                                      </p:cBhvr>
                                    </p:animEffect>
                                    <p:anim calcmode="lin" valueType="num">
                                      <p:cBhvr>
                                        <p:cTn id="23" dur="700" fill="hold"/>
                                        <p:tgtEl>
                                          <p:spTgt spid="284"/>
                                        </p:tgtEl>
                                        <p:attrNameLst>
                                          <p:attrName>ppt_x</p:attrName>
                                        </p:attrNameLst>
                                      </p:cBhvr>
                                      <p:tavLst>
                                        <p:tav tm="0">
                                          <p:val>
                                            <p:strVal val="#ppt_x"/>
                                          </p:val>
                                        </p:tav>
                                        <p:tav tm="100000">
                                          <p:val>
                                            <p:strVal val="#ppt_x"/>
                                          </p:val>
                                        </p:tav>
                                      </p:tavLst>
                                    </p:anim>
                                    <p:anim calcmode="lin" valueType="num">
                                      <p:cBhvr>
                                        <p:cTn id="24" dur="700" fill="hold"/>
                                        <p:tgtEl>
                                          <p:spTgt spid="28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7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700"/>
                                        <p:tgtEl>
                                          <p:spTgt spid="2"/>
                                        </p:tgtEl>
                                      </p:cBhvr>
                                    </p:animEffect>
                                    <p:anim calcmode="lin" valueType="num">
                                      <p:cBhvr>
                                        <p:cTn id="28" dur="700" fill="hold"/>
                                        <p:tgtEl>
                                          <p:spTgt spid="2"/>
                                        </p:tgtEl>
                                        <p:attrNameLst>
                                          <p:attrName>ppt_x</p:attrName>
                                        </p:attrNameLst>
                                      </p:cBhvr>
                                      <p:tavLst>
                                        <p:tav tm="0">
                                          <p:val>
                                            <p:strVal val="#ppt_x"/>
                                          </p:val>
                                        </p:tav>
                                        <p:tav tm="100000">
                                          <p:val>
                                            <p:strVal val="#ppt_x"/>
                                          </p:val>
                                        </p:tav>
                                      </p:tavLst>
                                    </p:anim>
                                    <p:anim calcmode="lin" valueType="num">
                                      <p:cBhvr>
                                        <p:cTn id="29" dur="700" fill="hold"/>
                                        <p:tgtEl>
                                          <p:spTgt spid="2"/>
                                        </p:tgtEl>
                                        <p:attrNameLst>
                                          <p:attrName>ppt_y</p:attrName>
                                        </p:attrNameLst>
                                      </p:cBhvr>
                                      <p:tavLst>
                                        <p:tav tm="0">
                                          <p:val>
                                            <p:strVal val="#ppt_y+.1"/>
                                          </p:val>
                                        </p:tav>
                                        <p:tav tm="100000">
                                          <p:val>
                                            <p:strVal val="#ppt_y"/>
                                          </p:val>
                                        </p:tav>
                                      </p:tavLst>
                                    </p:anim>
                                  </p:childTnLst>
                                </p:cTn>
                              </p:par>
                              <p:par>
                                <p:cTn id="30" presetID="53" presetClass="entr" presetSubtype="16" fill="hold" grpId="0" nodeType="withEffect">
                                  <p:stCondLst>
                                    <p:cond delay="1400"/>
                                  </p:stCondLst>
                                  <p:iterate type="lt">
                                    <p:tmPct val="10000"/>
                                  </p:iterate>
                                  <p:childTnLst>
                                    <p:set>
                                      <p:cBhvr>
                                        <p:cTn id="31" dur="1" fill="hold">
                                          <p:stCondLst>
                                            <p:cond delay="0"/>
                                          </p:stCondLst>
                                        </p:cTn>
                                        <p:tgtEl>
                                          <p:spTgt spid="22"/>
                                        </p:tgtEl>
                                        <p:attrNameLst>
                                          <p:attrName>style.visibility</p:attrName>
                                        </p:attrNameLst>
                                      </p:cBhvr>
                                      <p:to>
                                        <p:strVal val="visible"/>
                                      </p:to>
                                    </p:set>
                                    <p:anim calcmode="lin" valueType="num">
                                      <p:cBhvr>
                                        <p:cTn id="32" dur="300" fill="hold"/>
                                        <p:tgtEl>
                                          <p:spTgt spid="22"/>
                                        </p:tgtEl>
                                        <p:attrNameLst>
                                          <p:attrName>ppt_w</p:attrName>
                                        </p:attrNameLst>
                                      </p:cBhvr>
                                      <p:tavLst>
                                        <p:tav tm="0">
                                          <p:val>
                                            <p:fltVal val="0"/>
                                          </p:val>
                                        </p:tav>
                                        <p:tav tm="100000">
                                          <p:val>
                                            <p:strVal val="#ppt_w"/>
                                          </p:val>
                                        </p:tav>
                                      </p:tavLst>
                                    </p:anim>
                                    <p:anim calcmode="lin" valueType="num">
                                      <p:cBhvr>
                                        <p:cTn id="33" dur="300" fill="hold"/>
                                        <p:tgtEl>
                                          <p:spTgt spid="22"/>
                                        </p:tgtEl>
                                        <p:attrNameLst>
                                          <p:attrName>ppt_h</p:attrName>
                                        </p:attrNameLst>
                                      </p:cBhvr>
                                      <p:tavLst>
                                        <p:tav tm="0">
                                          <p:val>
                                            <p:fltVal val="0"/>
                                          </p:val>
                                        </p:tav>
                                        <p:tav tm="100000">
                                          <p:val>
                                            <p:strVal val="#ppt_h"/>
                                          </p:val>
                                        </p:tav>
                                      </p:tavLst>
                                    </p:anim>
                                    <p:animEffect transition="in" filter="fade">
                                      <p:cBhvr>
                                        <p:cTn id="34" dur="300"/>
                                        <p:tgtEl>
                                          <p:spTgt spid="22"/>
                                        </p:tgtEl>
                                      </p:cBhvr>
                                    </p:animEffect>
                                  </p:childTnLst>
                                </p:cTn>
                              </p:par>
                              <p:par>
                                <p:cTn id="35" presetID="53" presetClass="entr" presetSubtype="16" fill="hold" grpId="0" nodeType="withEffect">
                                  <p:stCondLst>
                                    <p:cond delay="1400"/>
                                  </p:stCondLst>
                                  <p:iterate type="lt">
                                    <p:tmPct val="10000"/>
                                  </p:iterate>
                                  <p:childTnLst>
                                    <p:set>
                                      <p:cBhvr>
                                        <p:cTn id="36" dur="1" fill="hold">
                                          <p:stCondLst>
                                            <p:cond delay="0"/>
                                          </p:stCondLst>
                                        </p:cTn>
                                        <p:tgtEl>
                                          <p:spTgt spid="23"/>
                                        </p:tgtEl>
                                        <p:attrNameLst>
                                          <p:attrName>style.visibility</p:attrName>
                                        </p:attrNameLst>
                                      </p:cBhvr>
                                      <p:to>
                                        <p:strVal val="visible"/>
                                      </p:to>
                                    </p:set>
                                    <p:anim calcmode="lin" valueType="num">
                                      <p:cBhvr>
                                        <p:cTn id="37" dur="300" fill="hold"/>
                                        <p:tgtEl>
                                          <p:spTgt spid="23"/>
                                        </p:tgtEl>
                                        <p:attrNameLst>
                                          <p:attrName>ppt_w</p:attrName>
                                        </p:attrNameLst>
                                      </p:cBhvr>
                                      <p:tavLst>
                                        <p:tav tm="0">
                                          <p:val>
                                            <p:fltVal val="0"/>
                                          </p:val>
                                        </p:tav>
                                        <p:tav tm="100000">
                                          <p:val>
                                            <p:strVal val="#ppt_w"/>
                                          </p:val>
                                        </p:tav>
                                      </p:tavLst>
                                    </p:anim>
                                    <p:anim calcmode="lin" valueType="num">
                                      <p:cBhvr>
                                        <p:cTn id="38" dur="300" fill="hold"/>
                                        <p:tgtEl>
                                          <p:spTgt spid="23"/>
                                        </p:tgtEl>
                                        <p:attrNameLst>
                                          <p:attrName>ppt_h</p:attrName>
                                        </p:attrNameLst>
                                      </p:cBhvr>
                                      <p:tavLst>
                                        <p:tav tm="0">
                                          <p:val>
                                            <p:fltVal val="0"/>
                                          </p:val>
                                        </p:tav>
                                        <p:tav tm="100000">
                                          <p:val>
                                            <p:strVal val="#ppt_h"/>
                                          </p:val>
                                        </p:tav>
                                      </p:tavLst>
                                    </p:anim>
                                    <p:animEffect transition="in" filter="fade">
                                      <p:cBhvr>
                                        <p:cTn id="39" dur="300"/>
                                        <p:tgtEl>
                                          <p:spTgt spid="23"/>
                                        </p:tgtEl>
                                      </p:cBhvr>
                                    </p:animEffect>
                                  </p:childTnLst>
                                </p:cTn>
                              </p:par>
                              <p:par>
                                <p:cTn id="40" presetID="42" presetClass="entr" presetSubtype="0" fill="hold" nodeType="withEffect">
                                  <p:stCondLst>
                                    <p:cond delay="580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700"/>
                                        <p:tgtEl>
                                          <p:spTgt spid="24"/>
                                        </p:tgtEl>
                                      </p:cBhvr>
                                    </p:animEffect>
                                    <p:anim calcmode="lin" valueType="num">
                                      <p:cBhvr>
                                        <p:cTn id="43" dur="700" fill="hold"/>
                                        <p:tgtEl>
                                          <p:spTgt spid="24"/>
                                        </p:tgtEl>
                                        <p:attrNameLst>
                                          <p:attrName>ppt_x</p:attrName>
                                        </p:attrNameLst>
                                      </p:cBhvr>
                                      <p:tavLst>
                                        <p:tav tm="0">
                                          <p:val>
                                            <p:strVal val="#ppt_x"/>
                                          </p:val>
                                        </p:tav>
                                        <p:tav tm="100000">
                                          <p:val>
                                            <p:strVal val="#ppt_x"/>
                                          </p:val>
                                        </p:tav>
                                      </p:tavLst>
                                    </p:anim>
                                    <p:anim calcmode="lin" valueType="num">
                                      <p:cBhvr>
                                        <p:cTn id="44" dur="7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58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700"/>
                                        <p:tgtEl>
                                          <p:spTgt spid="34"/>
                                        </p:tgtEl>
                                      </p:cBhvr>
                                    </p:animEffect>
                                    <p:anim calcmode="lin" valueType="num">
                                      <p:cBhvr>
                                        <p:cTn id="48" dur="700" fill="hold"/>
                                        <p:tgtEl>
                                          <p:spTgt spid="34"/>
                                        </p:tgtEl>
                                        <p:attrNameLst>
                                          <p:attrName>ppt_x</p:attrName>
                                        </p:attrNameLst>
                                      </p:cBhvr>
                                      <p:tavLst>
                                        <p:tav tm="0">
                                          <p:val>
                                            <p:strVal val="#ppt_x"/>
                                          </p:val>
                                        </p:tav>
                                        <p:tav tm="100000">
                                          <p:val>
                                            <p:strVal val="#ppt_x"/>
                                          </p:val>
                                        </p:tav>
                                      </p:tavLst>
                                    </p:anim>
                                    <p:anim calcmode="lin" valueType="num">
                                      <p:cBhvr>
                                        <p:cTn id="49" dur="700" fill="hold"/>
                                        <p:tgtEl>
                                          <p:spTgt spid="34"/>
                                        </p:tgtEl>
                                        <p:attrNameLst>
                                          <p:attrName>ppt_y</p:attrName>
                                        </p:attrNameLst>
                                      </p:cBhvr>
                                      <p:tavLst>
                                        <p:tav tm="0">
                                          <p:val>
                                            <p:strVal val="#ppt_y+.1"/>
                                          </p:val>
                                        </p:tav>
                                        <p:tav tm="100000">
                                          <p:val>
                                            <p:strVal val="#ppt_y"/>
                                          </p:val>
                                        </p:tav>
                                      </p:tavLst>
                                    </p:anim>
                                  </p:childTnLst>
                                </p:cTn>
                              </p:par>
                              <p:par>
                                <p:cTn id="50" presetID="53" presetClass="entr" presetSubtype="16" fill="hold" grpId="0" nodeType="withEffect">
                                  <p:stCondLst>
                                    <p:cond delay="1400"/>
                                  </p:stCondLst>
                                  <p:iterate type="lt">
                                    <p:tmPct val="10000"/>
                                  </p:iterate>
                                  <p:childTnLst>
                                    <p:set>
                                      <p:cBhvr>
                                        <p:cTn id="51" dur="1" fill="hold">
                                          <p:stCondLst>
                                            <p:cond delay="0"/>
                                          </p:stCondLst>
                                        </p:cTn>
                                        <p:tgtEl>
                                          <p:spTgt spid="39"/>
                                        </p:tgtEl>
                                        <p:attrNameLst>
                                          <p:attrName>style.visibility</p:attrName>
                                        </p:attrNameLst>
                                      </p:cBhvr>
                                      <p:to>
                                        <p:strVal val="visible"/>
                                      </p:to>
                                    </p:set>
                                    <p:anim calcmode="lin" valueType="num">
                                      <p:cBhvr>
                                        <p:cTn id="52" dur="300" fill="hold"/>
                                        <p:tgtEl>
                                          <p:spTgt spid="39"/>
                                        </p:tgtEl>
                                        <p:attrNameLst>
                                          <p:attrName>ppt_w</p:attrName>
                                        </p:attrNameLst>
                                      </p:cBhvr>
                                      <p:tavLst>
                                        <p:tav tm="0">
                                          <p:val>
                                            <p:fltVal val="0"/>
                                          </p:val>
                                        </p:tav>
                                        <p:tav tm="100000">
                                          <p:val>
                                            <p:strVal val="#ppt_w"/>
                                          </p:val>
                                        </p:tav>
                                      </p:tavLst>
                                    </p:anim>
                                    <p:anim calcmode="lin" valueType="num">
                                      <p:cBhvr>
                                        <p:cTn id="53" dur="300" fill="hold"/>
                                        <p:tgtEl>
                                          <p:spTgt spid="39"/>
                                        </p:tgtEl>
                                        <p:attrNameLst>
                                          <p:attrName>ppt_h</p:attrName>
                                        </p:attrNameLst>
                                      </p:cBhvr>
                                      <p:tavLst>
                                        <p:tav tm="0">
                                          <p:val>
                                            <p:fltVal val="0"/>
                                          </p:val>
                                        </p:tav>
                                        <p:tav tm="100000">
                                          <p:val>
                                            <p:strVal val="#ppt_h"/>
                                          </p:val>
                                        </p:tav>
                                      </p:tavLst>
                                    </p:anim>
                                    <p:animEffect transition="in" filter="fade">
                                      <p:cBhvr>
                                        <p:cTn id="54" dur="300"/>
                                        <p:tgtEl>
                                          <p:spTgt spid="39"/>
                                        </p:tgtEl>
                                      </p:cBhvr>
                                    </p:animEffect>
                                  </p:childTnLst>
                                </p:cTn>
                              </p:par>
                              <p:par>
                                <p:cTn id="55" presetID="53" presetClass="entr" presetSubtype="16" fill="hold" grpId="0" nodeType="withEffect">
                                  <p:stCondLst>
                                    <p:cond delay="1400"/>
                                  </p:stCondLst>
                                  <p:iterate type="lt">
                                    <p:tmPct val="10000"/>
                                  </p:iterate>
                                  <p:childTnLst>
                                    <p:set>
                                      <p:cBhvr>
                                        <p:cTn id="56" dur="1" fill="hold">
                                          <p:stCondLst>
                                            <p:cond delay="0"/>
                                          </p:stCondLst>
                                        </p:cTn>
                                        <p:tgtEl>
                                          <p:spTgt spid="40"/>
                                        </p:tgtEl>
                                        <p:attrNameLst>
                                          <p:attrName>style.visibility</p:attrName>
                                        </p:attrNameLst>
                                      </p:cBhvr>
                                      <p:to>
                                        <p:strVal val="visible"/>
                                      </p:to>
                                    </p:set>
                                    <p:anim calcmode="lin" valueType="num">
                                      <p:cBhvr>
                                        <p:cTn id="57" dur="300" fill="hold"/>
                                        <p:tgtEl>
                                          <p:spTgt spid="40"/>
                                        </p:tgtEl>
                                        <p:attrNameLst>
                                          <p:attrName>ppt_w</p:attrName>
                                        </p:attrNameLst>
                                      </p:cBhvr>
                                      <p:tavLst>
                                        <p:tav tm="0">
                                          <p:val>
                                            <p:fltVal val="0"/>
                                          </p:val>
                                        </p:tav>
                                        <p:tav tm="100000">
                                          <p:val>
                                            <p:strVal val="#ppt_w"/>
                                          </p:val>
                                        </p:tav>
                                      </p:tavLst>
                                    </p:anim>
                                    <p:anim calcmode="lin" valueType="num">
                                      <p:cBhvr>
                                        <p:cTn id="58" dur="300" fill="hold"/>
                                        <p:tgtEl>
                                          <p:spTgt spid="40"/>
                                        </p:tgtEl>
                                        <p:attrNameLst>
                                          <p:attrName>ppt_h</p:attrName>
                                        </p:attrNameLst>
                                      </p:cBhvr>
                                      <p:tavLst>
                                        <p:tav tm="0">
                                          <p:val>
                                            <p:fltVal val="0"/>
                                          </p:val>
                                        </p:tav>
                                        <p:tav tm="100000">
                                          <p:val>
                                            <p:strVal val="#ppt_h"/>
                                          </p:val>
                                        </p:tav>
                                      </p:tavLst>
                                    </p:anim>
                                    <p:animEffect transition="in" filter="fade">
                                      <p:cBhvr>
                                        <p:cTn id="59" dur="300"/>
                                        <p:tgtEl>
                                          <p:spTgt spid="40"/>
                                        </p:tgtEl>
                                      </p:cBhvr>
                                    </p:animEffect>
                                  </p:childTnLst>
                                </p:cTn>
                              </p:par>
                              <p:par>
                                <p:cTn id="60" presetID="53" presetClass="entr" presetSubtype="16" fill="hold" grpId="0" nodeType="withEffect">
                                  <p:stCondLst>
                                    <p:cond delay="1400"/>
                                  </p:stCondLst>
                                  <p:iterate type="lt">
                                    <p:tmPct val="10000"/>
                                  </p:iterate>
                                  <p:childTnLst>
                                    <p:set>
                                      <p:cBhvr>
                                        <p:cTn id="61" dur="1" fill="hold">
                                          <p:stCondLst>
                                            <p:cond delay="0"/>
                                          </p:stCondLst>
                                        </p:cTn>
                                        <p:tgtEl>
                                          <p:spTgt spid="41"/>
                                        </p:tgtEl>
                                        <p:attrNameLst>
                                          <p:attrName>style.visibility</p:attrName>
                                        </p:attrNameLst>
                                      </p:cBhvr>
                                      <p:to>
                                        <p:strVal val="visible"/>
                                      </p:to>
                                    </p:set>
                                    <p:anim calcmode="lin" valueType="num">
                                      <p:cBhvr>
                                        <p:cTn id="62" dur="300" fill="hold"/>
                                        <p:tgtEl>
                                          <p:spTgt spid="41"/>
                                        </p:tgtEl>
                                        <p:attrNameLst>
                                          <p:attrName>ppt_w</p:attrName>
                                        </p:attrNameLst>
                                      </p:cBhvr>
                                      <p:tavLst>
                                        <p:tav tm="0">
                                          <p:val>
                                            <p:fltVal val="0"/>
                                          </p:val>
                                        </p:tav>
                                        <p:tav tm="100000">
                                          <p:val>
                                            <p:strVal val="#ppt_w"/>
                                          </p:val>
                                        </p:tav>
                                      </p:tavLst>
                                    </p:anim>
                                    <p:anim calcmode="lin" valueType="num">
                                      <p:cBhvr>
                                        <p:cTn id="63" dur="300" fill="hold"/>
                                        <p:tgtEl>
                                          <p:spTgt spid="41"/>
                                        </p:tgtEl>
                                        <p:attrNameLst>
                                          <p:attrName>ppt_h</p:attrName>
                                        </p:attrNameLst>
                                      </p:cBhvr>
                                      <p:tavLst>
                                        <p:tav tm="0">
                                          <p:val>
                                            <p:fltVal val="0"/>
                                          </p:val>
                                        </p:tav>
                                        <p:tav tm="100000">
                                          <p:val>
                                            <p:strVal val="#ppt_h"/>
                                          </p:val>
                                        </p:tav>
                                      </p:tavLst>
                                    </p:anim>
                                    <p:animEffect transition="in" filter="fade">
                                      <p:cBhvr>
                                        <p:cTn id="64" dur="3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P spid="22" grpId="0"/>
      <p:bldP spid="23" grpId="0"/>
      <p:bldP spid="39" grpId="0"/>
      <p:bldP spid="40"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B2D340F-63D9-4702-A6D9-762EF21E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动力环境监控系统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50180" name="矩形 10"/>
          <p:cNvSpPr>
            <a:spLocks noChangeArrowheads="1"/>
          </p:cNvSpPr>
          <p:nvPr/>
        </p:nvSpPr>
        <p:spPr bwMode="auto">
          <a:xfrm>
            <a:off x="1014413" y="1162050"/>
            <a:ext cx="9959975" cy="3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lvl="0" defTabSz="754380">
              <a:lnSpc>
                <a:spcPct val="90000"/>
              </a:lnSpc>
              <a:spcAft>
                <a:spcPct val="35000"/>
              </a:spcAft>
            </a:pPr>
            <a:r>
              <a:rPr lang="zh-CN" altLang="zh-CN" sz="2000" b="1" dirty="0">
                <a:solidFill>
                  <a:srgbClr val="009900"/>
                </a:solidFill>
                <a:latin typeface="微软雅黑" panose="020B0503020204020204" pitchFamily="34" charset="-122"/>
                <a:ea typeface="微软雅黑" panose="020B0503020204020204" pitchFamily="34" charset="-122"/>
              </a:rPr>
              <a:t>机房动力环境监控点位布局</a:t>
            </a:r>
            <a:endParaRPr lang="zh-CN" altLang="en-US" sz="2000" b="1" dirty="0">
              <a:solidFill>
                <a:srgbClr val="0099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068386" y="1600994"/>
            <a:ext cx="9906001" cy="1338794"/>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zh-CN" altLang="zh-CN" b="1" dirty="0">
                <a:latin typeface="微软雅黑" panose="020B0503020204020204" pitchFamily="34" charset="-122"/>
                <a:ea typeface="微软雅黑" panose="020B0503020204020204" pitchFamily="34" charset="-122"/>
              </a:rPr>
              <a:t>本项目机房动力监控系统对象为：</a:t>
            </a:r>
            <a:r>
              <a:rPr lang="en-US" altLang="zh-CN" b="1" dirty="0">
                <a:latin typeface="微软雅黑" panose="020B0503020204020204" pitchFamily="34" charset="-122"/>
                <a:ea typeface="微软雅黑" panose="020B0503020204020204" pitchFamily="34" charset="-122"/>
              </a:rPr>
              <a:t>4</a:t>
            </a:r>
            <a:r>
              <a:rPr lang="zh-CN" altLang="zh-CN" b="1" dirty="0">
                <a:latin typeface="微软雅黑" panose="020B0503020204020204" pitchFamily="34" charset="-122"/>
                <a:ea typeface="微软雅黑" panose="020B0503020204020204" pitchFamily="34" charset="-122"/>
              </a:rPr>
              <a:t>台智能配电柜、</a:t>
            </a:r>
            <a:r>
              <a:rPr lang="en-US" altLang="zh-CN" b="1" dirty="0">
                <a:latin typeface="微软雅黑" panose="020B0503020204020204" pitchFamily="34" charset="-122"/>
                <a:ea typeface="微软雅黑" panose="020B0503020204020204" pitchFamily="34" charset="-122"/>
              </a:rPr>
              <a:t>4</a:t>
            </a:r>
            <a:r>
              <a:rPr lang="zh-CN" altLang="zh-CN" b="1" dirty="0">
                <a:latin typeface="微软雅黑" panose="020B0503020204020204" pitchFamily="34" charset="-122"/>
                <a:ea typeface="微软雅黑" panose="020B0503020204020204" pitchFamily="34" charset="-122"/>
              </a:rPr>
              <a:t>台精密列头柜</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台</a:t>
            </a:r>
            <a:r>
              <a:rPr lang="en-US" altLang="zh-CN" b="1" dirty="0">
                <a:latin typeface="微软雅黑" panose="020B0503020204020204" pitchFamily="34" charset="-122"/>
                <a:ea typeface="微软雅黑" panose="020B0503020204020204" pitchFamily="34" charset="-122"/>
              </a:rPr>
              <a:t>UPS</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台新风机、</a:t>
            </a:r>
            <a:r>
              <a:rPr lang="en-US" altLang="zh-CN" b="1" dirty="0">
                <a:latin typeface="微软雅黑" panose="020B0503020204020204" pitchFamily="34" charset="-122"/>
                <a:ea typeface="微软雅黑" panose="020B0503020204020204" pitchFamily="34" charset="-122"/>
              </a:rPr>
              <a:t>8</a:t>
            </a:r>
            <a:r>
              <a:rPr lang="zh-CN" altLang="zh-CN" b="1" dirty="0">
                <a:latin typeface="微软雅黑" panose="020B0503020204020204" pitchFamily="34" charset="-122"/>
                <a:ea typeface="微软雅黑" panose="020B0503020204020204" pitchFamily="34" charset="-122"/>
              </a:rPr>
              <a:t>台列间空调、</a:t>
            </a:r>
            <a:r>
              <a:rPr lang="en-US" altLang="zh-CN" b="1" dirty="0">
                <a:latin typeface="微软雅黑" panose="020B0503020204020204" pitchFamily="34" charset="-122"/>
                <a:ea typeface="微软雅黑" panose="020B0503020204020204" pitchFamily="34" charset="-122"/>
              </a:rPr>
              <a:t>8</a:t>
            </a:r>
            <a:r>
              <a:rPr lang="zh-CN" altLang="zh-CN" b="1" dirty="0">
                <a:latin typeface="微软雅黑" panose="020B0503020204020204" pitchFamily="34" charset="-122"/>
                <a:ea typeface="微软雅黑" panose="020B0503020204020204" pitchFamily="34" charset="-122"/>
              </a:rPr>
              <a:t>个不定位漏水检测、</a:t>
            </a:r>
            <a:r>
              <a:rPr lang="en-US" altLang="zh-CN" b="1" dirty="0">
                <a:latin typeface="微软雅黑" panose="020B0503020204020204" pitchFamily="34" charset="-122"/>
                <a:ea typeface="微软雅黑" panose="020B0503020204020204" pitchFamily="34" charset="-122"/>
              </a:rPr>
              <a:t>16</a:t>
            </a:r>
            <a:r>
              <a:rPr lang="zh-CN" altLang="zh-CN" b="1" dirty="0">
                <a:latin typeface="微软雅黑" panose="020B0503020204020204" pitchFamily="34" charset="-122"/>
                <a:ea typeface="微软雅黑" panose="020B0503020204020204" pitchFamily="34" charset="-122"/>
              </a:rPr>
              <a:t>个温湿度、</a:t>
            </a:r>
            <a:r>
              <a:rPr lang="en-US" altLang="zh-CN" b="1" dirty="0">
                <a:latin typeface="微软雅黑" panose="020B0503020204020204" pitchFamily="34" charset="-122"/>
                <a:ea typeface="微软雅黑" panose="020B0503020204020204" pitchFamily="34" charset="-122"/>
              </a:rPr>
              <a:t>16</a:t>
            </a:r>
            <a:r>
              <a:rPr lang="zh-CN" altLang="zh-CN" b="1" dirty="0">
                <a:latin typeface="微软雅黑" panose="020B0503020204020204" pitchFamily="34" charset="-122"/>
                <a:ea typeface="微软雅黑" panose="020B0503020204020204" pitchFamily="34" charset="-122"/>
              </a:rPr>
              <a:t>个烟感、</a:t>
            </a:r>
            <a:r>
              <a:rPr lang="en-US" altLang="zh-CN" b="1" dirty="0">
                <a:latin typeface="微软雅黑" panose="020B0503020204020204" pitchFamily="34" charset="-122"/>
                <a:ea typeface="微软雅黑" panose="020B0503020204020204" pitchFamily="34" charset="-122"/>
              </a:rPr>
              <a:t>NVR</a:t>
            </a:r>
            <a:r>
              <a:rPr lang="zh-CN" altLang="zh-CN" b="1" dirty="0">
                <a:latin typeface="微软雅黑" panose="020B0503020204020204" pitchFamily="34" charset="-122"/>
                <a:ea typeface="微软雅黑" panose="020B0503020204020204" pitchFamily="34" charset="-122"/>
              </a:rPr>
              <a:t>（含</a:t>
            </a:r>
            <a:r>
              <a:rPr lang="en-US" altLang="zh-CN" b="1" dirty="0">
                <a:latin typeface="微软雅黑" panose="020B0503020204020204" pitchFamily="34" charset="-122"/>
                <a:ea typeface="微软雅黑" panose="020B0503020204020204" pitchFamily="34" charset="-122"/>
              </a:rPr>
              <a:t>13</a:t>
            </a:r>
            <a:r>
              <a:rPr lang="zh-CN" altLang="zh-CN" b="1" dirty="0">
                <a:latin typeface="微软雅黑" panose="020B0503020204020204" pitchFamily="34" charset="-122"/>
                <a:ea typeface="微软雅黑" panose="020B0503020204020204" pitchFamily="34" charset="-122"/>
              </a:rPr>
              <a:t>个</a:t>
            </a:r>
            <a:r>
              <a:rPr lang="en-US" altLang="zh-CN" b="1" dirty="0">
                <a:latin typeface="微软雅黑" panose="020B0503020204020204" pitchFamily="34" charset="-122"/>
                <a:ea typeface="微软雅黑" panose="020B0503020204020204" pitchFamily="34" charset="-122"/>
              </a:rPr>
              <a:t>200W</a:t>
            </a:r>
            <a:r>
              <a:rPr lang="zh-CN" altLang="zh-CN" b="1" dirty="0">
                <a:latin typeface="微软雅黑" panose="020B0503020204020204" pitchFamily="34" charset="-122"/>
                <a:ea typeface="微软雅黑" panose="020B0503020204020204" pitchFamily="34" charset="-122"/>
              </a:rPr>
              <a:t>红外网络摄像机）、</a:t>
            </a:r>
            <a:r>
              <a:rPr lang="en-US" altLang="zh-CN" b="1" dirty="0">
                <a:latin typeface="微软雅黑" panose="020B0503020204020204" pitchFamily="34" charset="-122"/>
                <a:ea typeface="微软雅黑" panose="020B0503020204020204" pitchFamily="34" charset="-122"/>
              </a:rPr>
              <a:t>12</a:t>
            </a:r>
            <a:r>
              <a:rPr lang="zh-CN" altLang="zh-CN" b="1" dirty="0">
                <a:latin typeface="微软雅黑" panose="020B0503020204020204" pitchFamily="34" charset="-122"/>
                <a:ea typeface="微软雅黑" panose="020B0503020204020204" pitchFamily="34" charset="-122"/>
              </a:rPr>
              <a:t>套双门门禁和</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套单门门禁和</a:t>
            </a:r>
            <a:r>
              <a:rPr lang="en-US" altLang="zh-CN" b="1"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套消防联动，含声光、短信和邮件告警。</a:t>
            </a:r>
            <a:endParaRPr lang="zh-CN" altLang="zh-CN" dirty="0">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760" y="3083839"/>
            <a:ext cx="10429427" cy="3546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6CBE77-D9B7-4845-911E-A3F3B0842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动力环境监控系统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pic>
        <p:nvPicPr>
          <p:cNvPr id="2" name="图片 35" descr="说明: 图片2"/>
          <p:cNvPicPr>
            <a:picLocks noChangeAspect="1"/>
          </p:cNvPicPr>
          <p:nvPr/>
        </p:nvPicPr>
        <p:blipFill>
          <a:blip r:embed="rId4"/>
          <a:stretch>
            <a:fillRect/>
          </a:stretch>
        </p:blipFill>
        <p:spPr>
          <a:xfrm>
            <a:off x="1998980" y="1139825"/>
            <a:ext cx="7746365" cy="54032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9B5EE-E85D-4CFB-AE86-86938914F0A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D255A2F-353B-4931-B17F-EACFBC07F30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3EF1A1F-FCB3-4080-8E12-539693D9A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168">
            <a:extLst>
              <a:ext uri="{FF2B5EF4-FFF2-40B4-BE49-F238E27FC236}">
                <a16:creationId xmlns:a16="http://schemas.microsoft.com/office/drawing/2014/main" id="{B11ABABC-9E2F-4743-ABA7-B5D90306CE43}"/>
              </a:ext>
            </a:extLst>
          </p:cNvPr>
          <p:cNvSpPr txBox="1"/>
          <p:nvPr/>
        </p:nvSpPr>
        <p:spPr>
          <a:xfrm>
            <a:off x="5960673" y="2840383"/>
            <a:ext cx="5812227" cy="1177233"/>
          </a:xfrm>
          <a:prstGeom prst="rect">
            <a:avLst/>
          </a:prstGeom>
          <a:noFill/>
        </p:spPr>
        <p:txBody>
          <a:bodyPr wrap="square" lIns="68571" tIns="34284" rIns="68571" bIns="34284" rtlCol="0">
            <a:spAutoFit/>
          </a:bodyPr>
          <a:lstStyle/>
          <a:p>
            <a:pPr algn="r"/>
            <a:r>
              <a:rPr lang="zh-CN" altLang="en-US" sz="7200" b="1" dirty="0">
                <a:solidFill>
                  <a:schemeClr val="bg1"/>
                </a:solidFill>
                <a:latin typeface="微软雅黑" panose="020B0503020204020204" charset="-122"/>
                <a:ea typeface="微软雅黑" panose="020B0503020204020204" charset="-122"/>
                <a:cs typeface="+mn-ea"/>
                <a:sym typeface="+mn-lt"/>
              </a:rPr>
              <a:t>谢谢您的观看</a:t>
            </a:r>
          </a:p>
        </p:txBody>
      </p:sp>
      <p:sp>
        <p:nvSpPr>
          <p:cNvPr id="8" name="矩形 258">
            <a:extLst>
              <a:ext uri="{FF2B5EF4-FFF2-40B4-BE49-F238E27FC236}">
                <a16:creationId xmlns:a16="http://schemas.microsoft.com/office/drawing/2014/main" id="{3AC69D11-C767-4F97-AAF4-F25925539035}"/>
              </a:ext>
            </a:extLst>
          </p:cNvPr>
          <p:cNvSpPr>
            <a:spLocks noChangeArrowheads="1"/>
          </p:cNvSpPr>
          <p:nvPr/>
        </p:nvSpPr>
        <p:spPr bwMode="auto">
          <a:xfrm>
            <a:off x="8028230" y="915125"/>
            <a:ext cx="36219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9600" dirty="0">
                <a:solidFill>
                  <a:schemeClr val="bg1"/>
                </a:solidFill>
                <a:latin typeface="Impact" panose="020B0806030902050204" charset="0"/>
                <a:ea typeface="微软雅黑" panose="020B0503020204020204" charset="-122"/>
                <a:sym typeface="Impact" panose="020B0806030902050204" charset="0"/>
              </a:rPr>
              <a:t>20</a:t>
            </a:r>
            <a:r>
              <a:rPr lang="en-US" altLang="zh-CN" sz="9600" dirty="0">
                <a:solidFill>
                  <a:schemeClr val="bg1"/>
                </a:solidFill>
                <a:latin typeface="Impact" panose="020B0806030902050204" charset="0"/>
                <a:ea typeface="微软雅黑" panose="020B0503020204020204" charset="-122"/>
                <a:sym typeface="Impact" panose="020B0806030902050204" charset="0"/>
              </a:rPr>
              <a:t>20</a:t>
            </a:r>
            <a:endParaRPr lang="zh-CN" altLang="en-US" sz="9600" dirty="0">
              <a:solidFill>
                <a:schemeClr val="bg1"/>
              </a:solidFill>
              <a:latin typeface="Impact" panose="020B0806030902050204" charset="0"/>
              <a:ea typeface="微软雅黑" panose="020B0503020204020204" charset="-122"/>
              <a:sym typeface="Impact" panose="020B0806030902050204" charset="0"/>
            </a:endParaRPr>
          </a:p>
        </p:txBody>
      </p:sp>
    </p:spTree>
    <p:extLst>
      <p:ext uri="{BB962C8B-B14F-4D97-AF65-F5344CB8AC3E}">
        <p14:creationId xmlns:p14="http://schemas.microsoft.com/office/powerpoint/2010/main" val="265514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5FB4B9-E38E-4263-BACE-3030502E9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91B890F8-9043-4BAF-A60A-2E4CC8705041}"/>
              </a:ext>
            </a:extLst>
          </p:cNvPr>
          <p:cNvSpPr txBox="1"/>
          <p:nvPr/>
        </p:nvSpPr>
        <p:spPr>
          <a:xfrm>
            <a:off x="9094681" y="3429000"/>
            <a:ext cx="2884170" cy="521970"/>
          </a:xfrm>
          <a:prstGeom prst="rect">
            <a:avLst/>
          </a:prstGeom>
          <a:noFill/>
        </p:spPr>
        <p:txBody>
          <a:bodyPr wrap="square" rtlCol="0">
            <a:spAutoFit/>
          </a:bodyPr>
          <a:lstStyle/>
          <a:p>
            <a:r>
              <a:rPr lang="zh-CN" altLang="en-US" sz="28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整体方案介绍</a:t>
            </a:r>
            <a:endParaRPr lang="zh-CN" altLang="en-US" sz="28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3F72968A-A863-42CF-916D-7DCA01376558}"/>
              </a:ext>
            </a:extLst>
          </p:cNvPr>
          <p:cNvGrpSpPr/>
          <p:nvPr/>
        </p:nvGrpSpPr>
        <p:grpSpPr>
          <a:xfrm>
            <a:off x="6751597" y="2605219"/>
            <a:ext cx="1938251" cy="2169825"/>
            <a:chOff x="3598202" y="2417537"/>
            <a:chExt cx="1938251" cy="2169825"/>
          </a:xfrm>
        </p:grpSpPr>
        <p:sp>
          <p:nvSpPr>
            <p:cNvPr id="6" name="文本框 5">
              <a:extLst>
                <a:ext uri="{FF2B5EF4-FFF2-40B4-BE49-F238E27FC236}">
                  <a16:creationId xmlns:a16="http://schemas.microsoft.com/office/drawing/2014/main" id="{CACE18D6-5840-4238-AE4B-87203C77D0F0}"/>
                </a:ext>
              </a:extLst>
            </p:cNvPr>
            <p:cNvSpPr txBox="1"/>
            <p:nvPr/>
          </p:nvSpPr>
          <p:spPr>
            <a:xfrm>
              <a:off x="3926555" y="2417537"/>
              <a:ext cx="1218291" cy="2169825"/>
            </a:xfrm>
            <a:prstGeom prst="rect">
              <a:avLst/>
            </a:prstGeom>
            <a:noFill/>
          </p:spPr>
          <p:txBody>
            <a:bodyPr wrap="square" rtlCol="0">
              <a:spAutoFit/>
            </a:bodyPr>
            <a:lstStyle/>
            <a:p>
              <a:r>
                <a:rPr lang="en-US" altLang="zh-CN"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rPr>
                <a:t>1</a:t>
              </a:r>
              <a:endParaRPr lang="zh-CN" altLang="en-US"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sp>
          <p:nvSpPr>
            <p:cNvPr id="7" name="Freeform 13">
              <a:extLst>
                <a:ext uri="{FF2B5EF4-FFF2-40B4-BE49-F238E27FC236}">
                  <a16:creationId xmlns:a16="http://schemas.microsoft.com/office/drawing/2014/main" id="{E59C0419-500E-45D7-879A-897B477CDD89}"/>
                </a:ext>
              </a:extLst>
            </p:cNvPr>
            <p:cNvSpPr/>
            <p:nvPr/>
          </p:nvSpPr>
          <p:spPr bwMode="auto">
            <a:xfrm>
              <a:off x="3598202" y="2670810"/>
              <a:ext cx="374954"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sp>
          <p:nvSpPr>
            <p:cNvPr id="8" name="Freeform 13">
              <a:extLst>
                <a:ext uri="{FF2B5EF4-FFF2-40B4-BE49-F238E27FC236}">
                  <a16:creationId xmlns:a16="http://schemas.microsoft.com/office/drawing/2014/main" id="{78CC02D7-9371-4CF3-B901-E17CCF429DA5}"/>
                </a:ext>
              </a:extLst>
            </p:cNvPr>
            <p:cNvSpPr/>
            <p:nvPr/>
          </p:nvSpPr>
          <p:spPr bwMode="auto">
            <a:xfrm flipH="1">
              <a:off x="5161501" y="2670810"/>
              <a:ext cx="374952"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grpSp>
    </p:spTree>
    <p:extLst>
      <p:ext uri="{BB962C8B-B14F-4D97-AF65-F5344CB8AC3E}">
        <p14:creationId xmlns:p14="http://schemas.microsoft.com/office/powerpoint/2010/main" val="103408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9943467-7E40-44FF-ADFE-57F6F43BF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2" name="直接连接符 1"/>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6" name="文本框 15"/>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整体方案介绍</a:t>
            </a:r>
            <a:endParaRPr lang="zh-CN" altLang="en-US" sz="2000" dirty="0">
              <a:solidFill>
                <a:srgbClr val="45D8FF"/>
              </a:solidFill>
              <a:effectLst>
                <a:outerShdw blurRad="101600" algn="ctr" rotWithShape="0">
                  <a:srgbClr val="45D8FF">
                    <a:alpha val="90000"/>
                  </a:srgbClr>
                </a:outerShdw>
              </a:effectLst>
            </a:endParaRPr>
          </a:p>
        </p:txBody>
      </p:sp>
      <p:sp>
        <p:nvSpPr>
          <p:cNvPr id="18"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21" name="直接连接符 20"/>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5" name="TextBox 51"/>
          <p:cNvSpPr txBox="1"/>
          <p:nvPr/>
        </p:nvSpPr>
        <p:spPr>
          <a:xfrm>
            <a:off x="1090615" y="4231804"/>
            <a:ext cx="10036171" cy="2169790"/>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defRPr/>
            </a:pPr>
            <a:r>
              <a:rPr lang="zh-CN" altLang="en-US" b="1" dirty="0">
                <a:latin typeface="微软雅黑" panose="020B0503020204020204" pitchFamily="34" charset="-122"/>
                <a:ea typeface="微软雅黑" panose="020B0503020204020204" pitchFamily="34" charset="-122"/>
              </a:rPr>
              <a:t>根据需求可知每套微模块的配置为：</a:t>
            </a:r>
            <a:r>
              <a:rPr lang="en-US" altLang="zh-CN" b="1" dirty="0">
                <a:latin typeface="微软雅黑" panose="020B0503020204020204" pitchFamily="34" charset="-122"/>
                <a:ea typeface="微软雅黑" panose="020B0503020204020204" pitchFamily="34" charset="-122"/>
              </a:rPr>
              <a:t>19-20</a:t>
            </a:r>
            <a:r>
              <a:rPr lang="zh-CN" altLang="zh-CN" b="1" dirty="0">
                <a:latin typeface="微软雅黑" panose="020B0503020204020204" pitchFamily="34" charset="-122"/>
                <a:ea typeface="微软雅黑" panose="020B0503020204020204" pitchFamily="34" charset="-122"/>
              </a:rPr>
              <a:t>个机柜＋</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台空调＋</a:t>
            </a:r>
            <a:r>
              <a:rPr lang="en-US" altLang="zh-CN" b="1"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台精密列头柜组成一个微模块</a:t>
            </a:r>
            <a:r>
              <a:rPr lang="zh-CN" altLang="en-US"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微模块端门采用自动平移门，通道配置门禁管理和视频监控，对人员的进出进行管理及监控，通道内布置温湿度采集器，采集通道内的温度和湿度，通道天窗采用固定天窗和翻转天窗，翻转天窗联动消防系统，出现消防信号时，翻转天窗自动翻转，保证灭火气体进入微模块内，在天窗与天窗之间横梁处安装三色灯（正常为蓝色，微模块出现故障为红色，人员进入为白色）。</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6" name="矩形 10"/>
          <p:cNvSpPr>
            <a:spLocks noChangeArrowheads="1"/>
          </p:cNvSpPr>
          <p:nvPr/>
        </p:nvSpPr>
        <p:spPr bwMode="auto">
          <a:xfrm>
            <a:off x="1014413" y="1162050"/>
            <a:ext cx="995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zh-CN" altLang="en-US" sz="2000" b="1" dirty="0">
                <a:solidFill>
                  <a:srgbClr val="009900"/>
                </a:solidFill>
                <a:latin typeface="微软雅黑" panose="020B0503020204020204" pitchFamily="34" charset="-122"/>
                <a:ea typeface="微软雅黑" panose="020B0503020204020204" pitchFamily="34" charset="-122"/>
              </a:rPr>
              <a:t>需求分析</a:t>
            </a:r>
          </a:p>
        </p:txBody>
      </p:sp>
      <p:sp>
        <p:nvSpPr>
          <p:cNvPr id="7" name="TextBox 13"/>
          <p:cNvSpPr txBox="1"/>
          <p:nvPr/>
        </p:nvSpPr>
        <p:spPr>
          <a:xfrm>
            <a:off x="1092202" y="1677194"/>
            <a:ext cx="10036171" cy="1336675"/>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zh-CN" altLang="zh-CN" b="1" dirty="0">
                <a:latin typeface="微软雅黑" panose="020B0503020204020204" pitchFamily="34" charset="-122"/>
                <a:ea typeface="微软雅黑" panose="020B0503020204020204" pitchFamily="34" charset="-122"/>
              </a:rPr>
              <a:t>根据客户的需求和现场实际情况的勘查，本项目机房位于九楼，总面积约</a:t>
            </a:r>
            <a:r>
              <a:rPr lang="en-US" altLang="zh-CN" b="1" dirty="0">
                <a:latin typeface="微软雅黑" panose="020B0503020204020204" pitchFamily="34" charset="-122"/>
                <a:ea typeface="微软雅黑" panose="020B0503020204020204" pitchFamily="34" charset="-122"/>
              </a:rPr>
              <a:t>26*10m</a:t>
            </a:r>
            <a:r>
              <a:rPr lang="zh-CN" altLang="zh-CN" b="1" dirty="0">
                <a:latin typeface="微软雅黑" panose="020B0503020204020204" pitchFamily="34" charset="-122"/>
                <a:ea typeface="微软雅黑" panose="020B0503020204020204" pitchFamily="34" charset="-122"/>
              </a:rPr>
              <a:t>，共</a:t>
            </a:r>
            <a:r>
              <a:rPr lang="en-US" altLang="zh-CN" b="1" dirty="0">
                <a:latin typeface="微软雅黑" panose="020B0503020204020204" pitchFamily="34" charset="-122"/>
                <a:ea typeface="微软雅黑" panose="020B0503020204020204" pitchFamily="34" charset="-122"/>
              </a:rPr>
              <a:t>260</a:t>
            </a:r>
            <a:r>
              <a:rPr lang="zh-CN" altLang="zh-CN" b="1" dirty="0">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层高</a:t>
            </a:r>
            <a:r>
              <a:rPr lang="en-US" altLang="zh-CN" b="1" dirty="0">
                <a:solidFill>
                  <a:srgbClr val="FF0000"/>
                </a:solidFill>
                <a:latin typeface="微软雅黑" panose="020B0503020204020204" pitchFamily="34" charset="-122"/>
                <a:ea typeface="微软雅黑" panose="020B0503020204020204" pitchFamily="34" charset="-122"/>
              </a:rPr>
              <a:t>3.6</a:t>
            </a:r>
            <a:r>
              <a:rPr lang="zh-CN" altLang="zh-CN" b="1" dirty="0">
                <a:solidFill>
                  <a:srgbClr val="FF0000"/>
                </a:solidFill>
                <a:latin typeface="微软雅黑" panose="020B0503020204020204" pitchFamily="34" charset="-122"/>
                <a:ea typeface="微软雅黑" panose="020B0503020204020204" pitchFamily="34" charset="-122"/>
              </a:rPr>
              <a:t>米</a:t>
            </a:r>
            <a:r>
              <a:rPr lang="zh-CN" altLang="zh-CN" b="1" dirty="0">
                <a:latin typeface="微软雅黑" panose="020B0503020204020204" pitchFamily="34" charset="-122"/>
                <a:ea typeface="微软雅黑" panose="020B0503020204020204" pitchFamily="34" charset="-122"/>
              </a:rPr>
              <a:t>，分为数据中心机房和配电间，数据中心机房设计</a:t>
            </a:r>
            <a:r>
              <a:rPr lang="en-US" altLang="zh-CN" b="1" dirty="0">
                <a:latin typeface="微软雅黑" panose="020B0503020204020204" pitchFamily="34" charset="-122"/>
                <a:ea typeface="微软雅黑" panose="020B0503020204020204" pitchFamily="34" charset="-122"/>
              </a:rPr>
              <a:t>4</a:t>
            </a:r>
            <a:r>
              <a:rPr lang="zh-CN" altLang="zh-CN" b="1" dirty="0">
                <a:latin typeface="微软雅黑" panose="020B0503020204020204" pitchFamily="34" charset="-122"/>
                <a:ea typeface="微软雅黑" panose="020B0503020204020204" pitchFamily="34" charset="-122"/>
              </a:rPr>
              <a:t>套微模块共</a:t>
            </a:r>
            <a:r>
              <a:rPr lang="en-US" altLang="zh-CN" b="1" dirty="0">
                <a:latin typeface="微软雅黑" panose="020B0503020204020204" pitchFamily="34" charset="-122"/>
                <a:ea typeface="微软雅黑" panose="020B0503020204020204" pitchFamily="34" charset="-122"/>
              </a:rPr>
              <a:t>80</a:t>
            </a:r>
            <a:r>
              <a:rPr lang="zh-CN" altLang="zh-CN" b="1" dirty="0">
                <a:latin typeface="微软雅黑" panose="020B0503020204020204" pitchFamily="34" charset="-122"/>
                <a:ea typeface="微软雅黑" panose="020B0503020204020204" pitchFamily="34" charset="-122"/>
              </a:rPr>
              <a:t>个</a:t>
            </a:r>
            <a:r>
              <a:rPr lang="en-US" altLang="zh-CN" b="1" dirty="0">
                <a:latin typeface="微软雅黑" panose="020B0503020204020204" pitchFamily="34" charset="-122"/>
                <a:ea typeface="微软雅黑" panose="020B0503020204020204" pitchFamily="34" charset="-122"/>
              </a:rPr>
              <a:t>600*1200*2000mm IT</a:t>
            </a:r>
            <a:r>
              <a:rPr lang="zh-CN" altLang="zh-CN" b="1" dirty="0">
                <a:latin typeface="微软雅黑" panose="020B0503020204020204" pitchFamily="34" charset="-122"/>
                <a:ea typeface="微软雅黑" panose="020B0503020204020204" pitchFamily="34" charset="-122"/>
              </a:rPr>
              <a:t>机柜，每个柜预计</a:t>
            </a:r>
            <a:r>
              <a:rPr lang="en-US" altLang="zh-CN" b="1" dirty="0">
                <a:latin typeface="微软雅黑" panose="020B0503020204020204" pitchFamily="34" charset="-122"/>
                <a:ea typeface="微软雅黑" panose="020B0503020204020204" pitchFamily="34" charset="-122"/>
              </a:rPr>
              <a:t>2-3KW</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套</a:t>
            </a:r>
            <a:r>
              <a:rPr lang="en-US" altLang="zh-CN" b="1" dirty="0">
                <a:latin typeface="微软雅黑" panose="020B0503020204020204" pitchFamily="34" charset="-122"/>
                <a:ea typeface="微软雅黑" panose="020B0503020204020204" pitchFamily="34" charset="-122"/>
              </a:rPr>
              <a:t>UPS</a:t>
            </a:r>
            <a:r>
              <a:rPr lang="zh-CN" altLang="zh-CN" b="1" dirty="0">
                <a:latin typeface="微软雅黑" panose="020B0503020204020204" pitchFamily="34" charset="-122"/>
                <a:ea typeface="微软雅黑" panose="020B0503020204020204" pitchFamily="34" charset="-122"/>
              </a:rPr>
              <a:t>系统，单机后备时间</a:t>
            </a:r>
            <a:r>
              <a:rPr lang="en-US" altLang="zh-CN" b="1" dirty="0">
                <a:latin typeface="微软雅黑" panose="020B0503020204020204" pitchFamily="34" charset="-122"/>
                <a:ea typeface="微软雅黑" panose="020B0503020204020204" pitchFamily="34" charset="-122"/>
              </a:rPr>
              <a:t>30min</a:t>
            </a:r>
            <a:r>
              <a:rPr lang="zh-CN" altLang="zh-CN" b="1"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8" name="矩形 10"/>
          <p:cNvSpPr>
            <a:spLocks noChangeArrowheads="1"/>
          </p:cNvSpPr>
          <p:nvPr/>
        </p:nvSpPr>
        <p:spPr bwMode="auto">
          <a:xfrm>
            <a:off x="1090615" y="3661823"/>
            <a:ext cx="995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zh-CN" altLang="en-US" sz="2000" b="1" dirty="0">
                <a:solidFill>
                  <a:srgbClr val="009900"/>
                </a:solidFill>
                <a:latin typeface="微软雅黑" panose="020B0503020204020204" pitchFamily="34" charset="-122"/>
                <a:ea typeface="微软雅黑" panose="020B0503020204020204" pitchFamily="34" charset="-122"/>
              </a:rPr>
              <a:t>微模块基本配置</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D1C885-8DD9-4FAF-BC15-326B74302B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2" name="直接连接符 1"/>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6" name="文本框 15"/>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整体方案介绍</a:t>
            </a:r>
            <a:endParaRPr lang="zh-CN" altLang="en-US" sz="2000" dirty="0">
              <a:solidFill>
                <a:srgbClr val="45D8FF"/>
              </a:solidFill>
              <a:effectLst>
                <a:outerShdw blurRad="101600" algn="ctr" rotWithShape="0">
                  <a:srgbClr val="45D8FF">
                    <a:alpha val="90000"/>
                  </a:srgbClr>
                </a:outerShdw>
              </a:effectLst>
            </a:endParaRPr>
          </a:p>
        </p:txBody>
      </p:sp>
      <p:sp>
        <p:nvSpPr>
          <p:cNvPr id="18"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21" name="直接连接符 20"/>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51204" name="矩形 10"/>
          <p:cNvSpPr>
            <a:spLocks noChangeArrowheads="1"/>
          </p:cNvSpPr>
          <p:nvPr/>
        </p:nvSpPr>
        <p:spPr bwMode="auto">
          <a:xfrm>
            <a:off x="1014413" y="1162050"/>
            <a:ext cx="995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zh-CN" altLang="en-US" sz="2000" b="1" dirty="0">
                <a:solidFill>
                  <a:srgbClr val="009900"/>
                </a:solidFill>
                <a:latin typeface="微软雅黑" panose="020B0503020204020204" pitchFamily="34" charset="-122"/>
                <a:ea typeface="微软雅黑" panose="020B0503020204020204" pitchFamily="34" charset="-122"/>
              </a:rPr>
              <a:t>机房布局示意图</a:t>
            </a:r>
          </a:p>
        </p:txBody>
      </p:sp>
      <p:pic>
        <p:nvPicPr>
          <p:cNvPr id="168962" name="Picture 2"/>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538688" y="1829594"/>
            <a:ext cx="1127389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5FB4B9-E38E-4263-BACE-3030502E9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91B890F8-9043-4BAF-A60A-2E4CC8705041}"/>
              </a:ext>
            </a:extLst>
          </p:cNvPr>
          <p:cNvSpPr txBox="1"/>
          <p:nvPr/>
        </p:nvSpPr>
        <p:spPr>
          <a:xfrm>
            <a:off x="9094681" y="3429000"/>
            <a:ext cx="2884170" cy="521970"/>
          </a:xfrm>
          <a:prstGeom prst="rect">
            <a:avLst/>
          </a:prstGeom>
          <a:noFill/>
        </p:spPr>
        <p:txBody>
          <a:bodyPr wrap="square" rtlCol="0">
            <a:spAutoFit/>
          </a:bodyPr>
          <a:lstStyle/>
          <a:p>
            <a:r>
              <a:rPr lang="zh-CN" altLang="en-US" sz="2800" b="1" dirty="0">
                <a:solidFill>
                  <a:srgbClr val="45D8FF"/>
                </a:solidFill>
                <a:effectLst>
                  <a:outerShdw blurRad="76200" algn="ctr" rotWithShape="0">
                    <a:srgbClr val="45D8FF">
                      <a:alpha val="90000"/>
                    </a:srgbClr>
                  </a:outerShdw>
                </a:effectLst>
                <a:latin typeface="微软雅黑" panose="020B0503020204020204" pitchFamily="34" charset="-122"/>
                <a:ea typeface="微软雅黑" panose="020B0503020204020204" pitchFamily="34" charset="-122"/>
                <a:sym typeface="+mn-ea"/>
              </a:rPr>
              <a:t>供配电系统</a:t>
            </a:r>
            <a:endParaRPr lang="zh-CN" altLang="en-US" sz="28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3F72968A-A863-42CF-916D-7DCA01376558}"/>
              </a:ext>
            </a:extLst>
          </p:cNvPr>
          <p:cNvGrpSpPr/>
          <p:nvPr/>
        </p:nvGrpSpPr>
        <p:grpSpPr>
          <a:xfrm>
            <a:off x="6751597" y="2605219"/>
            <a:ext cx="1938251" cy="2169825"/>
            <a:chOff x="3598202" y="2417537"/>
            <a:chExt cx="1938251" cy="2169825"/>
          </a:xfrm>
        </p:grpSpPr>
        <p:sp>
          <p:nvSpPr>
            <p:cNvPr id="6" name="文本框 5">
              <a:extLst>
                <a:ext uri="{FF2B5EF4-FFF2-40B4-BE49-F238E27FC236}">
                  <a16:creationId xmlns:a16="http://schemas.microsoft.com/office/drawing/2014/main" id="{CACE18D6-5840-4238-AE4B-87203C77D0F0}"/>
                </a:ext>
              </a:extLst>
            </p:cNvPr>
            <p:cNvSpPr txBox="1"/>
            <p:nvPr/>
          </p:nvSpPr>
          <p:spPr>
            <a:xfrm>
              <a:off x="3926555" y="2417537"/>
              <a:ext cx="1218291" cy="2169825"/>
            </a:xfrm>
            <a:prstGeom prst="rect">
              <a:avLst/>
            </a:prstGeom>
            <a:noFill/>
          </p:spPr>
          <p:txBody>
            <a:bodyPr wrap="square" rtlCol="0">
              <a:spAutoFit/>
            </a:bodyPr>
            <a:lstStyle/>
            <a:p>
              <a:r>
                <a:rPr lang="en-US" altLang="zh-CN"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rPr>
                <a:t>2</a:t>
              </a:r>
              <a:endParaRPr lang="zh-CN" altLang="en-US" sz="13500" b="1" dirty="0">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endParaRPr>
            </a:p>
          </p:txBody>
        </p:sp>
        <p:sp>
          <p:nvSpPr>
            <p:cNvPr id="7" name="Freeform 13">
              <a:extLst>
                <a:ext uri="{FF2B5EF4-FFF2-40B4-BE49-F238E27FC236}">
                  <a16:creationId xmlns:a16="http://schemas.microsoft.com/office/drawing/2014/main" id="{E59C0419-500E-45D7-879A-897B477CDD89}"/>
                </a:ext>
              </a:extLst>
            </p:cNvPr>
            <p:cNvSpPr/>
            <p:nvPr/>
          </p:nvSpPr>
          <p:spPr bwMode="auto">
            <a:xfrm>
              <a:off x="3598202" y="2670810"/>
              <a:ext cx="374954"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sp>
          <p:nvSpPr>
            <p:cNvPr id="8" name="Freeform 13">
              <a:extLst>
                <a:ext uri="{FF2B5EF4-FFF2-40B4-BE49-F238E27FC236}">
                  <a16:creationId xmlns:a16="http://schemas.microsoft.com/office/drawing/2014/main" id="{78CC02D7-9371-4CF3-B901-E17CCF429DA5}"/>
                </a:ext>
              </a:extLst>
            </p:cNvPr>
            <p:cNvSpPr/>
            <p:nvPr/>
          </p:nvSpPr>
          <p:spPr bwMode="auto">
            <a:xfrm flipH="1">
              <a:off x="5161501" y="2670810"/>
              <a:ext cx="374952" cy="1541990"/>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45D8FF"/>
            </a:solidFill>
            <a:ln>
              <a:noFill/>
            </a:ln>
            <a:effectLst>
              <a:outerShdw blurRad="101600" algn="ctr" rotWithShape="0">
                <a:srgbClr val="45D8FF">
                  <a:alpha val="90000"/>
                </a:srgbClr>
              </a:outerShdw>
            </a:effectLst>
          </p:spPr>
          <p:txBody>
            <a:bodyPr vert="horz" wrap="square" lIns="91440" tIns="45720" rIns="91440" bIns="45720" numCol="1" anchor="t" anchorCtr="0" compatLnSpc="1"/>
            <a:lstStyle/>
            <a:p>
              <a:endParaRPr lang="zh-CN" altLang="en-US">
                <a:solidFill>
                  <a:srgbClr val="45D8FF"/>
                </a:solidFill>
              </a:endParaRPr>
            </a:p>
          </p:txBody>
        </p:sp>
      </p:grpSp>
    </p:spTree>
    <p:extLst>
      <p:ext uri="{BB962C8B-B14F-4D97-AF65-F5344CB8AC3E}">
        <p14:creationId xmlns:p14="http://schemas.microsoft.com/office/powerpoint/2010/main" val="327259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0FC2D4-1915-4CD6-BD41-952D4FBBF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供配电系统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50180" name="矩形 10"/>
          <p:cNvSpPr>
            <a:spLocks noChangeArrowheads="1"/>
          </p:cNvSpPr>
          <p:nvPr/>
        </p:nvSpPr>
        <p:spPr bwMode="auto">
          <a:xfrm>
            <a:off x="1014413" y="1162050"/>
            <a:ext cx="995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zh-CN" altLang="en-US" sz="2000" b="1" dirty="0">
                <a:solidFill>
                  <a:srgbClr val="009900"/>
                </a:solidFill>
                <a:latin typeface="微软雅黑" panose="020B0503020204020204" pitchFamily="34" charset="-122"/>
                <a:ea typeface="微软雅黑" panose="020B0503020204020204" pitchFamily="34" charset="-122"/>
              </a:rPr>
              <a:t>电气负荷计算</a:t>
            </a:r>
          </a:p>
        </p:txBody>
      </p:sp>
      <p:sp>
        <p:nvSpPr>
          <p:cNvPr id="2" name="TextBox 9"/>
          <p:cNvSpPr txBox="1"/>
          <p:nvPr/>
        </p:nvSpPr>
        <p:spPr>
          <a:xfrm>
            <a:off x="1014413" y="1829594"/>
            <a:ext cx="10112374" cy="920750"/>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marL="285750" indent="-285750">
              <a:lnSpc>
                <a:spcPct val="150000"/>
              </a:lnSpc>
              <a:buFont typeface="Wingdings" panose="05000000000000000000" pitchFamily="2" charset="2"/>
              <a:buChar char="u"/>
            </a:pPr>
            <a:r>
              <a:rPr lang="zh-CN" altLang="zh-CN" b="1" dirty="0">
                <a:latin typeface="微软雅黑" panose="020B0503020204020204" pitchFamily="34" charset="-122"/>
                <a:ea typeface="微软雅黑" panose="020B0503020204020204" pitchFamily="34" charset="-122"/>
              </a:rPr>
              <a:t>本次数据中心共布置</a:t>
            </a:r>
            <a:r>
              <a:rPr lang="en-US" altLang="zh-CN" b="1" dirty="0">
                <a:latin typeface="微软雅黑" panose="020B0503020204020204" pitchFamily="34" charset="-122"/>
                <a:ea typeface="微软雅黑" panose="020B0503020204020204" pitchFamily="34" charset="-122"/>
              </a:rPr>
              <a:t>4</a:t>
            </a:r>
            <a:r>
              <a:rPr lang="zh-CN" altLang="zh-CN" b="1" dirty="0">
                <a:latin typeface="微软雅黑" panose="020B0503020204020204" pitchFamily="34" charset="-122"/>
                <a:ea typeface="微软雅黑" panose="020B0503020204020204" pitchFamily="34" charset="-122"/>
              </a:rPr>
              <a:t>套微模块共</a:t>
            </a:r>
            <a:r>
              <a:rPr lang="en-US" altLang="zh-CN" b="1" dirty="0">
                <a:latin typeface="微软雅黑" panose="020B0503020204020204" pitchFamily="34" charset="-122"/>
                <a:ea typeface="微软雅黑" panose="020B0503020204020204" pitchFamily="34" charset="-122"/>
              </a:rPr>
              <a:t>80</a:t>
            </a:r>
            <a:r>
              <a:rPr lang="zh-CN" altLang="zh-CN" b="1" dirty="0">
                <a:latin typeface="微软雅黑" panose="020B0503020204020204" pitchFamily="34" charset="-122"/>
                <a:ea typeface="微软雅黑" panose="020B0503020204020204" pitchFamily="34" charset="-122"/>
              </a:rPr>
              <a:t>个柜体（每个</a:t>
            </a:r>
            <a:r>
              <a:rPr lang="en-US" altLang="zh-CN" b="1" dirty="0">
                <a:latin typeface="微软雅黑" panose="020B0503020204020204" pitchFamily="34" charset="-122"/>
                <a:ea typeface="微软雅黑" panose="020B0503020204020204" pitchFamily="34" charset="-122"/>
              </a:rPr>
              <a:t>IT</a:t>
            </a:r>
            <a:r>
              <a:rPr lang="zh-CN" altLang="zh-CN" b="1" dirty="0">
                <a:latin typeface="微软雅黑" panose="020B0503020204020204" pitchFamily="34" charset="-122"/>
                <a:ea typeface="微软雅黑" panose="020B0503020204020204" pitchFamily="34" charset="-122"/>
              </a:rPr>
              <a:t>机柜按</a:t>
            </a:r>
            <a:r>
              <a:rPr lang="en-US" altLang="zh-CN" b="1" dirty="0">
                <a:latin typeface="微软雅黑" panose="020B0503020204020204" pitchFamily="34" charset="-122"/>
                <a:ea typeface="微软雅黑" panose="020B0503020204020204" pitchFamily="34" charset="-122"/>
              </a:rPr>
              <a:t>2-3KW</a:t>
            </a:r>
            <a:r>
              <a:rPr lang="zh-CN" altLang="zh-CN" b="1" dirty="0">
                <a:latin typeface="微软雅黑" panose="020B0503020204020204" pitchFamily="34" charset="-122"/>
                <a:ea typeface="微软雅黑" panose="020B0503020204020204" pitchFamily="34" charset="-122"/>
              </a:rPr>
              <a:t>计算），</a:t>
            </a:r>
            <a:r>
              <a:rPr lang="en-US" altLang="zh-CN" b="1" dirty="0">
                <a:latin typeface="微软雅黑" panose="020B0503020204020204" pitchFamily="34" charset="-122"/>
                <a:ea typeface="微软雅黑" panose="020B0503020204020204" pitchFamily="34" charset="-122"/>
              </a:rPr>
              <a:t>8</a:t>
            </a:r>
            <a:r>
              <a:rPr lang="zh-CN" altLang="zh-CN" b="1" dirty="0">
                <a:latin typeface="微软雅黑" panose="020B0503020204020204" pitchFamily="34" charset="-122"/>
                <a:ea typeface="微软雅黑" panose="020B0503020204020204" pitchFamily="34" charset="-122"/>
              </a:rPr>
              <a:t>台</a:t>
            </a:r>
            <a:r>
              <a:rPr lang="en-US" altLang="zh-CN" b="1" dirty="0">
                <a:latin typeface="微软雅黑" panose="020B0503020204020204" pitchFamily="34" charset="-122"/>
                <a:ea typeface="微软雅黑" panose="020B0503020204020204" pitchFamily="34" charset="-122"/>
              </a:rPr>
              <a:t>40KW</a:t>
            </a:r>
            <a:r>
              <a:rPr lang="zh-CN" altLang="zh-CN" b="1" dirty="0">
                <a:latin typeface="微软雅黑" panose="020B0503020204020204" pitchFamily="34" charset="-122"/>
                <a:ea typeface="微软雅黑" panose="020B0503020204020204" pitchFamily="34" charset="-122"/>
              </a:rPr>
              <a:t>列间空调，</a:t>
            </a:r>
            <a:r>
              <a:rPr lang="en-US" altLang="zh-CN" b="1" dirty="0">
                <a:latin typeface="微软雅黑" panose="020B0503020204020204" pitchFamily="34" charset="-122"/>
                <a:ea typeface="微软雅黑" panose="020B0503020204020204" pitchFamily="34" charset="-122"/>
              </a:rPr>
              <a:t>4</a:t>
            </a:r>
            <a:r>
              <a:rPr lang="zh-CN" altLang="zh-CN" b="1" dirty="0">
                <a:latin typeface="微软雅黑" panose="020B0503020204020204" pitchFamily="34" charset="-122"/>
                <a:ea typeface="微软雅黑" panose="020B0503020204020204" pitchFamily="34" charset="-122"/>
              </a:rPr>
              <a:t>台精密列头柜。新排风及其它辅助设力求负荷按普通照明负荷</a:t>
            </a:r>
            <a:r>
              <a:rPr lang="en-US" altLang="zh-CN" b="1" dirty="0">
                <a:latin typeface="微软雅黑" panose="020B0503020204020204" pitchFamily="34" charset="-122"/>
                <a:ea typeface="微软雅黑" panose="020B0503020204020204" pitchFamily="34" charset="-122"/>
              </a:rPr>
              <a:t>0.15KW/</a:t>
            </a:r>
            <a:r>
              <a:rPr lang="zh-CN" altLang="en-US" b="1" dirty="0">
                <a:latin typeface="微软雅黑" panose="020B0503020204020204" pitchFamily="34" charset="-122"/>
                <a:ea typeface="微软雅黑" panose="020B0503020204020204" pitchFamily="34" charset="-122"/>
              </a:rPr>
              <a:t>每平方米</a:t>
            </a:r>
            <a:r>
              <a:rPr lang="zh-CN" altLang="zh-CN" b="1" dirty="0">
                <a:latin typeface="微软雅黑" panose="020B0503020204020204" pitchFamily="34" charset="-122"/>
                <a:ea typeface="微软雅黑" panose="020B0503020204020204" pitchFamily="34" charset="-122"/>
              </a:rPr>
              <a:t>预估。</a:t>
            </a:r>
          </a:p>
        </p:txBody>
      </p:sp>
      <p:graphicFrame>
        <p:nvGraphicFramePr>
          <p:cNvPr id="16" name="表格 15"/>
          <p:cNvGraphicFramePr>
            <a:graphicFrameLocks noGrp="1"/>
          </p:cNvGraphicFramePr>
          <p:nvPr>
            <p:custDataLst>
              <p:tags r:id="rId1"/>
            </p:custDataLst>
            <p:extLst>
              <p:ext uri="{D42A27DB-BD31-4B8C-83A1-F6EECF244321}">
                <p14:modId xmlns:p14="http://schemas.microsoft.com/office/powerpoint/2010/main" val="3765754189"/>
              </p:ext>
            </p:extLst>
          </p:nvPr>
        </p:nvGraphicFramePr>
        <p:xfrm>
          <a:off x="1014414" y="3344069"/>
          <a:ext cx="9029700" cy="2073602"/>
        </p:xfrm>
        <a:graphic>
          <a:graphicData uri="http://schemas.openxmlformats.org/drawingml/2006/table">
            <a:tbl>
              <a:tblPr firstRow="1" bandRow="1">
                <a:tableStyleId>{6E25E649-3F16-4E02-A733-19D2CDBF48F0}</a:tableStyleId>
              </a:tblPr>
              <a:tblGrid>
                <a:gridCol w="485775">
                  <a:extLst>
                    <a:ext uri="{9D8B030D-6E8A-4147-A177-3AD203B41FA5}">
                      <a16:colId xmlns:a16="http://schemas.microsoft.com/office/drawing/2014/main" val="20000"/>
                    </a:ext>
                  </a:extLst>
                </a:gridCol>
                <a:gridCol w="2339975">
                  <a:extLst>
                    <a:ext uri="{9D8B030D-6E8A-4147-A177-3AD203B41FA5}">
                      <a16:colId xmlns:a16="http://schemas.microsoft.com/office/drawing/2014/main" val="20001"/>
                    </a:ext>
                  </a:extLst>
                </a:gridCol>
                <a:gridCol w="2651125">
                  <a:extLst>
                    <a:ext uri="{9D8B030D-6E8A-4147-A177-3AD203B41FA5}">
                      <a16:colId xmlns:a16="http://schemas.microsoft.com/office/drawing/2014/main" val="20002"/>
                    </a:ext>
                  </a:extLst>
                </a:gridCol>
                <a:gridCol w="3552825">
                  <a:extLst>
                    <a:ext uri="{9D8B030D-6E8A-4147-A177-3AD203B41FA5}">
                      <a16:colId xmlns:a16="http://schemas.microsoft.com/office/drawing/2014/main" val="20003"/>
                    </a:ext>
                  </a:extLst>
                </a:gridCol>
              </a:tblGrid>
              <a:tr h="469900">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序号</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设备名称</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设备功率</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备注</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311338">
                <a:tc>
                  <a:txBody>
                    <a:bodyPr/>
                    <a:lstStyle/>
                    <a:p>
                      <a:pPr algn="ctr" rtl="0" fontAlgn="ctr"/>
                      <a:r>
                        <a:rPr lang="en-US" altLang="zh-CN" sz="1600" u="none" strike="noStrike" dirty="0">
                          <a:effectLst/>
                          <a:latin typeface="微软雅黑" panose="020B0503020204020204" pitchFamily="34" charset="-122"/>
                          <a:ea typeface="微软雅黑" panose="020B0503020204020204" pitchFamily="34" charset="-122"/>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286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IT</a:t>
                      </a:r>
                      <a:r>
                        <a:rPr lang="zh-CN" sz="1600" kern="100" dirty="0">
                          <a:effectLst/>
                          <a:latin typeface="微软雅黑" panose="020B0503020204020204" pitchFamily="34" charset="-122"/>
                          <a:ea typeface="微软雅黑" panose="020B0503020204020204" pitchFamily="34" charset="-122"/>
                        </a:rPr>
                        <a:t>机柜负荷</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286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3*80=240KW</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    2-3KW/ IT</a:t>
                      </a:r>
                      <a:r>
                        <a:rPr lang="zh-CN" sz="1600" kern="100" dirty="0">
                          <a:effectLst/>
                          <a:latin typeface="微软雅黑" panose="020B0503020204020204" pitchFamily="34" charset="-122"/>
                          <a:ea typeface="微软雅黑" panose="020B0503020204020204" pitchFamily="34" charset="-122"/>
                        </a:rPr>
                        <a:t>机柜，</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9619">
                <a:tc>
                  <a:txBody>
                    <a:bodyPr/>
                    <a:lstStyle/>
                    <a:p>
                      <a:pPr algn="ctr" rtl="0" fontAlgn="ctr"/>
                      <a:r>
                        <a:rPr lang="en-US" altLang="zh-CN" sz="1600" u="none" strike="noStrike" dirty="0">
                          <a:effectLst/>
                          <a:latin typeface="微软雅黑" panose="020B0503020204020204" pitchFamily="34" charset="-122"/>
                          <a:ea typeface="微软雅黑" panose="020B0503020204020204" pitchFamily="34" charset="-122"/>
                        </a:rPr>
                        <a:t>2</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286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空调负荷</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286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8*(40/2.5+2+6)=192KW</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altLang="zh-CN" sz="1600" kern="100" dirty="0">
                          <a:effectLst/>
                          <a:latin typeface="微软雅黑" panose="020B0503020204020204" pitchFamily="34" charset="-122"/>
                          <a:ea typeface="微软雅黑" panose="020B0503020204020204" pitchFamily="34" charset="-122"/>
                        </a:rPr>
                        <a:t>    </a:t>
                      </a:r>
                      <a:r>
                        <a:rPr lang="zh-CN" sz="1600" kern="100" dirty="0">
                          <a:effectLst/>
                          <a:latin typeface="微软雅黑" panose="020B0503020204020204" pitchFamily="34" charset="-122"/>
                          <a:ea typeface="微软雅黑" panose="020B0503020204020204" pitchFamily="34" charset="-122"/>
                        </a:rPr>
                        <a:t>列间空调的</a:t>
                      </a:r>
                      <a:r>
                        <a:rPr lang="en-US" sz="1600" kern="100" dirty="0">
                          <a:effectLst/>
                          <a:latin typeface="微软雅黑" panose="020B0503020204020204" pitchFamily="34" charset="-122"/>
                          <a:ea typeface="微软雅黑" panose="020B0503020204020204" pitchFamily="34" charset="-122"/>
                        </a:rPr>
                        <a:t>EER=2.5</a:t>
                      </a:r>
                      <a:r>
                        <a:rPr lang="zh-CN" sz="1600" kern="100" dirty="0">
                          <a:effectLst/>
                          <a:latin typeface="微软雅黑" panose="020B0503020204020204" pitchFamily="34" charset="-122"/>
                          <a:ea typeface="微软雅黑" panose="020B0503020204020204" pitchFamily="34" charset="-122"/>
                        </a:rPr>
                        <a:t>，加上加热加湿</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1338">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286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照明、新风等辅助负荷</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28600" algn="just">
                        <a:lnSpc>
                          <a:spcPct val="150000"/>
                        </a:lnSpc>
                        <a:spcAft>
                          <a:spcPts val="0"/>
                        </a:spcAft>
                      </a:pPr>
                      <a:r>
                        <a:rPr lang="en-US" sz="1600" kern="100">
                          <a:effectLst/>
                          <a:latin typeface="微软雅黑" panose="020B0503020204020204" pitchFamily="34" charset="-122"/>
                          <a:ea typeface="微软雅黑" panose="020B0503020204020204" pitchFamily="34" charset="-122"/>
                        </a:rPr>
                        <a:t>260*0.15=39KW</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    0.15KW/</a:t>
                      </a:r>
                      <a:r>
                        <a:rPr lang="zh-CN" sz="1600" kern="100" dirty="0">
                          <a:effectLst/>
                          <a:latin typeface="微软雅黑" panose="020B0503020204020204" pitchFamily="34" charset="-122"/>
                          <a:ea typeface="微软雅黑" panose="020B0503020204020204" pitchFamily="34" charset="-122"/>
                        </a:rPr>
                        <a:t>每平方米</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9619">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28600" algn="just">
                        <a:lnSpc>
                          <a:spcPct val="150000"/>
                        </a:lnSpc>
                        <a:spcAft>
                          <a:spcPts val="0"/>
                        </a:spcAft>
                      </a:pPr>
                      <a:r>
                        <a:rPr lang="zh-CN" sz="1600" kern="100">
                          <a:effectLst/>
                          <a:latin typeface="微软雅黑" panose="020B0503020204020204" pitchFamily="34" charset="-122"/>
                          <a:ea typeface="微软雅黑" panose="020B0503020204020204" pitchFamily="34" charset="-122"/>
                        </a:rPr>
                        <a:t>负荷总计</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286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240+192+39=</a:t>
                      </a:r>
                      <a:r>
                        <a:rPr lang="en-US" sz="1600" kern="100" dirty="0" err="1">
                          <a:effectLst/>
                          <a:latin typeface="微软雅黑" panose="020B0503020204020204" pitchFamily="34" charset="-122"/>
                          <a:ea typeface="微软雅黑" panose="020B0503020204020204" pitchFamily="34" charset="-122"/>
                        </a:rPr>
                        <a:t>480KW</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sz="1600" dirty="0">
                        <a:effectLst/>
                        <a:latin typeface="微软雅黑" panose="020B0503020204020204" pitchFamily="34" charset="-122"/>
                        <a:ea typeface="微软雅黑" panose="020B0503020204020204" pitchFamily="34" charset="-122"/>
                        <a:cs typeface="Times New Roman" panose="020206030504050203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C4B735-0C34-4FFC-BEE8-66762C830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供配电系统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3" name="矩形 10"/>
          <p:cNvSpPr>
            <a:spLocks noChangeArrowheads="1"/>
          </p:cNvSpPr>
          <p:nvPr/>
        </p:nvSpPr>
        <p:spPr bwMode="auto">
          <a:xfrm>
            <a:off x="1014413" y="1162050"/>
            <a:ext cx="9959975" cy="3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lvl="0" defTabSz="754380">
              <a:lnSpc>
                <a:spcPct val="90000"/>
              </a:lnSpc>
              <a:spcAft>
                <a:spcPct val="35000"/>
              </a:spcAft>
            </a:pPr>
            <a:r>
              <a:rPr lang="zh-CN" altLang="zh-CN" sz="2000" b="1" dirty="0">
                <a:solidFill>
                  <a:srgbClr val="009900"/>
                </a:solidFill>
                <a:latin typeface="微软雅黑" panose="020B0503020204020204" pitchFamily="34" charset="-122"/>
                <a:ea typeface="微软雅黑" panose="020B0503020204020204" pitchFamily="34" charset="-122"/>
              </a:rPr>
              <a:t>配电系统架构</a:t>
            </a:r>
            <a:endParaRPr lang="zh-CN" altLang="en-US" sz="2000" b="1" dirty="0">
              <a:solidFill>
                <a:srgbClr val="0099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458470" y="1807845"/>
            <a:ext cx="3448050" cy="3829685"/>
          </a:xfrm>
          <a:prstGeom prst="rect">
            <a:avLst/>
          </a:prstGeom>
          <a:ln>
            <a:noFill/>
          </a:ln>
          <a:effectLst>
            <a:glow rad="228600">
              <a:schemeClr val="accent5">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wrap="square" lIns="91405" tIns="45703" rIns="91405" bIns="45703">
            <a:spAutoFit/>
          </a:bodyPr>
          <a:lstStyle/>
          <a:p>
            <a:pPr indent="0">
              <a:lnSpc>
                <a:spcPct val="150000"/>
              </a:lnSpc>
              <a:buFont typeface="Wingdings" panose="05000000000000000000" pitchFamily="2" charset="2"/>
              <a:buNone/>
            </a:pPr>
            <a:r>
              <a:rPr lang="zh-CN" altLang="zh-CN" b="1" dirty="0">
                <a:latin typeface="微软雅黑" panose="020B0503020204020204" pitchFamily="34" charset="-122"/>
                <a:ea typeface="微软雅黑" panose="020B0503020204020204" pitchFamily="34" charset="-122"/>
              </a:rPr>
              <a:t>本次机房采用</a:t>
            </a:r>
            <a:r>
              <a:rPr lang="en-US" altLang="zh-CN" b="1" dirty="0">
                <a:latin typeface="微软雅黑" panose="020B0503020204020204" pitchFamily="34" charset="-122"/>
                <a:ea typeface="微软雅黑" panose="020B0503020204020204" pitchFamily="34" charset="-122"/>
              </a:rPr>
              <a:t>B</a:t>
            </a:r>
            <a:r>
              <a:rPr lang="zh-CN" altLang="zh-CN" b="1" dirty="0">
                <a:latin typeface="微软雅黑" panose="020B0503020204020204" pitchFamily="34" charset="-122"/>
                <a:ea typeface="微软雅黑" panose="020B0503020204020204" pitchFamily="34" charset="-122"/>
              </a:rPr>
              <a:t>级机房标准建设，数据机房的</a:t>
            </a:r>
            <a:r>
              <a:rPr lang="en-US" altLang="zh-CN" b="1" dirty="0">
                <a:latin typeface="微软雅黑" panose="020B0503020204020204" pitchFamily="34" charset="-122"/>
                <a:ea typeface="微软雅黑" panose="020B0503020204020204" pitchFamily="34" charset="-122"/>
              </a:rPr>
              <a:t>IT</a:t>
            </a:r>
            <a:r>
              <a:rPr lang="zh-CN" altLang="zh-CN" b="1" dirty="0">
                <a:latin typeface="微软雅黑" panose="020B0503020204020204" pitchFamily="34" charset="-122"/>
                <a:ea typeface="微软雅黑" panose="020B0503020204020204" pitchFamily="34" charset="-122"/>
              </a:rPr>
              <a:t>及空调照明等负荷由一路市电供电，</a:t>
            </a:r>
            <a:r>
              <a:rPr lang="en-US" altLang="zh-CN" b="1" dirty="0">
                <a:latin typeface="微软雅黑" panose="020B0503020204020204" pitchFamily="34" charset="-122"/>
                <a:ea typeface="微软雅黑" panose="020B0503020204020204" pitchFamily="34" charset="-122"/>
              </a:rPr>
              <a:t>IT</a:t>
            </a:r>
            <a:r>
              <a:rPr lang="zh-CN" altLang="zh-CN" b="1" dirty="0">
                <a:latin typeface="微软雅黑" panose="020B0503020204020204" pitchFamily="34" charset="-122"/>
                <a:ea typeface="微软雅黑" panose="020B0503020204020204" pitchFamily="34" charset="-122"/>
              </a:rPr>
              <a:t>柜通过</a:t>
            </a:r>
            <a:r>
              <a:rPr lang="en-US" altLang="zh-CN" b="1" dirty="0">
                <a:latin typeface="微软雅黑" panose="020B0503020204020204" pitchFamily="34" charset="-122"/>
                <a:ea typeface="微软雅黑" panose="020B0503020204020204" pitchFamily="34" charset="-122"/>
              </a:rPr>
              <a:t>UPS</a:t>
            </a:r>
            <a:r>
              <a:rPr lang="zh-CN" altLang="zh-CN" b="1" dirty="0">
                <a:latin typeface="微软雅黑" panose="020B0503020204020204" pitchFamily="34" charset="-122"/>
                <a:ea typeface="微软雅黑" panose="020B0503020204020204" pitchFamily="34" charset="-122"/>
              </a:rPr>
              <a:t>输出供电，空调照明等由市电直接供电。</a:t>
            </a:r>
            <a:r>
              <a:rPr lang="en-US" altLang="zh-CN" b="1" dirty="0">
                <a:latin typeface="微软雅黑" panose="020B0503020204020204" pitchFamily="34" charset="-122"/>
                <a:ea typeface="微软雅黑" panose="020B0503020204020204" pitchFamily="34" charset="-122"/>
              </a:rPr>
              <a:t>UPS</a:t>
            </a:r>
            <a:r>
              <a:rPr lang="zh-CN" altLang="zh-CN" b="1" dirty="0">
                <a:latin typeface="微软雅黑" panose="020B0503020204020204" pitchFamily="34" charset="-122"/>
                <a:ea typeface="微软雅黑" panose="020B0503020204020204" pitchFamily="34" charset="-122"/>
              </a:rPr>
              <a:t>的功率模块采用</a:t>
            </a:r>
            <a:r>
              <a:rPr lang="en-US" altLang="zh-CN" b="1" dirty="0">
                <a:latin typeface="微软雅黑" panose="020B0503020204020204" pitchFamily="34" charset="-122"/>
                <a:ea typeface="微软雅黑" panose="020B0503020204020204" pitchFamily="34" charset="-122"/>
              </a:rPr>
              <a:t>N+1</a:t>
            </a:r>
            <a:r>
              <a:rPr lang="zh-CN" altLang="zh-CN" b="1" dirty="0">
                <a:latin typeface="微软雅黑" panose="020B0503020204020204" pitchFamily="34" charset="-122"/>
                <a:ea typeface="微软雅黑" panose="020B0503020204020204" pitchFamily="34" charset="-122"/>
              </a:rPr>
              <a:t>冗余方式为</a:t>
            </a:r>
            <a:r>
              <a:rPr lang="en-US" altLang="zh-CN" b="1" dirty="0">
                <a:latin typeface="微软雅黑" panose="020B0503020204020204" pitchFamily="34" charset="-122"/>
                <a:ea typeface="微软雅黑" panose="020B0503020204020204" pitchFamily="34" charset="-122"/>
              </a:rPr>
              <a:t>IT</a:t>
            </a:r>
            <a:r>
              <a:rPr lang="zh-CN" altLang="zh-CN" b="1" dirty="0">
                <a:latin typeface="微软雅黑" panose="020B0503020204020204" pitchFamily="34" charset="-122"/>
                <a:ea typeface="微软雅黑" panose="020B0503020204020204" pitchFamily="34" charset="-122"/>
              </a:rPr>
              <a:t>设备双路供电</a:t>
            </a:r>
            <a:r>
              <a:rPr lang="zh-CN" altLang="en-US"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数据中心</a:t>
            </a:r>
            <a:r>
              <a:rPr lang="en-US" altLang="zh-CN" b="1" dirty="0">
                <a:latin typeface="微软雅黑" panose="020B0503020204020204" pitchFamily="34" charset="-122"/>
                <a:ea typeface="微软雅黑" panose="020B0503020204020204" pitchFamily="34" charset="-122"/>
              </a:rPr>
              <a:t>IT</a:t>
            </a:r>
            <a:r>
              <a:rPr lang="zh-CN" altLang="zh-CN" b="1" dirty="0">
                <a:latin typeface="微软雅黑" panose="020B0503020204020204" pitchFamily="34" charset="-122"/>
                <a:ea typeface="微软雅黑" panose="020B0503020204020204" pitchFamily="34" charset="-122"/>
              </a:rPr>
              <a:t>设备配电</a:t>
            </a:r>
            <a:r>
              <a:rPr lang="zh-CN" altLang="en-US" b="1" dirty="0">
                <a:latin typeface="微软雅黑" panose="020B0503020204020204" pitchFamily="34" charset="-122"/>
                <a:ea typeface="微软雅黑" panose="020B0503020204020204" pitchFamily="34" charset="-122"/>
              </a:rPr>
              <a:t>路径</a:t>
            </a:r>
            <a:r>
              <a:rPr lang="zh-CN" altLang="zh-CN" b="1" dirty="0">
                <a:latin typeface="微软雅黑" panose="020B0503020204020204" pitchFamily="34" charset="-122"/>
                <a:ea typeface="微软雅黑" panose="020B0503020204020204" pitchFamily="34" charset="-122"/>
              </a:rPr>
              <a:t>为：精密配电柜→</a:t>
            </a:r>
            <a:r>
              <a:rPr lang="en-US" altLang="zh-CN" b="1" dirty="0">
                <a:latin typeface="微软雅黑" panose="020B0503020204020204" pitchFamily="34" charset="-122"/>
                <a:ea typeface="微软雅黑" panose="020B0503020204020204" pitchFamily="34" charset="-122"/>
              </a:rPr>
              <a:t> UPS</a:t>
            </a:r>
            <a:r>
              <a:rPr lang="zh-CN" altLang="zh-CN" b="1" dirty="0">
                <a:latin typeface="微软雅黑" panose="020B0503020204020204" pitchFamily="34" charset="-122"/>
                <a:ea typeface="微软雅黑" panose="020B0503020204020204" pitchFamily="34" charset="-122"/>
              </a:rPr>
              <a:t>柜→</a:t>
            </a:r>
            <a:r>
              <a:rPr lang="en-US" altLang="zh-CN" b="1" dirty="0">
                <a:latin typeface="微软雅黑" panose="020B0503020204020204" pitchFamily="34" charset="-122"/>
                <a:ea typeface="微软雅黑" panose="020B0503020204020204" pitchFamily="34" charset="-122"/>
              </a:rPr>
              <a:t>IT</a:t>
            </a:r>
            <a:r>
              <a:rPr lang="zh-CN" altLang="zh-CN" b="1" dirty="0">
                <a:latin typeface="微软雅黑" panose="020B0503020204020204" pitchFamily="34" charset="-122"/>
                <a:ea typeface="微软雅黑" panose="020B0503020204020204" pitchFamily="34" charset="-122"/>
              </a:rPr>
              <a:t>机柜</a:t>
            </a:r>
            <a:r>
              <a:rPr lang="en-US" altLang="zh-CN" b="1" dirty="0">
                <a:latin typeface="微软雅黑" panose="020B0503020204020204" pitchFamily="34" charset="-122"/>
                <a:ea typeface="微软雅黑" panose="020B0503020204020204" pitchFamily="34" charset="-122"/>
              </a:rPr>
              <a:t>PDU</a:t>
            </a: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IT</a:t>
            </a:r>
            <a:r>
              <a:rPr lang="zh-CN" altLang="zh-CN" b="1" dirty="0">
                <a:latin typeface="微软雅黑" panose="020B0503020204020204" pitchFamily="34" charset="-122"/>
                <a:ea typeface="微软雅黑" panose="020B0503020204020204" pitchFamily="34" charset="-122"/>
              </a:rPr>
              <a:t>设备。</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374" y="2107931"/>
            <a:ext cx="6495014" cy="3388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761DDD0-85C7-4F1D-9268-ABED020E4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39" name="直接连接符 138"/>
          <p:cNvCxnSpPr/>
          <p:nvPr/>
        </p:nvCxnSpPr>
        <p:spPr>
          <a:xfrm>
            <a:off x="4143375" y="850434"/>
            <a:ext cx="8048625"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7393" y="401138"/>
            <a:ext cx="4073378" cy="738215"/>
          </a:xfrm>
          <a:prstGeom prst="rect">
            <a:avLst/>
          </a:prstGeom>
          <a:noFill/>
        </p:spPr>
        <p:txBody>
          <a:bodyPr wrap="square" rtlCol="0">
            <a:spAutoFit/>
          </a:bodyPr>
          <a:lstStyle>
            <a:defPPr>
              <a:defRPr lang="zh-CN"/>
            </a:defPPr>
            <a:lvl1pPr algn="ctr">
              <a:lnSpc>
                <a:spcPts val="6000"/>
              </a:lnSpc>
              <a:defRPr sz="5400" spc="0">
                <a:solidFill>
                  <a:srgbClr val="F6E75C"/>
                </a:solidFill>
                <a:latin typeface="ZapfHumnst Ult BT" panose="020B0805050508090204" pitchFamily="34" charset="0"/>
              </a:defRPr>
            </a:lvl1pPr>
          </a:lstStyle>
          <a:p>
            <a:pPr algn="l"/>
            <a:r>
              <a:rPr lang="en-US" altLang="zh-CN" sz="2000" dirty="0">
                <a:solidFill>
                  <a:srgbClr val="009AC4"/>
                </a:solidFill>
              </a:rPr>
              <a:t>CLICK HERE TO ADD ATITLE</a:t>
            </a:r>
            <a:endParaRPr lang="zh-CN" altLang="en-US" sz="2000" dirty="0">
              <a:solidFill>
                <a:srgbClr val="009AC4"/>
              </a:solidFill>
            </a:endParaRPr>
          </a:p>
        </p:txBody>
      </p:sp>
      <p:sp>
        <p:nvSpPr>
          <p:cNvPr id="141" name="文本框 140"/>
          <p:cNvSpPr txBox="1"/>
          <p:nvPr/>
        </p:nvSpPr>
        <p:spPr>
          <a:xfrm>
            <a:off x="606811" y="416840"/>
            <a:ext cx="2265929" cy="39878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r>
              <a:rPr lang="zh-CN" altLang="en-US" sz="2000" dirty="0">
                <a:solidFill>
                  <a:srgbClr val="45D8FF"/>
                </a:solidFill>
                <a:effectLst>
                  <a:outerShdw blurRad="76200" algn="ctr" rotWithShape="0">
                    <a:srgbClr val="45D8FF">
                      <a:alpha val="90000"/>
                    </a:srgbClr>
                  </a:outerShdw>
                </a:effectLst>
                <a:sym typeface="+mn-ea"/>
              </a:rPr>
              <a:t>供配电系统</a:t>
            </a:r>
            <a:endParaRPr lang="zh-CN" altLang="en-US" sz="2000" dirty="0">
              <a:solidFill>
                <a:srgbClr val="45D8FF"/>
              </a:solidFill>
              <a:effectLst>
                <a:outerShdw blurRad="101600" algn="ctr" rotWithShape="0">
                  <a:srgbClr val="45D8FF">
                    <a:alpha val="90000"/>
                  </a:srgbClr>
                </a:outerShdw>
              </a:effectLst>
            </a:endParaRPr>
          </a:p>
        </p:txBody>
      </p:sp>
      <p:sp>
        <p:nvSpPr>
          <p:cNvPr id="143" name="Freeform 5"/>
          <p:cNvSpPr/>
          <p:nvPr/>
        </p:nvSpPr>
        <p:spPr bwMode="auto">
          <a:xfrm>
            <a:off x="2799538" y="326774"/>
            <a:ext cx="184052" cy="184687"/>
          </a:xfrm>
          <a:custGeom>
            <a:avLst/>
            <a:gdLst>
              <a:gd name="T0" fmla="*/ 319 w 580"/>
              <a:gd name="T1" fmla="*/ 261 h 582"/>
              <a:gd name="T2" fmla="*/ 319 w 580"/>
              <a:gd name="T3" fmla="*/ 0 h 582"/>
              <a:gd name="T4" fmla="*/ 261 w 580"/>
              <a:gd name="T5" fmla="*/ 0 h 582"/>
              <a:gd name="T6" fmla="*/ 261 w 580"/>
              <a:gd name="T7" fmla="*/ 261 h 582"/>
              <a:gd name="T8" fmla="*/ 0 w 580"/>
              <a:gd name="T9" fmla="*/ 261 h 582"/>
              <a:gd name="T10" fmla="*/ 0 w 580"/>
              <a:gd name="T11" fmla="*/ 318 h 582"/>
              <a:gd name="T12" fmla="*/ 261 w 580"/>
              <a:gd name="T13" fmla="*/ 318 h 582"/>
              <a:gd name="T14" fmla="*/ 261 w 580"/>
              <a:gd name="T15" fmla="*/ 582 h 582"/>
              <a:gd name="T16" fmla="*/ 319 w 580"/>
              <a:gd name="T17" fmla="*/ 582 h 582"/>
              <a:gd name="T18" fmla="*/ 319 w 580"/>
              <a:gd name="T19" fmla="*/ 318 h 582"/>
              <a:gd name="T20" fmla="*/ 580 w 580"/>
              <a:gd name="T21" fmla="*/ 318 h 582"/>
              <a:gd name="T22" fmla="*/ 580 w 580"/>
              <a:gd name="T23" fmla="*/ 261 h 582"/>
              <a:gd name="T24" fmla="*/ 319 w 580"/>
              <a:gd name="T25" fmla="*/ 26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0" h="582">
                <a:moveTo>
                  <a:pt x="319" y="261"/>
                </a:moveTo>
                <a:lnTo>
                  <a:pt x="319" y="0"/>
                </a:lnTo>
                <a:lnTo>
                  <a:pt x="261" y="0"/>
                </a:lnTo>
                <a:lnTo>
                  <a:pt x="261" y="261"/>
                </a:lnTo>
                <a:lnTo>
                  <a:pt x="0" y="261"/>
                </a:lnTo>
                <a:lnTo>
                  <a:pt x="0" y="318"/>
                </a:lnTo>
                <a:lnTo>
                  <a:pt x="261" y="318"/>
                </a:lnTo>
                <a:lnTo>
                  <a:pt x="261" y="582"/>
                </a:lnTo>
                <a:lnTo>
                  <a:pt x="319" y="582"/>
                </a:lnTo>
                <a:lnTo>
                  <a:pt x="319" y="318"/>
                </a:lnTo>
                <a:lnTo>
                  <a:pt x="580" y="318"/>
                </a:lnTo>
                <a:lnTo>
                  <a:pt x="580" y="261"/>
                </a:lnTo>
                <a:lnTo>
                  <a:pt x="319" y="261"/>
                </a:lnTo>
                <a:close/>
              </a:path>
            </a:pathLst>
          </a:custGeom>
          <a:solidFill>
            <a:srgbClr val="009AC4"/>
          </a:solidFill>
          <a:ln>
            <a:noFill/>
          </a:ln>
        </p:spPr>
        <p:txBody>
          <a:bodyPr vert="horz" wrap="square" lIns="91440" tIns="45720" rIns="91440" bIns="45720" numCol="1" anchor="t" anchorCtr="0" compatLnSpc="1"/>
          <a:lstStyle/>
          <a:p>
            <a:endParaRPr lang="zh-CN" altLang="en-US"/>
          </a:p>
        </p:txBody>
      </p:sp>
      <p:cxnSp>
        <p:nvCxnSpPr>
          <p:cNvPr id="145" name="直接连接符 144"/>
          <p:cNvCxnSpPr/>
          <p:nvPr/>
        </p:nvCxnSpPr>
        <p:spPr>
          <a:xfrm>
            <a:off x="0" y="850433"/>
            <a:ext cx="535781" cy="0"/>
          </a:xfrm>
          <a:prstGeom prst="line">
            <a:avLst/>
          </a:prstGeom>
          <a:ln>
            <a:solidFill>
              <a:srgbClr val="009AC4"/>
            </a:solidFill>
          </a:ln>
        </p:spPr>
        <p:style>
          <a:lnRef idx="1">
            <a:schemeClr val="accent1"/>
          </a:lnRef>
          <a:fillRef idx="0">
            <a:schemeClr val="accent1"/>
          </a:fillRef>
          <a:effectRef idx="0">
            <a:schemeClr val="accent1"/>
          </a:effectRef>
          <a:fontRef idx="minor">
            <a:schemeClr val="tx1"/>
          </a:fontRef>
        </p:style>
      </p:cxnSp>
      <p:sp>
        <p:nvSpPr>
          <p:cNvPr id="3" name="矩形 10"/>
          <p:cNvSpPr>
            <a:spLocks noChangeArrowheads="1"/>
          </p:cNvSpPr>
          <p:nvPr/>
        </p:nvSpPr>
        <p:spPr bwMode="auto">
          <a:xfrm>
            <a:off x="1014413" y="1162050"/>
            <a:ext cx="9959975" cy="3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1" tIns="45760" rIns="91521" bIns="45760">
            <a:spAutoFit/>
          </a:bodyPr>
          <a:lstStyle/>
          <a:p>
            <a:pPr defTabSz="754380">
              <a:lnSpc>
                <a:spcPct val="90000"/>
              </a:lnSpc>
              <a:spcAft>
                <a:spcPct val="35000"/>
              </a:spcAft>
            </a:pPr>
            <a:r>
              <a:rPr lang="zh-CN" altLang="zh-CN" sz="2000" b="1" dirty="0">
                <a:solidFill>
                  <a:srgbClr val="009900"/>
                </a:solidFill>
                <a:latin typeface="微软雅黑" panose="020B0503020204020204" pitchFamily="34" charset="-122"/>
                <a:ea typeface="微软雅黑" panose="020B0503020204020204" pitchFamily="34" charset="-122"/>
              </a:rPr>
              <a:t>配电系统设计单线图</a:t>
            </a:r>
            <a:endParaRPr lang="zh-CN" altLang="en-US" sz="2000" b="1" dirty="0">
              <a:solidFill>
                <a:srgbClr val="009900"/>
              </a:solidFill>
              <a:latin typeface="微软雅黑" panose="020B0503020204020204" pitchFamily="34" charset="-122"/>
              <a:ea typeface="微软雅黑" panose="020B0503020204020204" pitchFamily="34" charset="-122"/>
            </a:endParaRPr>
          </a:p>
        </p:txBody>
      </p:sp>
      <p:pic>
        <p:nvPicPr>
          <p:cNvPr id="1710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978" y="1709500"/>
            <a:ext cx="10995209" cy="4311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720,&quot;width&quot;:17754.17165354330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811734cc-4a2d-4ad0-9530-d72e0381b94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1476</Words>
  <Application>Microsoft Office PowerPoint</Application>
  <PresentationFormat>宽屏</PresentationFormat>
  <Paragraphs>151</Paragraphs>
  <Slides>22</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ZapfHumnst Ult BT</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xue lianglei</cp:lastModifiedBy>
  <cp:revision>352</cp:revision>
  <dcterms:created xsi:type="dcterms:W3CDTF">2016-04-17T10:16:00Z</dcterms:created>
  <dcterms:modified xsi:type="dcterms:W3CDTF">2020-07-24T10:00:27Z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