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fs01pn4y/" TargetMode="External"/><Relationship Id="rId3" Type="http://schemas.openxmlformats.org/officeDocument/2006/relationships/hyperlink" Target="https://jsfiddle.net/websubrat/ba9z6tz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w3pfywLm/" TargetMode="External"/><Relationship Id="rId3" Type="http://schemas.openxmlformats.org/officeDocument/2006/relationships/hyperlink" Target="https://jsfiddle.net/websubrat/unq061x1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m1of83ry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Scrip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67" name="By Subrat Kum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Subrat Kumar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2" name="Curr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Currying</a:t>
            </a:r>
          </a:p>
        </p:txBody>
      </p:sp>
      <p:sp>
        <p:nvSpPr>
          <p:cNvPr id="213" name="https://jsfiddle.net/websubrat/fs01pn4y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https://jsfiddle.net/websubrat/fs01pn4y/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https://jsfiddle.net/websubrat/ba9z6tzr/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6" name="IIFE- Immediately invoked function ex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IIFE- Immediately invoked function expression</a:t>
            </a:r>
          </a:p>
        </p:txBody>
      </p:sp>
      <p:sp>
        <p:nvSpPr>
          <p:cNvPr id="217" name="Ways to write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Ways to write it</a:t>
            </a:r>
          </a:p>
          <a:p>
            <a:pPr/>
            <a:r>
              <a:t>Example: where to user it, jQuery</a:t>
            </a:r>
          </a:p>
          <a:p>
            <a:pPr/>
            <a:r>
              <a:t>Example: object util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0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</a:t>
            </a:r>
          </a:p>
        </p:txBody>
      </p:sp>
      <p:sp>
        <p:nvSpPr>
          <p:cNvPr id="221" name="Examp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22" name="Object1"/>
          <p:cNvSpPr/>
          <p:nvPr/>
        </p:nvSpPr>
        <p:spPr>
          <a:xfrm>
            <a:off x="2023370" y="373009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Object1</a:t>
            </a:r>
          </a:p>
        </p:txBody>
      </p:sp>
      <p:sp>
        <p:nvSpPr>
          <p:cNvPr id="223" name="Prototype"/>
          <p:cNvSpPr/>
          <p:nvPr/>
        </p:nvSpPr>
        <p:spPr>
          <a:xfrm>
            <a:off x="6578795" y="373009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24" name="Method"/>
          <p:cNvSpPr/>
          <p:nvPr/>
        </p:nvSpPr>
        <p:spPr>
          <a:xfrm>
            <a:off x="5359400" y="506064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25" name="Properties"/>
          <p:cNvSpPr/>
          <p:nvPr/>
        </p:nvSpPr>
        <p:spPr>
          <a:xfrm>
            <a:off x="7707949" y="506064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2607373" y="4931065"/>
            <a:ext cx="1" cy="12700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7694877" y="4569258"/>
            <a:ext cx="693215" cy="44615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Object2"/>
          <p:cNvSpPr/>
          <p:nvPr/>
        </p:nvSpPr>
        <p:spPr>
          <a:xfrm>
            <a:off x="2023370" y="6188775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Object2</a:t>
            </a:r>
          </a:p>
        </p:txBody>
      </p:sp>
      <p:sp>
        <p:nvSpPr>
          <p:cNvPr id="229" name="Line"/>
          <p:cNvSpPr/>
          <p:nvPr/>
        </p:nvSpPr>
        <p:spPr>
          <a:xfrm flipH="1">
            <a:off x="6002047" y="4574960"/>
            <a:ext cx="618719" cy="4352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Line"/>
          <p:cNvSpPr/>
          <p:nvPr/>
        </p:nvSpPr>
        <p:spPr>
          <a:xfrm flipH="1">
            <a:off x="3255392" y="5671661"/>
            <a:ext cx="2064909" cy="11395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Line"/>
          <p:cNvSpPr/>
          <p:nvPr/>
        </p:nvSpPr>
        <p:spPr>
          <a:xfrm flipH="1">
            <a:off x="3246471" y="6201218"/>
            <a:ext cx="4547527" cy="8960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3335646" y="4163961"/>
            <a:ext cx="3282395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5" name="Prototype continue…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 continue….</a:t>
            </a:r>
          </a:p>
        </p:txBody>
      </p:sp>
      <p:sp>
        <p:nvSpPr>
          <p:cNvPr id="236" name="Constructor… javaScript has no class based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Constructor… javaScript has no class based implementation</a:t>
            </a:r>
          </a:p>
          <a:p>
            <a:pPr/>
            <a:r>
              <a:t>JavaScript has a Prototype based Inheritance</a:t>
            </a:r>
          </a:p>
          <a:p>
            <a:pPr/>
            <a:r>
              <a:t>Unlike java (where you create class and object) in javascript you create constructor, using this constructor you can create objects.</a:t>
            </a:r>
          </a:p>
          <a:p>
            <a:pPr/>
            <a:r>
              <a:t>Example…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9" name="Prototype continu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 continue…</a:t>
            </a:r>
          </a:p>
        </p:txBody>
      </p:sp>
      <p:sp>
        <p:nvSpPr>
          <p:cNvPr id="240" name="Master Object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 Objects</a:t>
            </a:r>
          </a:p>
        </p:txBody>
      </p:sp>
      <p:sp>
        <p:nvSpPr>
          <p:cNvPr id="241" name="Object"/>
          <p:cNvSpPr/>
          <p:nvPr/>
        </p:nvSpPr>
        <p:spPr>
          <a:xfrm>
            <a:off x="5730113" y="2882899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42" name="Function"/>
          <p:cNvSpPr/>
          <p:nvPr/>
        </p:nvSpPr>
        <p:spPr>
          <a:xfrm>
            <a:off x="5359399" y="4775199"/>
            <a:ext cx="2011428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43" name="x"/>
          <p:cNvSpPr/>
          <p:nvPr/>
        </p:nvSpPr>
        <p:spPr>
          <a:xfrm>
            <a:off x="5278373" y="6812806"/>
            <a:ext cx="217348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44" name="Line"/>
          <p:cNvSpPr/>
          <p:nvPr/>
        </p:nvSpPr>
        <p:spPr>
          <a:xfrm>
            <a:off x="6411428" y="4116311"/>
            <a:ext cx="1" cy="7239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6411428" y="6067053"/>
            <a:ext cx="1" cy="7239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prototype"/>
          <p:cNvSpPr/>
          <p:nvPr/>
        </p:nvSpPr>
        <p:spPr>
          <a:xfrm>
            <a:off x="9106680" y="2918177"/>
            <a:ext cx="1270001" cy="45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47" name="Method"/>
          <p:cNvSpPr/>
          <p:nvPr/>
        </p:nvSpPr>
        <p:spPr>
          <a:xfrm>
            <a:off x="8140700" y="36146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48" name="properties"/>
          <p:cNvSpPr/>
          <p:nvPr/>
        </p:nvSpPr>
        <p:spPr>
          <a:xfrm>
            <a:off x="10147299" y="3614661"/>
            <a:ext cx="1510706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9080499" y="3378200"/>
            <a:ext cx="279401" cy="27940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Line"/>
          <p:cNvSpPr/>
          <p:nvPr/>
        </p:nvSpPr>
        <p:spPr>
          <a:xfrm flipH="1" flipV="1">
            <a:off x="10085437" y="3350362"/>
            <a:ext cx="385267" cy="28072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6881620" y="3203771"/>
            <a:ext cx="217348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prototype"/>
          <p:cNvSpPr/>
          <p:nvPr/>
        </p:nvSpPr>
        <p:spPr>
          <a:xfrm>
            <a:off x="9106679" y="4721577"/>
            <a:ext cx="1270001" cy="45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53" name="Method"/>
          <p:cNvSpPr/>
          <p:nvPr/>
        </p:nvSpPr>
        <p:spPr>
          <a:xfrm>
            <a:off x="8140700" y="5418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54" name="properties"/>
          <p:cNvSpPr/>
          <p:nvPr/>
        </p:nvSpPr>
        <p:spPr>
          <a:xfrm>
            <a:off x="10147300" y="5418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55" name="Line"/>
          <p:cNvSpPr/>
          <p:nvPr/>
        </p:nvSpPr>
        <p:spPr>
          <a:xfrm flipV="1">
            <a:off x="9080500" y="5181599"/>
            <a:ext cx="279401" cy="27940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Line"/>
          <p:cNvSpPr/>
          <p:nvPr/>
        </p:nvSpPr>
        <p:spPr>
          <a:xfrm flipH="1" flipV="1">
            <a:off x="10085437" y="5153762"/>
            <a:ext cx="385267" cy="28072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prototype"/>
          <p:cNvSpPr/>
          <p:nvPr/>
        </p:nvSpPr>
        <p:spPr>
          <a:xfrm>
            <a:off x="9106679" y="6880577"/>
            <a:ext cx="1270001" cy="45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58" name="Method"/>
          <p:cNvSpPr/>
          <p:nvPr/>
        </p:nvSpPr>
        <p:spPr>
          <a:xfrm>
            <a:off x="8140700" y="7577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59" name="properties"/>
          <p:cNvSpPr/>
          <p:nvPr/>
        </p:nvSpPr>
        <p:spPr>
          <a:xfrm>
            <a:off x="10147300" y="7577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60" name="Line"/>
          <p:cNvSpPr/>
          <p:nvPr/>
        </p:nvSpPr>
        <p:spPr>
          <a:xfrm flipV="1">
            <a:off x="9080500" y="7340599"/>
            <a:ext cx="279401" cy="27940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Line"/>
          <p:cNvSpPr/>
          <p:nvPr/>
        </p:nvSpPr>
        <p:spPr>
          <a:xfrm flipH="1" flipV="1">
            <a:off x="10085437" y="7312762"/>
            <a:ext cx="385267" cy="28072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Line"/>
          <p:cNvSpPr/>
          <p:nvPr/>
        </p:nvSpPr>
        <p:spPr>
          <a:xfrm>
            <a:off x="7008620" y="4950177"/>
            <a:ext cx="217348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7008620" y="7109177"/>
            <a:ext cx="217348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71" name="Is a Client side language and can be run on node server to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a Client side language and can be run on node server too.</a:t>
            </a:r>
          </a:p>
          <a:p>
            <a:pPr/>
            <a:r>
              <a:t>	is used in millions of Web pages to improve the design, validate forms, detect browsers, create cookies, and much more.</a:t>
            </a:r>
          </a:p>
          <a:p>
            <a:pPr/>
            <a:r>
              <a:t>Is Free and been used in almost all web pages.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ow it work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74" name="Rectangle"/>
          <p:cNvSpPr/>
          <p:nvPr/>
        </p:nvSpPr>
        <p:spPr>
          <a:xfrm>
            <a:off x="2640607" y="1828502"/>
            <a:ext cx="7723586" cy="60965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5" name="Rectangle"/>
          <p:cNvSpPr/>
          <p:nvPr/>
        </p:nvSpPr>
        <p:spPr>
          <a:xfrm>
            <a:off x="4090044" y="2864792"/>
            <a:ext cx="4824712" cy="402401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6" name="Rectangle"/>
          <p:cNvSpPr/>
          <p:nvPr/>
        </p:nvSpPr>
        <p:spPr>
          <a:xfrm>
            <a:off x="5450135" y="4358530"/>
            <a:ext cx="2104530" cy="20613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JavaScript Engine"/>
          <p:cNvSpPr txBox="1"/>
          <p:nvPr/>
        </p:nvSpPr>
        <p:spPr>
          <a:xfrm>
            <a:off x="5845301" y="4995490"/>
            <a:ext cx="131419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222222"/>
                </a:solidFill>
              </a:defRPr>
            </a:pPr>
            <a:r>
              <a:t>JavaScript</a:t>
            </a:r>
            <a:br/>
            <a:r>
              <a:t>Engine</a:t>
            </a:r>
          </a:p>
        </p:txBody>
      </p:sp>
      <p:sp>
        <p:nvSpPr>
          <p:cNvPr id="178" name="Web Browser"/>
          <p:cNvSpPr txBox="1"/>
          <p:nvPr/>
        </p:nvSpPr>
        <p:spPr>
          <a:xfrm>
            <a:off x="5663057" y="3401640"/>
            <a:ext cx="16786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Web Browser</a:t>
            </a:r>
          </a:p>
        </p:txBody>
      </p:sp>
      <p:sp>
        <p:nvSpPr>
          <p:cNvPr id="179" name="Your Computer"/>
          <p:cNvSpPr txBox="1"/>
          <p:nvPr/>
        </p:nvSpPr>
        <p:spPr>
          <a:xfrm>
            <a:off x="5555233" y="2245940"/>
            <a:ext cx="18943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82" name="How to properly define variable in 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to properly define variable in javascript</a:t>
            </a:r>
          </a:p>
        </p:txBody>
      </p:sp>
      <p:sp>
        <p:nvSpPr>
          <p:cNvPr id="183" name="Loc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</a:t>
            </a:r>
          </a:p>
          <a:p>
            <a:pPr/>
            <a:r>
              <a:t>Global</a:t>
            </a:r>
          </a:p>
          <a:p>
            <a:pPr/>
            <a:r>
              <a:t>Block Scope</a:t>
            </a:r>
          </a:p>
          <a:p>
            <a:pPr/>
            <a:r>
              <a:t>Constant</a:t>
            </a:r>
          </a:p>
          <a:p>
            <a:pPr/>
            <a:r>
              <a:t>Lexical Scoping: Scope of variable defined by its location.</a:t>
            </a:r>
          </a:p>
          <a:p>
            <a:pPr/>
            <a:r>
              <a:t>Scope and Scope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86" name="Clos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Closure</a:t>
            </a:r>
          </a:p>
        </p:txBody>
      </p:sp>
      <p:sp>
        <p:nvSpPr>
          <p:cNvPr id="187" name="https://jsfiddle.net/websubrat/2Lh4y5e1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https://jsfiddle.net/websubrat/2Lh4y5e1/ </a:t>
            </a:r>
          </a:p>
          <a:p>
            <a:pPr/>
            <a:r>
              <a:t>A closure is an inner function that has access to the outer (enclosing) function’s variables—scope chain.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90" name="Callb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Callback</a:t>
            </a:r>
          </a:p>
        </p:txBody>
      </p:sp>
      <p:sp>
        <p:nvSpPr>
          <p:cNvPr id="191" name="https://jsfiddle.net/websubrat/w3wf77Lp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https://jsfiddle.net/websubrat/w3wf77Lp/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94" name="Prom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Promise</a:t>
            </a:r>
          </a:p>
        </p:txBody>
      </p:sp>
      <p:sp>
        <p:nvSpPr>
          <p:cNvPr id="195" name="https://jsfiddle.net/websubrat/w3pfywL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https://jsfiddle.net/websubrat/w3pfywLm/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https://jsfiddle.net/websubrat/unq061x1/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98" name="Function ch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 chaining</a:t>
            </a:r>
          </a:p>
        </p:txBody>
      </p:sp>
      <p:sp>
        <p:nvSpPr>
          <p:cNvPr id="199" name="$(‘myDiv’).addClass(‘any’).removeClass(‘bla’).animate(x,y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$(‘myDiv’).addClass(‘any’).removeClass(‘bla’).animate(x,y);</a:t>
            </a:r>
          </a:p>
          <a:p>
            <a:pPr/>
            <a:r>
              <a:t>https://jsfiddle.net/websubrat/622uh2bh/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02" name="Call, Apply, 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Call, Apply, bind</a:t>
            </a:r>
          </a:p>
        </p:txBody>
      </p:sp>
      <p:sp>
        <p:nvSpPr>
          <p:cNvPr id="203" name="Common methods for multiple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Common methods for multiple objects.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https://jsfiddle.net/websubrat/m1of83ry/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https://jsfiddle.net/websubrat/007yd4cx/</a:t>
            </a:r>
          </a:p>
        </p:txBody>
      </p:sp>
      <p:sp>
        <p:nvSpPr>
          <p:cNvPr id="204" name="Object 1"/>
          <p:cNvSpPr/>
          <p:nvPr/>
        </p:nvSpPr>
        <p:spPr>
          <a:xfrm>
            <a:off x="1270000" y="38036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 1</a:t>
            </a:r>
          </a:p>
        </p:txBody>
      </p:sp>
      <p:sp>
        <p:nvSpPr>
          <p:cNvPr id="205" name="Object 2"/>
          <p:cNvSpPr/>
          <p:nvPr/>
        </p:nvSpPr>
        <p:spPr>
          <a:xfrm>
            <a:off x="1270000" y="55816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 2</a:t>
            </a:r>
          </a:p>
        </p:txBody>
      </p:sp>
      <p:sp>
        <p:nvSpPr>
          <p:cNvPr id="206" name="Function"/>
          <p:cNvSpPr/>
          <p:nvPr/>
        </p:nvSpPr>
        <p:spPr>
          <a:xfrm>
            <a:off x="6070600" y="4679950"/>
            <a:ext cx="1586310" cy="15875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07" name="Line"/>
          <p:cNvSpPr/>
          <p:nvPr/>
        </p:nvSpPr>
        <p:spPr>
          <a:xfrm>
            <a:off x="2536477" y="4475235"/>
            <a:ext cx="3537993" cy="7821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2527300" y="5383447"/>
            <a:ext cx="3556644" cy="84590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call, apply, bind"/>
          <p:cNvSpPr txBox="1"/>
          <p:nvPr/>
        </p:nvSpPr>
        <p:spPr>
          <a:xfrm>
            <a:off x="3146298" y="5156200"/>
            <a:ext cx="19344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call, apply,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