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1696700" cy="52197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00538"/>
          <c:y val="0.151481"/>
          <c:w val="0.703045"/>
          <c:h val="0.7146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WO-pfs-优化</c:v>
                </c:pt>
              </c:strCache>
            </c:strRef>
          </c:tx>
          <c:spPr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0.##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55781.760000</c:v>
                </c:pt>
                <c:pt idx="1">
                  <c:v>98853.170000</c:v>
                </c:pt>
                <c:pt idx="2">
                  <c:v>153003.750000</c:v>
                </c:pt>
                <c:pt idx="3">
                  <c:v>196813.390000</c:v>
                </c:pt>
                <c:pt idx="4">
                  <c:v>332307.420000</c:v>
                </c:pt>
                <c:pt idx="5">
                  <c:v>418406.080000</c:v>
                </c:pt>
                <c:pt idx="6">
                  <c:v>428830.270000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WO-pfs-原来</c:v>
                </c:pt>
              </c:strCache>
            </c:strRef>
          </c:tx>
          <c:spPr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0.##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</c:strCache>
            </c:strRef>
          </c:cat>
          <c:val>
            <c:numRef>
              <c:f>Sheet1!$C$2:$C$8</c:f>
              <c:numCache>
                <c:ptCount val="7"/>
                <c:pt idx="0">
                  <c:v>47111.520000</c:v>
                </c:pt>
                <c:pt idx="1">
                  <c:v>84850.620000</c:v>
                </c:pt>
                <c:pt idx="2">
                  <c:v>118052.920000</c:v>
                </c:pt>
                <c:pt idx="3">
                  <c:v>126469.140000</c:v>
                </c:pt>
                <c:pt idx="4">
                  <c:v>144281.060000</c:v>
                </c:pt>
                <c:pt idx="5">
                  <c:v>146578.800000</c:v>
                </c:pt>
                <c:pt idx="6">
                  <c:v>187538.140000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miter lim="800000"/>
            </a:ln>
          </c:spPr>
        </c:majorGridlines>
        <c:numFmt formatCode="0.##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25000"/>
        <c:minorUnit val="62500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10291"/>
          <c:y val="0"/>
          <c:w val="0.189709"/>
          <c:h val="0.20362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800" u="none">
              <a:solidFill>
                <a:srgbClr val="FFFFFF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765453"/>
          <c:y val="0.163998"/>
          <c:w val="0.659721"/>
          <c:h val="0.713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RW-原来</c:v>
                </c:pt>
              </c:strCache>
            </c:strRef>
          </c:tx>
          <c:spPr>
            <a:solidFill>
              <a:srgbClr val="FF6A00"/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c:spPr>
          <c:invertIfNegative val="0"/>
          <c:dLbls>
            <c:numFmt formatCode="0.##" sourceLinked="0"/>
            <c:txPr>
              <a:bodyPr/>
              <a:lstStyle/>
              <a:p>
                <a:pPr>
                  <a:defRPr b="0" i="0" strike="noStrike" sz="6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</c:strCache>
            </c:strRef>
          </c:cat>
          <c:val>
            <c:numRef>
              <c:f>Sheet1!$B$2:$B$9</c:f>
              <c:numCache>
                <c:ptCount val="8"/>
                <c:pt idx="0">
                  <c:v>36917.450000</c:v>
                </c:pt>
                <c:pt idx="1">
                  <c:v>64623.330000</c:v>
                </c:pt>
                <c:pt idx="2">
                  <c:v>90707.330000</c:v>
                </c:pt>
                <c:pt idx="3">
                  <c:v>109462.450000</c:v>
                </c:pt>
                <c:pt idx="4">
                  <c:v>162527.780000</c:v>
                </c:pt>
                <c:pt idx="5">
                  <c:v>179993.230000</c:v>
                </c:pt>
                <c:pt idx="6">
                  <c:v>174891.170000</c:v>
                </c:pt>
                <c:pt idx="7">
                  <c:v>171070.740000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RW-优化</c:v>
                </c:pt>
              </c:strCache>
            </c:strRef>
          </c:tx>
          <c:spPr>
            <a:solidFill>
              <a:srgbClr val="FFB61A"/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c:spPr>
          <c:invertIfNegative val="0"/>
          <c:dLbls>
            <c:numFmt formatCode="0.##" sourceLinked="0"/>
            <c:txPr>
              <a:bodyPr/>
              <a:lstStyle/>
              <a:p>
                <a:pPr>
                  <a:defRPr b="0" i="0" strike="noStrike" sz="6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</c:strCache>
            </c:strRef>
          </c:cat>
          <c:val>
            <c:numRef>
              <c:f>Sheet1!$C$2:$C$9</c:f>
              <c:numCache>
                <c:ptCount val="8"/>
                <c:pt idx="0">
                  <c:v>48071.170000</c:v>
                </c:pt>
                <c:pt idx="1">
                  <c:v>101480.730000</c:v>
                </c:pt>
                <c:pt idx="2">
                  <c:v>160142.670000</c:v>
                </c:pt>
                <c:pt idx="3">
                  <c:v>198268.360000</c:v>
                </c:pt>
                <c:pt idx="4">
                  <c:v>317823.530000</c:v>
                </c:pt>
                <c:pt idx="5">
                  <c:v>350294.640000</c:v>
                </c:pt>
                <c:pt idx="6">
                  <c:v>340509.720000</c:v>
                </c:pt>
                <c:pt idx="7">
                  <c:v>280434.500000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98989"/>
              </a:solidFill>
              <a:prstDash val="solid"/>
              <a:miter lim="400000"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98989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6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98989"/>
              </a:solidFill>
              <a:prstDash val="solid"/>
              <a:miter lim="400000"/>
            </a:ln>
          </c:spPr>
        </c:majorGridlines>
        <c:numFmt formatCode="0.##" sourceLinked="0"/>
        <c:majorTickMark val="out"/>
        <c:minorTickMark val="none"/>
        <c:tickLblPos val="nextTo"/>
        <c:spPr>
          <a:ln w="12700" cap="flat">
            <a:solidFill>
              <a:srgbClr val="898989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6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00000"/>
        <c:minorUnit val="50000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717675"/>
          <c:y val="0"/>
          <c:w val="0.282325"/>
          <c:h val="0.098107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600" u="none">
              <a:solidFill>
                <a:srgbClr val="000000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971095"/>
          <c:y val="0.16421"/>
          <c:w val="0.836959"/>
          <c:h val="0.7134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WO-原来</c:v>
                </c:pt>
              </c:strCache>
            </c:strRef>
          </c:tx>
          <c:spPr>
            <a:solidFill>
              <a:srgbClr val="FF6A00"/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c:spPr>
          <c:invertIfNegative val="0"/>
          <c:dLbls>
            <c:numFmt formatCode="0.####" sourceLinked="0"/>
            <c:txPr>
              <a:bodyPr/>
              <a:lstStyle/>
              <a:p>
                <a:pPr>
                  <a:defRPr b="0" i="0" strike="noStrike" sz="6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</c:strCache>
            </c:strRef>
          </c:cat>
          <c:val>
            <c:numRef>
              <c:f>Sheet1!$B$2:$B$9</c:f>
              <c:numCache>
                <c:ptCount val="8"/>
                <c:pt idx="0">
                  <c:v>16850.380000</c:v>
                </c:pt>
                <c:pt idx="1">
                  <c:v>28321.460000</c:v>
                </c:pt>
                <c:pt idx="2">
                  <c:v>41644.640000</c:v>
                </c:pt>
                <c:pt idx="3">
                  <c:v>56435.050000</c:v>
                </c:pt>
                <c:pt idx="4">
                  <c:v>68428.870000</c:v>
                </c:pt>
                <c:pt idx="5">
                  <c:v>73580.080000</c:v>
                </c:pt>
                <c:pt idx="6">
                  <c:v>82189.460000</c:v>
                </c:pt>
                <c:pt idx="7">
                  <c:v>82439.790000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WO-优化</c:v>
                </c:pt>
              </c:strCache>
            </c:strRef>
          </c:tx>
          <c:spPr>
            <a:solidFill>
              <a:srgbClr val="FFB61A"/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c:spPr>
          <c:invertIfNegative val="0"/>
          <c:dLbls>
            <c:numFmt formatCode="0.##" sourceLinked="0"/>
            <c:txPr>
              <a:bodyPr/>
              <a:lstStyle/>
              <a:p>
                <a:pPr>
                  <a:defRPr b="0" i="0" strike="noStrike" sz="6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</c:strCache>
            </c:strRef>
          </c:cat>
          <c:val>
            <c:numRef>
              <c:f>Sheet1!$C$2:$C$9</c:f>
              <c:numCache>
                <c:ptCount val="8"/>
                <c:pt idx="0">
                  <c:v>27613.680000</c:v>
                </c:pt>
                <c:pt idx="1">
                  <c:v>66096.380000</c:v>
                </c:pt>
                <c:pt idx="2">
                  <c:v>125733.370000</c:v>
                </c:pt>
                <c:pt idx="3">
                  <c:v>169098.460000</c:v>
                </c:pt>
                <c:pt idx="4">
                  <c:v>240798.050000</c:v>
                </c:pt>
                <c:pt idx="5">
                  <c:v>312133.500000</c:v>
                </c:pt>
                <c:pt idx="6">
                  <c:v>369907.390000</c:v>
                </c:pt>
                <c:pt idx="7">
                  <c:v>365465.720000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98989"/>
              </a:solidFill>
              <a:prstDash val="solid"/>
              <a:miter lim="400000"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98989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6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98989"/>
              </a:solidFill>
              <a:prstDash val="solid"/>
              <a:miter lim="400000"/>
            </a:ln>
          </c:spPr>
        </c:majorGridlines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898989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6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00000"/>
        <c:minorUnit val="50000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635543"/>
          <c:y val="0"/>
          <c:w val="0.364457"/>
          <c:h val="0.098088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600" u="none">
              <a:solidFill>
                <a:srgbClr val="000000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800" u="none">
                <a:solidFill>
                  <a:srgbClr val="000000"/>
                </a:solidFill>
                <a:latin typeface="Calibri"/>
              </a:defRPr>
            </a:pPr>
            <a:r>
              <a:rPr b="0" i="0" strike="noStrike" sz="800" u="none">
                <a:solidFill>
                  <a:srgbClr val="000000"/>
                </a:solidFill>
                <a:latin typeface="Calibri"/>
              </a:rPr>
              <a:t>256并发下qps</a:t>
            </a:r>
          </a:p>
        </c:rich>
      </c:tx>
      <c:layout>
        <c:manualLayout>
          <c:xMode val="edge"/>
          <c:yMode val="edge"/>
          <c:x val="0.419202"/>
          <c:y val="0.0349832"/>
          <c:w val="0.116686"/>
          <c:h val="0.15816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05496"/>
          <c:y val="0.193149"/>
          <c:w val="0.866731"/>
          <c:h val="0.7664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RW-原来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rgbClr val="F8BA00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solidFill>
                <a:srgbClr val="FFFFFF"/>
              </a:solidFill>
              <a:ln w="76200" cap="flat">
                <a:solidFill>
                  <a:srgbClr val="F8BA00"/>
                </a:solidFill>
                <a:prstDash val="solid"/>
                <a:miter lim="400000"/>
              </a:ln>
              <a:effectLst/>
            </c:spPr>
          </c:marker>
          <c:dLbls>
            <c:numFmt formatCode="0.###" sourceLinked="0"/>
            <c:txPr>
              <a:bodyPr/>
              <a:lstStyle/>
              <a:p>
                <a:pPr>
                  <a:defRPr b="0" i="0" strike="noStrike" sz="5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Sheet1!$A$2:$A$301</c:f>
              <c:strCache>
                <c:ptCount val="300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  <c:pt idx="34">
                  <c:v/>
                </c:pt>
                <c:pt idx="35">
                  <c:v/>
                </c:pt>
                <c:pt idx="36">
                  <c:v/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/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/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/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/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/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/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/>
                </c:pt>
                <c:pt idx="138">
                  <c:v/>
                </c:pt>
                <c:pt idx="139">
                  <c:v/>
                </c:pt>
                <c:pt idx="140">
                  <c:v/>
                </c:pt>
                <c:pt idx="141">
                  <c:v/>
                </c:pt>
                <c:pt idx="142">
                  <c:v/>
                </c:pt>
                <c:pt idx="143">
                  <c:v/>
                </c:pt>
                <c:pt idx="144">
                  <c:v/>
                </c:pt>
                <c:pt idx="145">
                  <c:v/>
                </c:pt>
                <c:pt idx="146">
                  <c:v/>
                </c:pt>
                <c:pt idx="147">
                  <c:v/>
                </c:pt>
                <c:pt idx="148">
                  <c:v/>
                </c:pt>
                <c:pt idx="149">
                  <c:v/>
                </c:pt>
                <c:pt idx="150">
                  <c:v/>
                </c:pt>
                <c:pt idx="151">
                  <c:v/>
                </c:pt>
                <c:pt idx="152">
                  <c:v/>
                </c:pt>
                <c:pt idx="153">
                  <c:v/>
                </c:pt>
                <c:pt idx="154">
                  <c:v/>
                </c:pt>
                <c:pt idx="155">
                  <c:v/>
                </c:pt>
                <c:pt idx="156">
                  <c:v/>
                </c:pt>
                <c:pt idx="157">
                  <c:v/>
                </c:pt>
                <c:pt idx="158">
                  <c:v/>
                </c:pt>
                <c:pt idx="159">
                  <c:v/>
                </c:pt>
                <c:pt idx="160">
                  <c:v/>
                </c:pt>
                <c:pt idx="161">
                  <c:v/>
                </c:pt>
                <c:pt idx="162">
                  <c:v/>
                </c:pt>
                <c:pt idx="163">
                  <c:v/>
                </c:pt>
                <c:pt idx="164">
                  <c:v/>
                </c:pt>
                <c:pt idx="165">
                  <c:v/>
                </c:pt>
                <c:pt idx="166">
                  <c:v/>
                </c:pt>
                <c:pt idx="167">
                  <c:v/>
                </c:pt>
                <c:pt idx="168">
                  <c:v/>
                </c:pt>
                <c:pt idx="169">
                  <c:v/>
                </c:pt>
                <c:pt idx="170">
                  <c:v/>
                </c:pt>
                <c:pt idx="171">
                  <c:v/>
                </c:pt>
                <c:pt idx="172">
                  <c:v/>
                </c:pt>
                <c:pt idx="173">
                  <c:v/>
                </c:pt>
                <c:pt idx="174">
                  <c:v/>
                </c:pt>
                <c:pt idx="175">
                  <c:v/>
                </c:pt>
                <c:pt idx="176">
                  <c:v/>
                </c:pt>
                <c:pt idx="177">
                  <c:v/>
                </c:pt>
                <c:pt idx="178">
                  <c:v/>
                </c:pt>
                <c:pt idx="179">
                  <c:v/>
                </c:pt>
                <c:pt idx="180">
                  <c:v/>
                </c:pt>
                <c:pt idx="181">
                  <c:v/>
                </c:pt>
                <c:pt idx="182">
                  <c:v/>
                </c:pt>
                <c:pt idx="183">
                  <c:v/>
                </c:pt>
                <c:pt idx="184">
                  <c:v/>
                </c:pt>
                <c:pt idx="185">
                  <c:v/>
                </c:pt>
                <c:pt idx="186">
                  <c:v/>
                </c:pt>
                <c:pt idx="187">
                  <c:v/>
                </c:pt>
                <c:pt idx="188">
                  <c:v/>
                </c:pt>
                <c:pt idx="189">
                  <c:v/>
                </c:pt>
                <c:pt idx="190">
                  <c:v/>
                </c:pt>
                <c:pt idx="191">
                  <c:v/>
                </c:pt>
                <c:pt idx="192">
                  <c:v/>
                </c:pt>
                <c:pt idx="193">
                  <c:v/>
                </c:pt>
                <c:pt idx="194">
                  <c:v/>
                </c:pt>
                <c:pt idx="195">
                  <c:v/>
                </c:pt>
                <c:pt idx="196">
                  <c:v/>
                </c:pt>
                <c:pt idx="197">
                  <c:v/>
                </c:pt>
                <c:pt idx="198">
                  <c:v/>
                </c:pt>
                <c:pt idx="199">
                  <c:v/>
                </c:pt>
                <c:pt idx="200">
                  <c:v/>
                </c:pt>
                <c:pt idx="201">
                  <c:v/>
                </c:pt>
                <c:pt idx="202">
                  <c:v/>
                </c:pt>
                <c:pt idx="203">
                  <c:v/>
                </c:pt>
                <c:pt idx="204">
                  <c:v/>
                </c:pt>
                <c:pt idx="205">
                  <c:v/>
                </c:pt>
                <c:pt idx="206">
                  <c:v/>
                </c:pt>
                <c:pt idx="207">
                  <c:v/>
                </c:pt>
                <c:pt idx="208">
                  <c:v/>
                </c:pt>
                <c:pt idx="209">
                  <c:v/>
                </c:pt>
                <c:pt idx="210">
                  <c:v/>
                </c:pt>
                <c:pt idx="211">
                  <c:v/>
                </c:pt>
                <c:pt idx="212">
                  <c:v/>
                </c:pt>
                <c:pt idx="213">
                  <c:v/>
                </c:pt>
                <c:pt idx="214">
                  <c:v/>
                </c:pt>
                <c:pt idx="215">
                  <c:v/>
                </c:pt>
                <c:pt idx="216">
                  <c:v/>
                </c:pt>
                <c:pt idx="217">
                  <c:v/>
                </c:pt>
                <c:pt idx="218">
                  <c:v/>
                </c:pt>
                <c:pt idx="219">
                  <c:v/>
                </c:pt>
                <c:pt idx="220">
                  <c:v/>
                </c:pt>
                <c:pt idx="221">
                  <c:v/>
                </c:pt>
                <c:pt idx="222">
                  <c:v/>
                </c:pt>
                <c:pt idx="223">
                  <c:v/>
                </c:pt>
                <c:pt idx="224">
                  <c:v/>
                </c:pt>
                <c:pt idx="225">
                  <c:v/>
                </c:pt>
                <c:pt idx="226">
                  <c:v/>
                </c:pt>
                <c:pt idx="227">
                  <c:v/>
                </c:pt>
                <c:pt idx="228">
                  <c:v/>
                </c:pt>
                <c:pt idx="229">
                  <c:v/>
                </c:pt>
                <c:pt idx="230">
                  <c:v/>
                </c:pt>
                <c:pt idx="231">
                  <c:v/>
                </c:pt>
                <c:pt idx="232">
                  <c:v/>
                </c:pt>
                <c:pt idx="233">
                  <c:v/>
                </c:pt>
                <c:pt idx="234">
                  <c:v/>
                </c:pt>
                <c:pt idx="235">
                  <c:v/>
                </c:pt>
                <c:pt idx="236">
                  <c:v/>
                </c:pt>
                <c:pt idx="237">
                  <c:v/>
                </c:pt>
                <c:pt idx="238">
                  <c:v/>
                </c:pt>
                <c:pt idx="239">
                  <c:v/>
                </c:pt>
                <c:pt idx="240">
                  <c:v/>
                </c:pt>
                <c:pt idx="241">
                  <c:v/>
                </c:pt>
                <c:pt idx="242">
                  <c:v/>
                </c:pt>
                <c:pt idx="243">
                  <c:v/>
                </c:pt>
                <c:pt idx="244">
                  <c:v/>
                </c:pt>
                <c:pt idx="245">
                  <c:v/>
                </c:pt>
                <c:pt idx="246">
                  <c:v/>
                </c:pt>
                <c:pt idx="247">
                  <c:v/>
                </c:pt>
                <c:pt idx="248">
                  <c:v/>
                </c:pt>
                <c:pt idx="249">
                  <c:v/>
                </c:pt>
                <c:pt idx="250">
                  <c:v/>
                </c:pt>
                <c:pt idx="251">
                  <c:v/>
                </c:pt>
                <c:pt idx="252">
                  <c:v/>
                </c:pt>
                <c:pt idx="253">
                  <c:v/>
                </c:pt>
                <c:pt idx="254">
                  <c:v/>
                </c:pt>
                <c:pt idx="255">
                  <c:v/>
                </c:pt>
                <c:pt idx="256">
                  <c:v/>
                </c:pt>
                <c:pt idx="257">
                  <c:v/>
                </c:pt>
                <c:pt idx="258">
                  <c:v/>
                </c:pt>
                <c:pt idx="259">
                  <c:v/>
                </c:pt>
                <c:pt idx="260">
                  <c:v/>
                </c:pt>
                <c:pt idx="261">
                  <c:v/>
                </c:pt>
                <c:pt idx="262">
                  <c:v/>
                </c:pt>
                <c:pt idx="263">
                  <c:v/>
                </c:pt>
                <c:pt idx="264">
                  <c:v/>
                </c:pt>
                <c:pt idx="265">
                  <c:v/>
                </c:pt>
                <c:pt idx="266">
                  <c:v/>
                </c:pt>
                <c:pt idx="267">
                  <c:v/>
                </c:pt>
                <c:pt idx="268">
                  <c:v/>
                </c:pt>
                <c:pt idx="269">
                  <c:v/>
                </c:pt>
                <c:pt idx="270">
                  <c:v/>
                </c:pt>
                <c:pt idx="271">
                  <c:v/>
                </c:pt>
                <c:pt idx="272">
                  <c:v/>
                </c:pt>
                <c:pt idx="273">
                  <c:v/>
                </c:pt>
                <c:pt idx="274">
                  <c:v/>
                </c:pt>
                <c:pt idx="275">
                  <c:v/>
                </c:pt>
                <c:pt idx="276">
                  <c:v/>
                </c:pt>
                <c:pt idx="277">
                  <c:v/>
                </c:pt>
                <c:pt idx="278">
                  <c:v/>
                </c:pt>
                <c:pt idx="279">
                  <c:v/>
                </c:pt>
                <c:pt idx="280">
                  <c:v/>
                </c:pt>
                <c:pt idx="281">
                  <c:v/>
                </c:pt>
                <c:pt idx="282">
                  <c:v/>
                </c:pt>
                <c:pt idx="283">
                  <c:v/>
                </c:pt>
                <c:pt idx="284">
                  <c:v/>
                </c:pt>
                <c:pt idx="285">
                  <c:v/>
                </c:pt>
                <c:pt idx="286">
                  <c:v/>
                </c:pt>
                <c:pt idx="287">
                  <c:v/>
                </c:pt>
                <c:pt idx="288">
                  <c:v/>
                </c:pt>
                <c:pt idx="289">
                  <c:v/>
                </c:pt>
                <c:pt idx="290">
                  <c:v/>
                </c:pt>
                <c:pt idx="291">
                  <c:v/>
                </c:pt>
                <c:pt idx="292">
                  <c:v/>
                </c:pt>
                <c:pt idx="293">
                  <c:v/>
                </c:pt>
                <c:pt idx="294">
                  <c:v/>
                </c:pt>
                <c:pt idx="295">
                  <c:v/>
                </c:pt>
                <c:pt idx="296">
                  <c:v/>
                </c:pt>
                <c:pt idx="297">
                  <c:v/>
                </c:pt>
                <c:pt idx="298">
                  <c:v/>
                </c:pt>
                <c:pt idx="299">
                  <c:v/>
                </c:pt>
              </c:strCache>
            </c:strRef>
          </c:cat>
          <c:val>
            <c:numRef>
              <c:f>Sheet1!$B$2:$B$301</c:f>
              <c:numCache>
                <c:ptCount val="300"/>
                <c:pt idx="0">
                  <c:v>161956.430000</c:v>
                </c:pt>
                <c:pt idx="1">
                  <c:v>185880.040000</c:v>
                </c:pt>
                <c:pt idx="2">
                  <c:v>209631.520000</c:v>
                </c:pt>
                <c:pt idx="3">
                  <c:v>215070.940000</c:v>
                </c:pt>
                <c:pt idx="4">
                  <c:v>188248.290000</c:v>
                </c:pt>
                <c:pt idx="5">
                  <c:v>77076.120000</c:v>
                </c:pt>
                <c:pt idx="6">
                  <c:v>66328.010000</c:v>
                </c:pt>
                <c:pt idx="7">
                  <c:v>40686.010000</c:v>
                </c:pt>
                <c:pt idx="8">
                  <c:v>87534.790000</c:v>
                </c:pt>
                <c:pt idx="9">
                  <c:v>18171.930000</c:v>
                </c:pt>
                <c:pt idx="10">
                  <c:v>99783.410000</c:v>
                </c:pt>
                <c:pt idx="11">
                  <c:v>65685.280000</c:v>
                </c:pt>
                <c:pt idx="12">
                  <c:v>132633.160000</c:v>
                </c:pt>
                <c:pt idx="13">
                  <c:v>85784.260000</c:v>
                </c:pt>
                <c:pt idx="14">
                  <c:v>60209.950000</c:v>
                </c:pt>
                <c:pt idx="15">
                  <c:v>105026.990000</c:v>
                </c:pt>
                <c:pt idx="16">
                  <c:v>33794.180000</c:v>
                </c:pt>
                <c:pt idx="17">
                  <c:v>86051.400000</c:v>
                </c:pt>
                <c:pt idx="18">
                  <c:v>97111.860000</c:v>
                </c:pt>
                <c:pt idx="19">
                  <c:v>128274.140000</c:v>
                </c:pt>
                <c:pt idx="20">
                  <c:v>119654.770000</c:v>
                </c:pt>
                <c:pt idx="21">
                  <c:v>33797.010000</c:v>
                </c:pt>
                <c:pt idx="22">
                  <c:v>91210.200000</c:v>
                </c:pt>
                <c:pt idx="23">
                  <c:v>49734.640000</c:v>
                </c:pt>
                <c:pt idx="24">
                  <c:v>70155.640000</c:v>
                </c:pt>
                <c:pt idx="25">
                  <c:v>88922.220000</c:v>
                </c:pt>
                <c:pt idx="26">
                  <c:v>74625.720000</c:v>
                </c:pt>
                <c:pt idx="27">
                  <c:v>170895.340000</c:v>
                </c:pt>
                <c:pt idx="28">
                  <c:v>115149.230000</c:v>
                </c:pt>
                <c:pt idx="29">
                  <c:v>76709.240000</c:v>
                </c:pt>
                <c:pt idx="30">
                  <c:v>81839.930000</c:v>
                </c:pt>
                <c:pt idx="31">
                  <c:v>118573.790000</c:v>
                </c:pt>
                <c:pt idx="32">
                  <c:v>62289.180000</c:v>
                </c:pt>
                <c:pt idx="33">
                  <c:v>109997.190000</c:v>
                </c:pt>
                <c:pt idx="34">
                  <c:v>143028.440000</c:v>
                </c:pt>
                <c:pt idx="35">
                  <c:v>131650.400000</c:v>
                </c:pt>
                <c:pt idx="36">
                  <c:v>135038.870000</c:v>
                </c:pt>
                <c:pt idx="37">
                  <c:v>133142.410000</c:v>
                </c:pt>
                <c:pt idx="38">
                  <c:v>130377.290000</c:v>
                </c:pt>
                <c:pt idx="39">
                  <c:v>113301.060000</c:v>
                </c:pt>
                <c:pt idx="40">
                  <c:v>91173.680000</c:v>
                </c:pt>
                <c:pt idx="41">
                  <c:v>156554.510000</c:v>
                </c:pt>
                <c:pt idx="42">
                  <c:v>116925.170000</c:v>
                </c:pt>
                <c:pt idx="43">
                  <c:v>50376.110000</c:v>
                </c:pt>
                <c:pt idx="44">
                  <c:v>116562.380000</c:v>
                </c:pt>
                <c:pt idx="45">
                  <c:v>46842.140000</c:v>
                </c:pt>
                <c:pt idx="46">
                  <c:v>126736.810000</c:v>
                </c:pt>
                <c:pt idx="47">
                  <c:v>89420.080000</c:v>
                </c:pt>
                <c:pt idx="48">
                  <c:v>152878.600000</c:v>
                </c:pt>
                <c:pt idx="49">
                  <c:v>21282.070000</c:v>
                </c:pt>
                <c:pt idx="50">
                  <c:v>120135.510000</c:v>
                </c:pt>
                <c:pt idx="51">
                  <c:v>25545.140000</c:v>
                </c:pt>
                <c:pt idx="52">
                  <c:v>54803.980000</c:v>
                </c:pt>
                <c:pt idx="53">
                  <c:v>72145.140000</c:v>
                </c:pt>
                <c:pt idx="54">
                  <c:v>62218.810000</c:v>
                </c:pt>
                <c:pt idx="55">
                  <c:v>64342.760000</c:v>
                </c:pt>
                <c:pt idx="56">
                  <c:v>75727.070000</c:v>
                </c:pt>
                <c:pt idx="57">
                  <c:v>77991.010000</c:v>
                </c:pt>
                <c:pt idx="58">
                  <c:v>55287.030000</c:v>
                </c:pt>
                <c:pt idx="59">
                  <c:v>17886.280000</c:v>
                </c:pt>
                <c:pt idx="60">
                  <c:v>61028.550000</c:v>
                </c:pt>
                <c:pt idx="61">
                  <c:v>72772.940000</c:v>
                </c:pt>
                <c:pt idx="62">
                  <c:v>50775.400000</c:v>
                </c:pt>
                <c:pt idx="63">
                  <c:v>47235.440000</c:v>
                </c:pt>
                <c:pt idx="64">
                  <c:v>28755.950000</c:v>
                </c:pt>
                <c:pt idx="65">
                  <c:v>70362.490000</c:v>
                </c:pt>
                <c:pt idx="66">
                  <c:v>98007.430000</c:v>
                </c:pt>
                <c:pt idx="67">
                  <c:v>46588.170000</c:v>
                </c:pt>
                <c:pt idx="68">
                  <c:v>118746.990000</c:v>
                </c:pt>
                <c:pt idx="69">
                  <c:v>63473.010000</c:v>
                </c:pt>
                <c:pt idx="70">
                  <c:v>49309.340000</c:v>
                </c:pt>
                <c:pt idx="71">
                  <c:v>115436.740000</c:v>
                </c:pt>
                <c:pt idx="72">
                  <c:v>43788.570000</c:v>
                </c:pt>
                <c:pt idx="73">
                  <c:v>62469.790000</c:v>
                </c:pt>
                <c:pt idx="74">
                  <c:v>99069.170000</c:v>
                </c:pt>
                <c:pt idx="75">
                  <c:v>21042.580000</c:v>
                </c:pt>
                <c:pt idx="76">
                  <c:v>72085.890000</c:v>
                </c:pt>
                <c:pt idx="77">
                  <c:v>74718.730000</c:v>
                </c:pt>
                <c:pt idx="78">
                  <c:v>54933.550000</c:v>
                </c:pt>
                <c:pt idx="79">
                  <c:v>104149.510000</c:v>
                </c:pt>
                <c:pt idx="80">
                  <c:v>39433.640000</c:v>
                </c:pt>
                <c:pt idx="81">
                  <c:v>75196.210000</c:v>
                </c:pt>
                <c:pt idx="82">
                  <c:v>46410.160000</c:v>
                </c:pt>
                <c:pt idx="83">
                  <c:v>39041.980000</c:v>
                </c:pt>
                <c:pt idx="84">
                  <c:v>66027.350000</c:v>
                </c:pt>
                <c:pt idx="85">
                  <c:v>51736.570000</c:v>
                </c:pt>
                <c:pt idx="86">
                  <c:v>108959.650000</c:v>
                </c:pt>
                <c:pt idx="87">
                  <c:v>45867.500000</c:v>
                </c:pt>
                <c:pt idx="88">
                  <c:v>102423.070000</c:v>
                </c:pt>
                <c:pt idx="89">
                  <c:v>49834.780000</c:v>
                </c:pt>
                <c:pt idx="90">
                  <c:v>62863.980000</c:v>
                </c:pt>
                <c:pt idx="91">
                  <c:v>68339.020000</c:v>
                </c:pt>
                <c:pt idx="92">
                  <c:v>43331.700000</c:v>
                </c:pt>
                <c:pt idx="93">
                  <c:v>65246.850000</c:v>
                </c:pt>
                <c:pt idx="94">
                  <c:v>44361.220000</c:v>
                </c:pt>
                <c:pt idx="95">
                  <c:v>46017.380000</c:v>
                </c:pt>
                <c:pt idx="96">
                  <c:v>95777.930000</c:v>
                </c:pt>
                <c:pt idx="97">
                  <c:v>69632.740000</c:v>
                </c:pt>
                <c:pt idx="98">
                  <c:v>103563.400000</c:v>
                </c:pt>
                <c:pt idx="99">
                  <c:v>85373.140000</c:v>
                </c:pt>
                <c:pt idx="100">
                  <c:v>135985.370000</c:v>
                </c:pt>
                <c:pt idx="101">
                  <c:v>45715.110000</c:v>
                </c:pt>
                <c:pt idx="102">
                  <c:v>83252.910000</c:v>
                </c:pt>
                <c:pt idx="103">
                  <c:v>99132.880000</c:v>
                </c:pt>
                <c:pt idx="104">
                  <c:v>36856.240000</c:v>
                </c:pt>
                <c:pt idx="105">
                  <c:v>60314.610000</c:v>
                </c:pt>
                <c:pt idx="106">
                  <c:v>90149.600000</c:v>
                </c:pt>
                <c:pt idx="107">
                  <c:v>69949.390000</c:v>
                </c:pt>
                <c:pt idx="108">
                  <c:v>66671.180000</c:v>
                </c:pt>
                <c:pt idx="109">
                  <c:v>115227.110000</c:v>
                </c:pt>
                <c:pt idx="110">
                  <c:v>62405.860000</c:v>
                </c:pt>
                <c:pt idx="111">
                  <c:v>77723.730000</c:v>
                </c:pt>
                <c:pt idx="112">
                  <c:v>55079.450000</c:v>
                </c:pt>
                <c:pt idx="113">
                  <c:v>112227.670000</c:v>
                </c:pt>
                <c:pt idx="114">
                  <c:v>63267.090000</c:v>
                </c:pt>
                <c:pt idx="115">
                  <c:v>29730.550000</c:v>
                </c:pt>
                <c:pt idx="116">
                  <c:v>100042.090000</c:v>
                </c:pt>
                <c:pt idx="117">
                  <c:v>98699.780000</c:v>
                </c:pt>
                <c:pt idx="118">
                  <c:v>48197.450000</c:v>
                </c:pt>
                <c:pt idx="119">
                  <c:v>79461.300000</c:v>
                </c:pt>
                <c:pt idx="120">
                  <c:v>76824.130000</c:v>
                </c:pt>
                <c:pt idx="121">
                  <c:v>52709.860000</c:v>
                </c:pt>
                <c:pt idx="122">
                  <c:v>50091.330000</c:v>
                </c:pt>
                <c:pt idx="123">
                  <c:v>129627.760000</c:v>
                </c:pt>
                <c:pt idx="124">
                  <c:v>60453.150000</c:v>
                </c:pt>
                <c:pt idx="125">
                  <c:v>14720.330000</c:v>
                </c:pt>
                <c:pt idx="126">
                  <c:v>145751.260000</c:v>
                </c:pt>
                <c:pt idx="127">
                  <c:v>80865.330000</c:v>
                </c:pt>
                <c:pt idx="128">
                  <c:v>133567.820000</c:v>
                </c:pt>
                <c:pt idx="129">
                  <c:v>140698.840000</c:v>
                </c:pt>
                <c:pt idx="130">
                  <c:v>78789.210000</c:v>
                </c:pt>
                <c:pt idx="131">
                  <c:v>125095.320000</c:v>
                </c:pt>
                <c:pt idx="132">
                  <c:v>102536.490000</c:v>
                </c:pt>
                <c:pt idx="133">
                  <c:v>87522.140000</c:v>
                </c:pt>
                <c:pt idx="134">
                  <c:v>117307.820000</c:v>
                </c:pt>
                <c:pt idx="135">
                  <c:v>122011.540000</c:v>
                </c:pt>
                <c:pt idx="136">
                  <c:v>115955.850000</c:v>
                </c:pt>
                <c:pt idx="137">
                  <c:v>81322.470000</c:v>
                </c:pt>
                <c:pt idx="138">
                  <c:v>156707.610000</c:v>
                </c:pt>
                <c:pt idx="139">
                  <c:v>91785.110000</c:v>
                </c:pt>
                <c:pt idx="140">
                  <c:v>103547.550000</c:v>
                </c:pt>
                <c:pt idx="141">
                  <c:v>170688.420000</c:v>
                </c:pt>
                <c:pt idx="142">
                  <c:v>101198.470000</c:v>
                </c:pt>
                <c:pt idx="143">
                  <c:v>115793.290000</c:v>
                </c:pt>
                <c:pt idx="144">
                  <c:v>98576.660000</c:v>
                </c:pt>
                <c:pt idx="145">
                  <c:v>122130.310000</c:v>
                </c:pt>
                <c:pt idx="146">
                  <c:v>113442.520000</c:v>
                </c:pt>
                <c:pt idx="147">
                  <c:v>94496.240000</c:v>
                </c:pt>
                <c:pt idx="148">
                  <c:v>104856.140000</c:v>
                </c:pt>
                <c:pt idx="149">
                  <c:v>55485.970000</c:v>
                </c:pt>
                <c:pt idx="150">
                  <c:v>66975.460000</c:v>
                </c:pt>
                <c:pt idx="151">
                  <c:v>106859.610000</c:v>
                </c:pt>
                <c:pt idx="152">
                  <c:v>85882.890000</c:v>
                </c:pt>
                <c:pt idx="153">
                  <c:v>150100.610000</c:v>
                </c:pt>
                <c:pt idx="154">
                  <c:v>84362.560000</c:v>
                </c:pt>
                <c:pt idx="155">
                  <c:v>116476.540000</c:v>
                </c:pt>
                <c:pt idx="156">
                  <c:v>89052.630000</c:v>
                </c:pt>
                <c:pt idx="157">
                  <c:v>131755.400000</c:v>
                </c:pt>
                <c:pt idx="158">
                  <c:v>112122.870000</c:v>
                </c:pt>
                <c:pt idx="159">
                  <c:v>167418.540000</c:v>
                </c:pt>
                <c:pt idx="160">
                  <c:v>117984.660000</c:v>
                </c:pt>
                <c:pt idx="161">
                  <c:v>114027.510000</c:v>
                </c:pt>
                <c:pt idx="162">
                  <c:v>109877.410000</c:v>
                </c:pt>
                <c:pt idx="163">
                  <c:v>140592.500000</c:v>
                </c:pt>
                <c:pt idx="164">
                  <c:v>108935.950000</c:v>
                </c:pt>
                <c:pt idx="165">
                  <c:v>96586.020000</c:v>
                </c:pt>
                <c:pt idx="166">
                  <c:v>107992.030000</c:v>
                </c:pt>
                <c:pt idx="167">
                  <c:v>132865.010000</c:v>
                </c:pt>
                <c:pt idx="168">
                  <c:v>126285.810000</c:v>
                </c:pt>
                <c:pt idx="169">
                  <c:v>122862.290000</c:v>
                </c:pt>
                <c:pt idx="170">
                  <c:v>141611.670000</c:v>
                </c:pt>
                <c:pt idx="171">
                  <c:v>148408.350000</c:v>
                </c:pt>
                <c:pt idx="172">
                  <c:v>106715.470000</c:v>
                </c:pt>
                <c:pt idx="173">
                  <c:v>128361.680000</c:v>
                </c:pt>
                <c:pt idx="174">
                  <c:v>117000.380000</c:v>
                </c:pt>
                <c:pt idx="175">
                  <c:v>125820.640000</c:v>
                </c:pt>
                <c:pt idx="176">
                  <c:v>139263.590000</c:v>
                </c:pt>
                <c:pt idx="177">
                  <c:v>112059.850000</c:v>
                </c:pt>
                <c:pt idx="178">
                  <c:v>120789.500000</c:v>
                </c:pt>
                <c:pt idx="179">
                  <c:v>133115.630000</c:v>
                </c:pt>
                <c:pt idx="180">
                  <c:v>134780.600000</c:v>
                </c:pt>
                <c:pt idx="181">
                  <c:v>127991.730000</c:v>
                </c:pt>
                <c:pt idx="182">
                  <c:v>126098.360000</c:v>
                </c:pt>
                <c:pt idx="183">
                  <c:v>132026.330000</c:v>
                </c:pt>
                <c:pt idx="184">
                  <c:v>137242.930000</c:v>
                </c:pt>
                <c:pt idx="185">
                  <c:v>142053.000000</c:v>
                </c:pt>
                <c:pt idx="186">
                  <c:v>196948.250000</c:v>
                </c:pt>
                <c:pt idx="187">
                  <c:v>184041.630000</c:v>
                </c:pt>
                <c:pt idx="188">
                  <c:v>173001.860000</c:v>
                </c:pt>
                <c:pt idx="189">
                  <c:v>147260.420000</c:v>
                </c:pt>
                <c:pt idx="190">
                  <c:v>143316.220000</c:v>
                </c:pt>
                <c:pt idx="191">
                  <c:v>193597.060000</c:v>
                </c:pt>
                <c:pt idx="192">
                  <c:v>202225.900000</c:v>
                </c:pt>
                <c:pt idx="193">
                  <c:v>159937.320000</c:v>
                </c:pt>
                <c:pt idx="194">
                  <c:v>175719.290000</c:v>
                </c:pt>
                <c:pt idx="195">
                  <c:v>167058.550000</c:v>
                </c:pt>
                <c:pt idx="196">
                  <c:v>135670.610000</c:v>
                </c:pt>
                <c:pt idx="197">
                  <c:v>140897.640000</c:v>
                </c:pt>
                <c:pt idx="198">
                  <c:v>140170.970000</c:v>
                </c:pt>
                <c:pt idx="199">
                  <c:v>151697.330000</c:v>
                </c:pt>
                <c:pt idx="200">
                  <c:v>128212.020000</c:v>
                </c:pt>
                <c:pt idx="201">
                  <c:v>126032.240000</c:v>
                </c:pt>
                <c:pt idx="202">
                  <c:v>130333.620000</c:v>
                </c:pt>
                <c:pt idx="203">
                  <c:v>191932.860000</c:v>
                </c:pt>
                <c:pt idx="204">
                  <c:v>155518.640000</c:v>
                </c:pt>
                <c:pt idx="205">
                  <c:v>139717.510000</c:v>
                </c:pt>
                <c:pt idx="206">
                  <c:v>149099.610000</c:v>
                </c:pt>
                <c:pt idx="207">
                  <c:v>136850.530000</c:v>
                </c:pt>
                <c:pt idx="208">
                  <c:v>141710.740000</c:v>
                </c:pt>
                <c:pt idx="209">
                  <c:v>156977.760000</c:v>
                </c:pt>
                <c:pt idx="210">
                  <c:v>133300.500000</c:v>
                </c:pt>
                <c:pt idx="211">
                  <c:v>156264.570000</c:v>
                </c:pt>
                <c:pt idx="212">
                  <c:v>137804.790000</c:v>
                </c:pt>
                <c:pt idx="213">
                  <c:v>134236.840000</c:v>
                </c:pt>
                <c:pt idx="214">
                  <c:v>168074.340000</c:v>
                </c:pt>
                <c:pt idx="215">
                  <c:v>188063.130000</c:v>
                </c:pt>
                <c:pt idx="216">
                  <c:v>121959.960000</c:v>
                </c:pt>
                <c:pt idx="217">
                  <c:v>175430.690000</c:v>
                </c:pt>
                <c:pt idx="218">
                  <c:v>167228.100000</c:v>
                </c:pt>
                <c:pt idx="219">
                  <c:v>167508.270000</c:v>
                </c:pt>
                <c:pt idx="220">
                  <c:v>170060.170000</c:v>
                </c:pt>
                <c:pt idx="221">
                  <c:v>148202.520000</c:v>
                </c:pt>
                <c:pt idx="222">
                  <c:v>213628.340000</c:v>
                </c:pt>
                <c:pt idx="223">
                  <c:v>170413.100000</c:v>
                </c:pt>
                <c:pt idx="224">
                  <c:v>142288.140000</c:v>
                </c:pt>
                <c:pt idx="225">
                  <c:v>241360.350000</c:v>
                </c:pt>
                <c:pt idx="226">
                  <c:v>150952.240000</c:v>
                </c:pt>
                <c:pt idx="227">
                  <c:v>172867.640000</c:v>
                </c:pt>
                <c:pt idx="228">
                  <c:v>193326.670000</c:v>
                </c:pt>
                <c:pt idx="229">
                  <c:v>169622.870000</c:v>
                </c:pt>
                <c:pt idx="230">
                  <c:v>176675.920000</c:v>
                </c:pt>
                <c:pt idx="231">
                  <c:v>153011.690000</c:v>
                </c:pt>
                <c:pt idx="232">
                  <c:v>121240.620000</c:v>
                </c:pt>
                <c:pt idx="233">
                  <c:v>179577.650000</c:v>
                </c:pt>
                <c:pt idx="234">
                  <c:v>164036.240000</c:v>
                </c:pt>
                <c:pt idx="235">
                  <c:v>128033.240000</c:v>
                </c:pt>
                <c:pt idx="236">
                  <c:v>122874.520000</c:v>
                </c:pt>
                <c:pt idx="237">
                  <c:v>195358.050000</c:v>
                </c:pt>
                <c:pt idx="238">
                  <c:v>162515.140000</c:v>
                </c:pt>
                <c:pt idx="239">
                  <c:v>148452.270000</c:v>
                </c:pt>
                <c:pt idx="240">
                  <c:v>154686.220000</c:v>
                </c:pt>
                <c:pt idx="241">
                  <c:v>160410.050000</c:v>
                </c:pt>
                <c:pt idx="242">
                  <c:v>158485.250000</c:v>
                </c:pt>
                <c:pt idx="243">
                  <c:v>175299.740000</c:v>
                </c:pt>
                <c:pt idx="244">
                  <c:v>238492.320000</c:v>
                </c:pt>
                <c:pt idx="245">
                  <c:v>168483.850000</c:v>
                </c:pt>
                <c:pt idx="246">
                  <c:v>192803.770000</c:v>
                </c:pt>
                <c:pt idx="247">
                  <c:v>133738.240000</c:v>
                </c:pt>
                <c:pt idx="248">
                  <c:v>203915.150000</c:v>
                </c:pt>
                <c:pt idx="249">
                  <c:v>216622.770000</c:v>
                </c:pt>
                <c:pt idx="250">
                  <c:v>140306.320000</c:v>
                </c:pt>
                <c:pt idx="251">
                  <c:v>151870.730000</c:v>
                </c:pt>
                <c:pt idx="252">
                  <c:v>226197.560000</c:v>
                </c:pt>
                <c:pt idx="253">
                  <c:v>185071.250000</c:v>
                </c:pt>
                <c:pt idx="254">
                  <c:v>189317.020000</c:v>
                </c:pt>
                <c:pt idx="255">
                  <c:v>139264.430000</c:v>
                </c:pt>
                <c:pt idx="256">
                  <c:v>208820.460000</c:v>
                </c:pt>
                <c:pt idx="257">
                  <c:v>191511.040000</c:v>
                </c:pt>
                <c:pt idx="258">
                  <c:v>147727.990000</c:v>
                </c:pt>
                <c:pt idx="259">
                  <c:v>206355.620000</c:v>
                </c:pt>
                <c:pt idx="260">
                  <c:v>149253.640000</c:v>
                </c:pt>
                <c:pt idx="261">
                  <c:v>275276.440000</c:v>
                </c:pt>
                <c:pt idx="262">
                  <c:v>124962.040000</c:v>
                </c:pt>
                <c:pt idx="263">
                  <c:v>263212.100000</c:v>
                </c:pt>
                <c:pt idx="264">
                  <c:v>343750.330000</c:v>
                </c:pt>
                <c:pt idx="265">
                  <c:v>198483.950000</c:v>
                </c:pt>
                <c:pt idx="266">
                  <c:v>206058.500000</c:v>
                </c:pt>
                <c:pt idx="267">
                  <c:v>98143.990000</c:v>
                </c:pt>
                <c:pt idx="268">
                  <c:v>247401.590000</c:v>
                </c:pt>
                <c:pt idx="269">
                  <c:v>142343.910000</c:v>
                </c:pt>
                <c:pt idx="270">
                  <c:v>164766.250000</c:v>
                </c:pt>
                <c:pt idx="271">
                  <c:v>148293.620000</c:v>
                </c:pt>
                <c:pt idx="272">
                  <c:v>263085.120000</c:v>
                </c:pt>
                <c:pt idx="273">
                  <c:v>167832.330000</c:v>
                </c:pt>
                <c:pt idx="274">
                  <c:v>82119.410000</c:v>
                </c:pt>
                <c:pt idx="275">
                  <c:v>110177.290000</c:v>
                </c:pt>
                <c:pt idx="276">
                  <c:v>208317.970000</c:v>
                </c:pt>
                <c:pt idx="277">
                  <c:v>155030.150000</c:v>
                </c:pt>
                <c:pt idx="278">
                  <c:v>171885.990000</c:v>
                </c:pt>
                <c:pt idx="279">
                  <c:v>92637.530000</c:v>
                </c:pt>
                <c:pt idx="280">
                  <c:v>216510.890000</c:v>
                </c:pt>
                <c:pt idx="281">
                  <c:v>119855.290000</c:v>
                </c:pt>
                <c:pt idx="282">
                  <c:v>120729.050000</c:v>
                </c:pt>
                <c:pt idx="283">
                  <c:v>206839.520000</c:v>
                </c:pt>
                <c:pt idx="284">
                  <c:v>210013.160000</c:v>
                </c:pt>
                <c:pt idx="285">
                  <c:v>277819.220000</c:v>
                </c:pt>
                <c:pt idx="286">
                  <c:v>122189.940000</c:v>
                </c:pt>
                <c:pt idx="287">
                  <c:v>132085.390000</c:v>
                </c:pt>
                <c:pt idx="288">
                  <c:v>180928.180000</c:v>
                </c:pt>
                <c:pt idx="289">
                  <c:v>121447.750000</c:v>
                </c:pt>
                <c:pt idx="290">
                  <c:v>114904.710000</c:v>
                </c:pt>
                <c:pt idx="291">
                  <c:v>126903.620000</c:v>
                </c:pt>
                <c:pt idx="292">
                  <c:v>137693.470000</c:v>
                </c:pt>
                <c:pt idx="293">
                  <c:v>121511.990000</c:v>
                </c:pt>
                <c:pt idx="294">
                  <c:v>133528.890000</c:v>
                </c:pt>
                <c:pt idx="295">
                  <c:v>281401.670000</c:v>
                </c:pt>
                <c:pt idx="296">
                  <c:v>245597.450000</c:v>
                </c:pt>
                <c:pt idx="297">
                  <c:v>103865.460000</c:v>
                </c:pt>
                <c:pt idx="298">
                  <c:v>326995.370000</c:v>
                </c:pt>
                <c:pt idx="299">
                  <c:v>276956.690000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RW-优化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rgbClr val="FF9300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solidFill>
                <a:srgbClr val="FFFFFF"/>
              </a:solidFill>
              <a:ln w="76200" cap="flat">
                <a:solidFill>
                  <a:srgbClr val="FF9300"/>
                </a:solidFill>
                <a:prstDash val="solid"/>
                <a:miter lim="400000"/>
              </a:ln>
              <a:effectLst/>
            </c:spPr>
          </c:marker>
          <c:dLbls>
            <c:numFmt formatCode="0.##" sourceLinked="0"/>
            <c:txPr>
              <a:bodyPr/>
              <a:lstStyle/>
              <a:p>
                <a:pPr>
                  <a:defRPr b="0" i="0" strike="noStrike" sz="5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Sheet1!$A$2:$A$301</c:f>
              <c:strCache>
                <c:ptCount val="300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  <c:pt idx="34">
                  <c:v/>
                </c:pt>
                <c:pt idx="35">
                  <c:v/>
                </c:pt>
                <c:pt idx="36">
                  <c:v/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/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/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/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/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/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/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/>
                </c:pt>
                <c:pt idx="138">
                  <c:v/>
                </c:pt>
                <c:pt idx="139">
                  <c:v/>
                </c:pt>
                <c:pt idx="140">
                  <c:v/>
                </c:pt>
                <c:pt idx="141">
                  <c:v/>
                </c:pt>
                <c:pt idx="142">
                  <c:v/>
                </c:pt>
                <c:pt idx="143">
                  <c:v/>
                </c:pt>
                <c:pt idx="144">
                  <c:v/>
                </c:pt>
                <c:pt idx="145">
                  <c:v/>
                </c:pt>
                <c:pt idx="146">
                  <c:v/>
                </c:pt>
                <c:pt idx="147">
                  <c:v/>
                </c:pt>
                <c:pt idx="148">
                  <c:v/>
                </c:pt>
                <c:pt idx="149">
                  <c:v/>
                </c:pt>
                <c:pt idx="150">
                  <c:v/>
                </c:pt>
                <c:pt idx="151">
                  <c:v/>
                </c:pt>
                <c:pt idx="152">
                  <c:v/>
                </c:pt>
                <c:pt idx="153">
                  <c:v/>
                </c:pt>
                <c:pt idx="154">
                  <c:v/>
                </c:pt>
                <c:pt idx="155">
                  <c:v/>
                </c:pt>
                <c:pt idx="156">
                  <c:v/>
                </c:pt>
                <c:pt idx="157">
                  <c:v/>
                </c:pt>
                <c:pt idx="158">
                  <c:v/>
                </c:pt>
                <c:pt idx="159">
                  <c:v/>
                </c:pt>
                <c:pt idx="160">
                  <c:v/>
                </c:pt>
                <c:pt idx="161">
                  <c:v/>
                </c:pt>
                <c:pt idx="162">
                  <c:v/>
                </c:pt>
                <c:pt idx="163">
                  <c:v/>
                </c:pt>
                <c:pt idx="164">
                  <c:v/>
                </c:pt>
                <c:pt idx="165">
                  <c:v/>
                </c:pt>
                <c:pt idx="166">
                  <c:v/>
                </c:pt>
                <c:pt idx="167">
                  <c:v/>
                </c:pt>
                <c:pt idx="168">
                  <c:v/>
                </c:pt>
                <c:pt idx="169">
                  <c:v/>
                </c:pt>
                <c:pt idx="170">
                  <c:v/>
                </c:pt>
                <c:pt idx="171">
                  <c:v/>
                </c:pt>
                <c:pt idx="172">
                  <c:v/>
                </c:pt>
                <c:pt idx="173">
                  <c:v/>
                </c:pt>
                <c:pt idx="174">
                  <c:v/>
                </c:pt>
                <c:pt idx="175">
                  <c:v/>
                </c:pt>
                <c:pt idx="176">
                  <c:v/>
                </c:pt>
                <c:pt idx="177">
                  <c:v/>
                </c:pt>
                <c:pt idx="178">
                  <c:v/>
                </c:pt>
                <c:pt idx="179">
                  <c:v/>
                </c:pt>
                <c:pt idx="180">
                  <c:v/>
                </c:pt>
                <c:pt idx="181">
                  <c:v/>
                </c:pt>
                <c:pt idx="182">
                  <c:v/>
                </c:pt>
                <c:pt idx="183">
                  <c:v/>
                </c:pt>
                <c:pt idx="184">
                  <c:v/>
                </c:pt>
                <c:pt idx="185">
                  <c:v/>
                </c:pt>
                <c:pt idx="186">
                  <c:v/>
                </c:pt>
                <c:pt idx="187">
                  <c:v/>
                </c:pt>
                <c:pt idx="188">
                  <c:v/>
                </c:pt>
                <c:pt idx="189">
                  <c:v/>
                </c:pt>
                <c:pt idx="190">
                  <c:v/>
                </c:pt>
                <c:pt idx="191">
                  <c:v/>
                </c:pt>
                <c:pt idx="192">
                  <c:v/>
                </c:pt>
                <c:pt idx="193">
                  <c:v/>
                </c:pt>
                <c:pt idx="194">
                  <c:v/>
                </c:pt>
                <c:pt idx="195">
                  <c:v/>
                </c:pt>
                <c:pt idx="196">
                  <c:v/>
                </c:pt>
                <c:pt idx="197">
                  <c:v/>
                </c:pt>
                <c:pt idx="198">
                  <c:v/>
                </c:pt>
                <c:pt idx="199">
                  <c:v/>
                </c:pt>
                <c:pt idx="200">
                  <c:v/>
                </c:pt>
                <c:pt idx="201">
                  <c:v/>
                </c:pt>
                <c:pt idx="202">
                  <c:v/>
                </c:pt>
                <c:pt idx="203">
                  <c:v/>
                </c:pt>
                <c:pt idx="204">
                  <c:v/>
                </c:pt>
                <c:pt idx="205">
                  <c:v/>
                </c:pt>
                <c:pt idx="206">
                  <c:v/>
                </c:pt>
                <c:pt idx="207">
                  <c:v/>
                </c:pt>
                <c:pt idx="208">
                  <c:v/>
                </c:pt>
                <c:pt idx="209">
                  <c:v/>
                </c:pt>
                <c:pt idx="210">
                  <c:v/>
                </c:pt>
                <c:pt idx="211">
                  <c:v/>
                </c:pt>
                <c:pt idx="212">
                  <c:v/>
                </c:pt>
                <c:pt idx="213">
                  <c:v/>
                </c:pt>
                <c:pt idx="214">
                  <c:v/>
                </c:pt>
                <c:pt idx="215">
                  <c:v/>
                </c:pt>
                <c:pt idx="216">
                  <c:v/>
                </c:pt>
                <c:pt idx="217">
                  <c:v/>
                </c:pt>
                <c:pt idx="218">
                  <c:v/>
                </c:pt>
                <c:pt idx="219">
                  <c:v/>
                </c:pt>
                <c:pt idx="220">
                  <c:v/>
                </c:pt>
                <c:pt idx="221">
                  <c:v/>
                </c:pt>
                <c:pt idx="222">
                  <c:v/>
                </c:pt>
                <c:pt idx="223">
                  <c:v/>
                </c:pt>
                <c:pt idx="224">
                  <c:v/>
                </c:pt>
                <c:pt idx="225">
                  <c:v/>
                </c:pt>
                <c:pt idx="226">
                  <c:v/>
                </c:pt>
                <c:pt idx="227">
                  <c:v/>
                </c:pt>
                <c:pt idx="228">
                  <c:v/>
                </c:pt>
                <c:pt idx="229">
                  <c:v/>
                </c:pt>
                <c:pt idx="230">
                  <c:v/>
                </c:pt>
                <c:pt idx="231">
                  <c:v/>
                </c:pt>
                <c:pt idx="232">
                  <c:v/>
                </c:pt>
                <c:pt idx="233">
                  <c:v/>
                </c:pt>
                <c:pt idx="234">
                  <c:v/>
                </c:pt>
                <c:pt idx="235">
                  <c:v/>
                </c:pt>
                <c:pt idx="236">
                  <c:v/>
                </c:pt>
                <c:pt idx="237">
                  <c:v/>
                </c:pt>
                <c:pt idx="238">
                  <c:v/>
                </c:pt>
                <c:pt idx="239">
                  <c:v/>
                </c:pt>
                <c:pt idx="240">
                  <c:v/>
                </c:pt>
                <c:pt idx="241">
                  <c:v/>
                </c:pt>
                <c:pt idx="242">
                  <c:v/>
                </c:pt>
                <c:pt idx="243">
                  <c:v/>
                </c:pt>
                <c:pt idx="244">
                  <c:v/>
                </c:pt>
                <c:pt idx="245">
                  <c:v/>
                </c:pt>
                <c:pt idx="246">
                  <c:v/>
                </c:pt>
                <c:pt idx="247">
                  <c:v/>
                </c:pt>
                <c:pt idx="248">
                  <c:v/>
                </c:pt>
                <c:pt idx="249">
                  <c:v/>
                </c:pt>
                <c:pt idx="250">
                  <c:v/>
                </c:pt>
                <c:pt idx="251">
                  <c:v/>
                </c:pt>
                <c:pt idx="252">
                  <c:v/>
                </c:pt>
                <c:pt idx="253">
                  <c:v/>
                </c:pt>
                <c:pt idx="254">
                  <c:v/>
                </c:pt>
                <c:pt idx="255">
                  <c:v/>
                </c:pt>
                <c:pt idx="256">
                  <c:v/>
                </c:pt>
                <c:pt idx="257">
                  <c:v/>
                </c:pt>
                <c:pt idx="258">
                  <c:v/>
                </c:pt>
                <c:pt idx="259">
                  <c:v/>
                </c:pt>
                <c:pt idx="260">
                  <c:v/>
                </c:pt>
                <c:pt idx="261">
                  <c:v/>
                </c:pt>
                <c:pt idx="262">
                  <c:v/>
                </c:pt>
                <c:pt idx="263">
                  <c:v/>
                </c:pt>
                <c:pt idx="264">
                  <c:v/>
                </c:pt>
                <c:pt idx="265">
                  <c:v/>
                </c:pt>
                <c:pt idx="266">
                  <c:v/>
                </c:pt>
                <c:pt idx="267">
                  <c:v/>
                </c:pt>
                <c:pt idx="268">
                  <c:v/>
                </c:pt>
                <c:pt idx="269">
                  <c:v/>
                </c:pt>
                <c:pt idx="270">
                  <c:v/>
                </c:pt>
                <c:pt idx="271">
                  <c:v/>
                </c:pt>
                <c:pt idx="272">
                  <c:v/>
                </c:pt>
                <c:pt idx="273">
                  <c:v/>
                </c:pt>
                <c:pt idx="274">
                  <c:v/>
                </c:pt>
                <c:pt idx="275">
                  <c:v/>
                </c:pt>
                <c:pt idx="276">
                  <c:v/>
                </c:pt>
                <c:pt idx="277">
                  <c:v/>
                </c:pt>
                <c:pt idx="278">
                  <c:v/>
                </c:pt>
                <c:pt idx="279">
                  <c:v/>
                </c:pt>
                <c:pt idx="280">
                  <c:v/>
                </c:pt>
                <c:pt idx="281">
                  <c:v/>
                </c:pt>
                <c:pt idx="282">
                  <c:v/>
                </c:pt>
                <c:pt idx="283">
                  <c:v/>
                </c:pt>
                <c:pt idx="284">
                  <c:v/>
                </c:pt>
                <c:pt idx="285">
                  <c:v/>
                </c:pt>
                <c:pt idx="286">
                  <c:v/>
                </c:pt>
                <c:pt idx="287">
                  <c:v/>
                </c:pt>
                <c:pt idx="288">
                  <c:v/>
                </c:pt>
                <c:pt idx="289">
                  <c:v/>
                </c:pt>
                <c:pt idx="290">
                  <c:v/>
                </c:pt>
                <c:pt idx="291">
                  <c:v/>
                </c:pt>
                <c:pt idx="292">
                  <c:v/>
                </c:pt>
                <c:pt idx="293">
                  <c:v/>
                </c:pt>
                <c:pt idx="294">
                  <c:v/>
                </c:pt>
                <c:pt idx="295">
                  <c:v/>
                </c:pt>
                <c:pt idx="296">
                  <c:v/>
                </c:pt>
                <c:pt idx="297">
                  <c:v/>
                </c:pt>
                <c:pt idx="298">
                  <c:v/>
                </c:pt>
                <c:pt idx="299">
                  <c:v/>
                </c:pt>
              </c:strCache>
            </c:strRef>
          </c:cat>
          <c:val>
            <c:numRef>
              <c:f>Sheet1!$C$2:$C$301</c:f>
              <c:numCache>
                <c:ptCount val="300"/>
                <c:pt idx="0">
                  <c:v>158841.980000</c:v>
                </c:pt>
                <c:pt idx="1">
                  <c:v>183759.790000</c:v>
                </c:pt>
                <c:pt idx="2">
                  <c:v>173572.640000</c:v>
                </c:pt>
                <c:pt idx="3">
                  <c:v>234478.020000</c:v>
                </c:pt>
                <c:pt idx="4">
                  <c:v>237369.500000</c:v>
                </c:pt>
                <c:pt idx="5">
                  <c:v>209902.730000</c:v>
                </c:pt>
                <c:pt idx="6">
                  <c:v>189719.130000</c:v>
                </c:pt>
                <c:pt idx="7">
                  <c:v>221478.040000</c:v>
                </c:pt>
                <c:pt idx="8">
                  <c:v>250759.550000</c:v>
                </c:pt>
                <c:pt idx="9">
                  <c:v>242565.900000</c:v>
                </c:pt>
                <c:pt idx="10">
                  <c:v>277293.990000</c:v>
                </c:pt>
                <c:pt idx="11">
                  <c:v>257253.400000</c:v>
                </c:pt>
                <c:pt idx="12">
                  <c:v>309022.080000</c:v>
                </c:pt>
                <c:pt idx="13">
                  <c:v>317727.720000</c:v>
                </c:pt>
                <c:pt idx="14">
                  <c:v>328075.070000</c:v>
                </c:pt>
                <c:pt idx="15">
                  <c:v>324173.730000</c:v>
                </c:pt>
                <c:pt idx="16">
                  <c:v>326259.900000</c:v>
                </c:pt>
                <c:pt idx="17">
                  <c:v>341006.770000</c:v>
                </c:pt>
                <c:pt idx="18">
                  <c:v>338630.400000</c:v>
                </c:pt>
                <c:pt idx="19">
                  <c:v>335025.880000</c:v>
                </c:pt>
                <c:pt idx="20">
                  <c:v>305589.200000</c:v>
                </c:pt>
                <c:pt idx="21">
                  <c:v>314282.100000</c:v>
                </c:pt>
                <c:pt idx="22">
                  <c:v>314987.650000</c:v>
                </c:pt>
                <c:pt idx="23">
                  <c:v>312829.320000</c:v>
                </c:pt>
                <c:pt idx="24">
                  <c:v>329365.270000</c:v>
                </c:pt>
                <c:pt idx="25">
                  <c:v>336502.960000</c:v>
                </c:pt>
                <c:pt idx="26">
                  <c:v>320761.660000</c:v>
                </c:pt>
                <c:pt idx="27">
                  <c:v>336131.820000</c:v>
                </c:pt>
                <c:pt idx="28">
                  <c:v>317810.450000</c:v>
                </c:pt>
                <c:pt idx="29">
                  <c:v>335781.910000</c:v>
                </c:pt>
                <c:pt idx="30">
                  <c:v>329297.140000</c:v>
                </c:pt>
                <c:pt idx="31">
                  <c:v>332507.680000</c:v>
                </c:pt>
                <c:pt idx="32">
                  <c:v>297304.040000</c:v>
                </c:pt>
                <c:pt idx="33">
                  <c:v>326622.110000</c:v>
                </c:pt>
                <c:pt idx="34">
                  <c:v>319752.980000</c:v>
                </c:pt>
                <c:pt idx="35">
                  <c:v>351388.590000</c:v>
                </c:pt>
                <c:pt idx="36">
                  <c:v>347429.050000</c:v>
                </c:pt>
                <c:pt idx="37">
                  <c:v>349991.870000</c:v>
                </c:pt>
                <c:pt idx="38">
                  <c:v>340474.610000</c:v>
                </c:pt>
                <c:pt idx="39">
                  <c:v>348991.210000</c:v>
                </c:pt>
                <c:pt idx="40">
                  <c:v>338925.370000</c:v>
                </c:pt>
                <c:pt idx="41">
                  <c:v>353078.400000</c:v>
                </c:pt>
                <c:pt idx="42">
                  <c:v>351457.630000</c:v>
                </c:pt>
                <c:pt idx="43">
                  <c:v>349637.230000</c:v>
                </c:pt>
                <c:pt idx="44">
                  <c:v>354530.870000</c:v>
                </c:pt>
                <c:pt idx="45">
                  <c:v>346662.380000</c:v>
                </c:pt>
                <c:pt idx="46">
                  <c:v>352068.150000</c:v>
                </c:pt>
                <c:pt idx="47">
                  <c:v>355255.240000</c:v>
                </c:pt>
                <c:pt idx="48">
                  <c:v>357594.990000</c:v>
                </c:pt>
                <c:pt idx="49">
                  <c:v>357046.350000</c:v>
                </c:pt>
                <c:pt idx="50">
                  <c:v>356251.500000</c:v>
                </c:pt>
                <c:pt idx="51">
                  <c:v>355615.880000</c:v>
                </c:pt>
                <c:pt idx="52">
                  <c:v>351673.030000</c:v>
                </c:pt>
                <c:pt idx="53">
                  <c:v>351399.420000</c:v>
                </c:pt>
                <c:pt idx="54">
                  <c:v>353962.320000</c:v>
                </c:pt>
                <c:pt idx="55">
                  <c:v>348274.700000</c:v>
                </c:pt>
                <c:pt idx="56">
                  <c:v>350396.680000</c:v>
                </c:pt>
                <c:pt idx="57">
                  <c:v>351282.540000</c:v>
                </c:pt>
                <c:pt idx="58">
                  <c:v>353108.150000</c:v>
                </c:pt>
                <c:pt idx="59">
                  <c:v>342003.490000</c:v>
                </c:pt>
                <c:pt idx="60">
                  <c:v>347585.780000</c:v>
                </c:pt>
                <c:pt idx="61">
                  <c:v>356324.660000</c:v>
                </c:pt>
                <c:pt idx="62">
                  <c:v>349825.790000</c:v>
                </c:pt>
                <c:pt idx="63">
                  <c:v>346862.980000</c:v>
                </c:pt>
                <c:pt idx="64">
                  <c:v>353612.460000</c:v>
                </c:pt>
                <c:pt idx="65">
                  <c:v>343929.130000</c:v>
                </c:pt>
                <c:pt idx="66">
                  <c:v>348635.240000</c:v>
                </c:pt>
                <c:pt idx="67">
                  <c:v>340773.130000</c:v>
                </c:pt>
                <c:pt idx="68">
                  <c:v>358688.530000</c:v>
                </c:pt>
                <c:pt idx="69">
                  <c:v>356407.670000</c:v>
                </c:pt>
                <c:pt idx="70">
                  <c:v>351805.060000</c:v>
                </c:pt>
                <c:pt idx="71">
                  <c:v>347042.130000</c:v>
                </c:pt>
                <c:pt idx="72">
                  <c:v>333361.470000</c:v>
                </c:pt>
                <c:pt idx="73">
                  <c:v>345578.700000</c:v>
                </c:pt>
                <c:pt idx="74">
                  <c:v>348366.930000</c:v>
                </c:pt>
                <c:pt idx="75">
                  <c:v>353007.300000</c:v>
                </c:pt>
                <c:pt idx="76">
                  <c:v>351977.150000</c:v>
                </c:pt>
                <c:pt idx="77">
                  <c:v>358657.610000</c:v>
                </c:pt>
                <c:pt idx="78">
                  <c:v>345768.380000</c:v>
                </c:pt>
                <c:pt idx="79">
                  <c:v>340988.740000</c:v>
                </c:pt>
                <c:pt idx="80">
                  <c:v>344817.650000</c:v>
                </c:pt>
                <c:pt idx="81">
                  <c:v>336967.620000</c:v>
                </c:pt>
                <c:pt idx="82">
                  <c:v>357813.300000</c:v>
                </c:pt>
                <c:pt idx="83">
                  <c:v>360192.220000</c:v>
                </c:pt>
                <c:pt idx="84">
                  <c:v>349514.150000</c:v>
                </c:pt>
                <c:pt idx="85">
                  <c:v>338266.570000</c:v>
                </c:pt>
                <c:pt idx="86">
                  <c:v>355797.490000</c:v>
                </c:pt>
                <c:pt idx="87">
                  <c:v>352879.510000</c:v>
                </c:pt>
                <c:pt idx="88">
                  <c:v>349226.740000</c:v>
                </c:pt>
                <c:pt idx="89">
                  <c:v>361126.740000</c:v>
                </c:pt>
                <c:pt idx="90">
                  <c:v>353238.940000</c:v>
                </c:pt>
                <c:pt idx="91">
                  <c:v>346578.450000</c:v>
                </c:pt>
                <c:pt idx="92">
                  <c:v>355187.370000</c:v>
                </c:pt>
                <c:pt idx="93">
                  <c:v>357428.250000</c:v>
                </c:pt>
                <c:pt idx="94">
                  <c:v>342928.990000</c:v>
                </c:pt>
                <c:pt idx="95">
                  <c:v>358499.940000</c:v>
                </c:pt>
                <c:pt idx="96">
                  <c:v>360760.190000</c:v>
                </c:pt>
                <c:pt idx="97">
                  <c:v>357148.000000</c:v>
                </c:pt>
                <c:pt idx="98">
                  <c:v>354827.600000</c:v>
                </c:pt>
                <c:pt idx="99">
                  <c:v>340272.250000</c:v>
                </c:pt>
                <c:pt idx="100">
                  <c:v>355591.870000</c:v>
                </c:pt>
                <c:pt idx="101">
                  <c:v>349243.380000</c:v>
                </c:pt>
                <c:pt idx="102">
                  <c:v>334013.050000</c:v>
                </c:pt>
                <c:pt idx="103">
                  <c:v>352010.760000</c:v>
                </c:pt>
                <c:pt idx="104">
                  <c:v>365691.210000</c:v>
                </c:pt>
                <c:pt idx="105">
                  <c:v>359685.950000</c:v>
                </c:pt>
                <c:pt idx="106">
                  <c:v>356340.530000</c:v>
                </c:pt>
                <c:pt idx="107">
                  <c:v>352775.790000</c:v>
                </c:pt>
                <c:pt idx="108">
                  <c:v>354950.980000</c:v>
                </c:pt>
                <c:pt idx="109">
                  <c:v>349608.010000</c:v>
                </c:pt>
                <c:pt idx="110">
                  <c:v>353635.760000</c:v>
                </c:pt>
                <c:pt idx="111">
                  <c:v>354939.290000</c:v>
                </c:pt>
                <c:pt idx="112">
                  <c:v>359592.770000</c:v>
                </c:pt>
                <c:pt idx="113">
                  <c:v>354791.920000</c:v>
                </c:pt>
                <c:pt idx="114">
                  <c:v>353637.440000</c:v>
                </c:pt>
                <c:pt idx="115">
                  <c:v>351636.720000</c:v>
                </c:pt>
                <c:pt idx="116">
                  <c:v>346075.780000</c:v>
                </c:pt>
                <c:pt idx="117">
                  <c:v>353861.170000</c:v>
                </c:pt>
                <c:pt idx="118">
                  <c:v>341520.020000</c:v>
                </c:pt>
                <c:pt idx="119">
                  <c:v>343693.210000</c:v>
                </c:pt>
                <c:pt idx="120">
                  <c:v>360091.550000</c:v>
                </c:pt>
                <c:pt idx="121">
                  <c:v>346386.860000</c:v>
                </c:pt>
                <c:pt idx="122">
                  <c:v>349386.810000</c:v>
                </c:pt>
                <c:pt idx="123">
                  <c:v>345943.060000</c:v>
                </c:pt>
                <c:pt idx="124">
                  <c:v>349243.800000</c:v>
                </c:pt>
                <c:pt idx="125">
                  <c:v>343919.480000</c:v>
                </c:pt>
                <c:pt idx="126">
                  <c:v>356750.050000</c:v>
                </c:pt>
                <c:pt idx="127">
                  <c:v>333824.590000</c:v>
                </c:pt>
                <c:pt idx="128">
                  <c:v>348755.860000</c:v>
                </c:pt>
                <c:pt idx="129">
                  <c:v>348891.690000</c:v>
                </c:pt>
                <c:pt idx="130">
                  <c:v>350776.150000</c:v>
                </c:pt>
                <c:pt idx="131">
                  <c:v>356752.290000</c:v>
                </c:pt>
                <c:pt idx="132">
                  <c:v>353094.630000</c:v>
                </c:pt>
                <c:pt idx="133">
                  <c:v>357833.440000</c:v>
                </c:pt>
                <c:pt idx="134">
                  <c:v>354976.070000</c:v>
                </c:pt>
                <c:pt idx="135">
                  <c:v>342996.210000</c:v>
                </c:pt>
                <c:pt idx="136">
                  <c:v>357345.870000</c:v>
                </c:pt>
                <c:pt idx="137">
                  <c:v>353969.640000</c:v>
                </c:pt>
                <c:pt idx="138">
                  <c:v>334508.870000</c:v>
                </c:pt>
                <c:pt idx="139">
                  <c:v>349806.100000</c:v>
                </c:pt>
                <c:pt idx="140">
                  <c:v>360320.200000</c:v>
                </c:pt>
                <c:pt idx="141">
                  <c:v>343123.100000</c:v>
                </c:pt>
                <c:pt idx="142">
                  <c:v>349026.380000</c:v>
                </c:pt>
                <c:pt idx="143">
                  <c:v>349150.440000</c:v>
                </c:pt>
                <c:pt idx="144">
                  <c:v>344482.650000</c:v>
                </c:pt>
                <c:pt idx="145">
                  <c:v>345313.660000</c:v>
                </c:pt>
                <c:pt idx="146">
                  <c:v>351783.670000</c:v>
                </c:pt>
                <c:pt idx="147">
                  <c:v>352032.240000</c:v>
                </c:pt>
                <c:pt idx="148">
                  <c:v>356828.890000</c:v>
                </c:pt>
                <c:pt idx="149">
                  <c:v>349777.140000</c:v>
                </c:pt>
                <c:pt idx="150">
                  <c:v>347380.750000</c:v>
                </c:pt>
                <c:pt idx="151">
                  <c:v>349498.090000</c:v>
                </c:pt>
                <c:pt idx="152">
                  <c:v>349031.660000</c:v>
                </c:pt>
                <c:pt idx="153">
                  <c:v>353237.650000</c:v>
                </c:pt>
                <c:pt idx="154">
                  <c:v>349197.490000</c:v>
                </c:pt>
                <c:pt idx="155">
                  <c:v>347054.580000</c:v>
                </c:pt>
                <c:pt idx="156">
                  <c:v>355078.170000</c:v>
                </c:pt>
                <c:pt idx="157">
                  <c:v>338676.910000</c:v>
                </c:pt>
                <c:pt idx="158">
                  <c:v>358565.800000</c:v>
                </c:pt>
                <c:pt idx="159">
                  <c:v>342038.340000</c:v>
                </c:pt>
                <c:pt idx="160">
                  <c:v>345918.570000</c:v>
                </c:pt>
                <c:pt idx="161">
                  <c:v>351233.440000</c:v>
                </c:pt>
                <c:pt idx="162">
                  <c:v>359425.730000</c:v>
                </c:pt>
                <c:pt idx="163">
                  <c:v>357840.890000</c:v>
                </c:pt>
                <c:pt idx="164">
                  <c:v>350358.480000</c:v>
                </c:pt>
                <c:pt idx="165">
                  <c:v>361210.380000</c:v>
                </c:pt>
                <c:pt idx="166">
                  <c:v>358038.100000</c:v>
                </c:pt>
                <c:pt idx="167">
                  <c:v>353158.130000</c:v>
                </c:pt>
                <c:pt idx="168">
                  <c:v>350548.950000</c:v>
                </c:pt>
                <c:pt idx="169">
                  <c:v>362791.170000</c:v>
                </c:pt>
                <c:pt idx="170">
                  <c:v>357046.130000</c:v>
                </c:pt>
                <c:pt idx="171">
                  <c:v>362313.170000</c:v>
                </c:pt>
                <c:pt idx="172">
                  <c:v>350870.910000</c:v>
                </c:pt>
                <c:pt idx="173">
                  <c:v>357802.950000</c:v>
                </c:pt>
                <c:pt idx="174">
                  <c:v>348845.350000</c:v>
                </c:pt>
                <c:pt idx="175">
                  <c:v>364092.860000</c:v>
                </c:pt>
                <c:pt idx="176">
                  <c:v>355640.500000</c:v>
                </c:pt>
                <c:pt idx="177">
                  <c:v>355367.980000</c:v>
                </c:pt>
                <c:pt idx="178">
                  <c:v>355470.640000</c:v>
                </c:pt>
                <c:pt idx="179">
                  <c:v>351676.020000</c:v>
                </c:pt>
                <c:pt idx="180">
                  <c:v>353249.180000</c:v>
                </c:pt>
                <c:pt idx="181">
                  <c:v>357430.290000</c:v>
                </c:pt>
                <c:pt idx="182">
                  <c:v>359866.660000</c:v>
                </c:pt>
                <c:pt idx="183">
                  <c:v>353147.830000</c:v>
                </c:pt>
                <c:pt idx="184">
                  <c:v>343871.150000</c:v>
                </c:pt>
                <c:pt idx="185">
                  <c:v>348621.760000</c:v>
                </c:pt>
                <c:pt idx="186">
                  <c:v>336331.310000</c:v>
                </c:pt>
                <c:pt idx="187">
                  <c:v>345298.390000</c:v>
                </c:pt>
                <c:pt idx="188">
                  <c:v>345220.310000</c:v>
                </c:pt>
                <c:pt idx="189">
                  <c:v>354827.900000</c:v>
                </c:pt>
                <c:pt idx="190">
                  <c:v>349536.890000</c:v>
                </c:pt>
                <c:pt idx="191">
                  <c:v>358572.640000</c:v>
                </c:pt>
                <c:pt idx="192">
                  <c:v>354678.420000</c:v>
                </c:pt>
                <c:pt idx="193">
                  <c:v>352517.160000</c:v>
                </c:pt>
                <c:pt idx="194">
                  <c:v>356761.110000</c:v>
                </c:pt>
                <c:pt idx="195">
                  <c:v>346124.340000</c:v>
                </c:pt>
                <c:pt idx="196">
                  <c:v>349296.450000</c:v>
                </c:pt>
                <c:pt idx="197">
                  <c:v>345162.300000</c:v>
                </c:pt>
                <c:pt idx="198">
                  <c:v>351527.240000</c:v>
                </c:pt>
                <c:pt idx="199">
                  <c:v>353621.640000</c:v>
                </c:pt>
                <c:pt idx="200">
                  <c:v>351777.920000</c:v>
                </c:pt>
                <c:pt idx="201">
                  <c:v>344852.170000</c:v>
                </c:pt>
                <c:pt idx="202">
                  <c:v>346334.530000</c:v>
                </c:pt>
                <c:pt idx="203">
                  <c:v>355236.170000</c:v>
                </c:pt>
                <c:pt idx="204">
                  <c:v>355756.690000</c:v>
                </c:pt>
                <c:pt idx="205">
                  <c:v>357006.340000</c:v>
                </c:pt>
                <c:pt idx="206">
                  <c:v>352109.140000</c:v>
                </c:pt>
                <c:pt idx="207">
                  <c:v>349933.470000</c:v>
                </c:pt>
                <c:pt idx="208">
                  <c:v>344964.690000</c:v>
                </c:pt>
                <c:pt idx="209">
                  <c:v>355305.020000</c:v>
                </c:pt>
                <c:pt idx="210">
                  <c:v>353500.560000</c:v>
                </c:pt>
                <c:pt idx="211">
                  <c:v>351743.090000</c:v>
                </c:pt>
                <c:pt idx="212">
                  <c:v>356399.410000</c:v>
                </c:pt>
                <c:pt idx="213">
                  <c:v>354004.830000</c:v>
                </c:pt>
                <c:pt idx="214">
                  <c:v>352755.390000</c:v>
                </c:pt>
                <c:pt idx="215">
                  <c:v>354617.290000</c:v>
                </c:pt>
                <c:pt idx="216">
                  <c:v>348466.800000</c:v>
                </c:pt>
                <c:pt idx="217">
                  <c:v>355856.040000</c:v>
                </c:pt>
                <c:pt idx="218">
                  <c:v>352485.540000</c:v>
                </c:pt>
                <c:pt idx="219">
                  <c:v>347359.460000</c:v>
                </c:pt>
                <c:pt idx="220">
                  <c:v>352990.580000</c:v>
                </c:pt>
                <c:pt idx="221">
                  <c:v>354641.760000</c:v>
                </c:pt>
                <c:pt idx="222">
                  <c:v>359053.640000</c:v>
                </c:pt>
                <c:pt idx="223">
                  <c:v>355771.860000</c:v>
                </c:pt>
                <c:pt idx="224">
                  <c:v>365126.770000</c:v>
                </c:pt>
                <c:pt idx="225">
                  <c:v>359279.570000</c:v>
                </c:pt>
                <c:pt idx="226">
                  <c:v>361853.970000</c:v>
                </c:pt>
                <c:pt idx="227">
                  <c:v>340299.520000</c:v>
                </c:pt>
                <c:pt idx="228">
                  <c:v>359049.670000</c:v>
                </c:pt>
                <c:pt idx="229">
                  <c:v>355400.000000</c:v>
                </c:pt>
                <c:pt idx="230">
                  <c:v>351810.120000</c:v>
                </c:pt>
                <c:pt idx="231">
                  <c:v>354678.920000</c:v>
                </c:pt>
                <c:pt idx="232">
                  <c:v>360889.160000</c:v>
                </c:pt>
                <c:pt idx="233">
                  <c:v>345112.720000</c:v>
                </c:pt>
                <c:pt idx="234">
                  <c:v>344732.550000</c:v>
                </c:pt>
                <c:pt idx="235">
                  <c:v>354014.310000</c:v>
                </c:pt>
                <c:pt idx="236">
                  <c:v>354956.470000</c:v>
                </c:pt>
                <c:pt idx="237">
                  <c:v>360070.580000</c:v>
                </c:pt>
                <c:pt idx="238">
                  <c:v>341396.450000</c:v>
                </c:pt>
                <c:pt idx="239">
                  <c:v>361657.530000</c:v>
                </c:pt>
                <c:pt idx="240">
                  <c:v>350744.680000</c:v>
                </c:pt>
                <c:pt idx="241">
                  <c:v>361872.450000</c:v>
                </c:pt>
                <c:pt idx="242">
                  <c:v>356851.240000</c:v>
                </c:pt>
                <c:pt idx="243">
                  <c:v>357541.200000</c:v>
                </c:pt>
                <c:pt idx="244">
                  <c:v>354290.730000</c:v>
                </c:pt>
                <c:pt idx="245">
                  <c:v>351557.870000</c:v>
                </c:pt>
                <c:pt idx="246">
                  <c:v>345542.380000</c:v>
                </c:pt>
                <c:pt idx="247">
                  <c:v>358781.170000</c:v>
                </c:pt>
                <c:pt idx="248">
                  <c:v>350676.160000</c:v>
                </c:pt>
                <c:pt idx="249">
                  <c:v>351703.190000</c:v>
                </c:pt>
                <c:pt idx="250">
                  <c:v>354059.460000</c:v>
                </c:pt>
                <c:pt idx="251">
                  <c:v>347630.220000</c:v>
                </c:pt>
                <c:pt idx="252">
                  <c:v>353095.940000</c:v>
                </c:pt>
                <c:pt idx="253">
                  <c:v>341905.460000</c:v>
                </c:pt>
                <c:pt idx="254">
                  <c:v>357561.120000</c:v>
                </c:pt>
                <c:pt idx="255">
                  <c:v>352150.160000</c:v>
                </c:pt>
                <c:pt idx="256">
                  <c:v>353934.030000</c:v>
                </c:pt>
                <c:pt idx="257">
                  <c:v>351247.380000</c:v>
                </c:pt>
                <c:pt idx="258">
                  <c:v>351670.040000</c:v>
                </c:pt>
                <c:pt idx="259">
                  <c:v>359119.410000</c:v>
                </c:pt>
                <c:pt idx="260">
                  <c:v>353258.170000</c:v>
                </c:pt>
                <c:pt idx="261">
                  <c:v>352207.980000</c:v>
                </c:pt>
                <c:pt idx="262">
                  <c:v>341853.660000</c:v>
                </c:pt>
                <c:pt idx="263">
                  <c:v>351432.920000</c:v>
                </c:pt>
                <c:pt idx="264">
                  <c:v>355000.920000</c:v>
                </c:pt>
                <c:pt idx="265">
                  <c:v>355769.110000</c:v>
                </c:pt>
                <c:pt idx="266">
                  <c:v>356447.510000</c:v>
                </c:pt>
                <c:pt idx="267">
                  <c:v>360475.470000</c:v>
                </c:pt>
                <c:pt idx="268">
                  <c:v>350436.830000</c:v>
                </c:pt>
                <c:pt idx="269">
                  <c:v>350606.040000</c:v>
                </c:pt>
                <c:pt idx="270">
                  <c:v>347249.210000</c:v>
                </c:pt>
                <c:pt idx="271">
                  <c:v>346965.000000</c:v>
                </c:pt>
                <c:pt idx="272">
                  <c:v>348837.640000</c:v>
                </c:pt>
                <c:pt idx="273">
                  <c:v>356172.700000</c:v>
                </c:pt>
                <c:pt idx="274">
                  <c:v>341152.690000</c:v>
                </c:pt>
                <c:pt idx="275">
                  <c:v>355807.490000</c:v>
                </c:pt>
                <c:pt idx="276">
                  <c:v>357948.060000</c:v>
                </c:pt>
                <c:pt idx="277">
                  <c:v>353287.140000</c:v>
                </c:pt>
                <c:pt idx="278">
                  <c:v>353928.480000</c:v>
                </c:pt>
                <c:pt idx="279">
                  <c:v>360475.020000</c:v>
                </c:pt>
                <c:pt idx="280">
                  <c:v>362850.930000</c:v>
                </c:pt>
                <c:pt idx="281">
                  <c:v>355861.210000</c:v>
                </c:pt>
                <c:pt idx="282">
                  <c:v>356580.640000</c:v>
                </c:pt>
                <c:pt idx="283">
                  <c:v>355199.870000</c:v>
                </c:pt>
                <c:pt idx="284">
                  <c:v>355919.300000</c:v>
                </c:pt>
                <c:pt idx="285">
                  <c:v>349947.420000</c:v>
                </c:pt>
                <c:pt idx="286">
                  <c:v>361614.320000</c:v>
                </c:pt>
                <c:pt idx="287">
                  <c:v>353477.400000</c:v>
                </c:pt>
                <c:pt idx="288">
                  <c:v>363434.940000</c:v>
                </c:pt>
                <c:pt idx="289">
                  <c:v>359706.140000</c:v>
                </c:pt>
                <c:pt idx="290">
                  <c:v>360551.770000</c:v>
                </c:pt>
                <c:pt idx="291">
                  <c:v>360460.870000</c:v>
                </c:pt>
                <c:pt idx="292">
                  <c:v>351436.750000</c:v>
                </c:pt>
                <c:pt idx="293">
                  <c:v>363110.940000</c:v>
                </c:pt>
                <c:pt idx="294">
                  <c:v>361238.690000</c:v>
                </c:pt>
                <c:pt idx="295">
                  <c:v>356075.190000</c:v>
                </c:pt>
                <c:pt idx="296">
                  <c:v>359911.340000</c:v>
                </c:pt>
                <c:pt idx="297">
                  <c:v>346619.860000</c:v>
                </c:pt>
                <c:pt idx="298">
                  <c:v>355665.040000</c:v>
                </c:pt>
                <c:pt idx="299">
                  <c:v>360512.120000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5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.###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5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00000"/>
        <c:minorUnit val="50000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619325"/>
          <c:y val="0"/>
          <c:w val="0.380675"/>
          <c:h val="0.10341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600" u="none">
              <a:solidFill>
                <a:srgbClr val="000000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800" u="none">
                <a:solidFill>
                  <a:srgbClr val="000000"/>
                </a:solidFill>
                <a:latin typeface="Calibri"/>
              </a:defRPr>
            </a:pPr>
            <a:r>
              <a:rPr b="0" i="0" strike="noStrike" sz="800" u="none">
                <a:solidFill>
                  <a:srgbClr val="000000"/>
                </a:solidFill>
                <a:latin typeface="Calibri"/>
              </a:rPr>
              <a:t>256并发下qps</a:t>
            </a:r>
          </a:p>
        </c:rich>
      </c:tx>
      <c:layout>
        <c:manualLayout>
          <c:xMode val="edge"/>
          <c:yMode val="edge"/>
          <c:x val="0.316086"/>
          <c:y val="0.0349832"/>
          <c:w val="0.0879834"/>
          <c:h val="0.15816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60736"/>
          <c:y val="0.193149"/>
          <c:w val="0.653532"/>
          <c:h val="0.7664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WO-原来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rgbClr val="F8BA00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solidFill>
                <a:srgbClr val="FFFFFF"/>
              </a:solidFill>
              <a:ln w="76200" cap="flat">
                <a:solidFill>
                  <a:srgbClr val="F8BA00"/>
                </a:solidFill>
                <a:prstDash val="solid"/>
                <a:miter lim="400000"/>
              </a:ln>
              <a:effectLst/>
            </c:spPr>
          </c:marker>
          <c:dLbls>
            <c:numFmt formatCode="0.##" sourceLinked="0"/>
            <c:txPr>
              <a:bodyPr/>
              <a:lstStyle/>
              <a:p>
                <a:pPr>
                  <a:defRPr b="0" i="0" strike="noStrike" sz="5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Sheet1!$A$2:$A$151</c:f>
              <c:strCache>
                <c:ptCount val="150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  <c:pt idx="34">
                  <c:v/>
                </c:pt>
                <c:pt idx="35">
                  <c:v/>
                </c:pt>
                <c:pt idx="36">
                  <c:v/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/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/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/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/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/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/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/>
                </c:pt>
                <c:pt idx="138">
                  <c:v/>
                </c:pt>
                <c:pt idx="139">
                  <c:v/>
                </c:pt>
                <c:pt idx="140">
                  <c:v/>
                </c:pt>
                <c:pt idx="141">
                  <c:v/>
                </c:pt>
                <c:pt idx="142">
                  <c:v/>
                </c:pt>
                <c:pt idx="143">
                  <c:v/>
                </c:pt>
                <c:pt idx="144">
                  <c:v/>
                </c:pt>
                <c:pt idx="145">
                  <c:v/>
                </c:pt>
                <c:pt idx="146">
                  <c:v/>
                </c:pt>
                <c:pt idx="147">
                  <c:v/>
                </c:pt>
                <c:pt idx="148">
                  <c:v/>
                </c:pt>
                <c:pt idx="149">
                  <c:v/>
                </c:pt>
              </c:strCache>
            </c:strRef>
          </c:cat>
          <c:val>
            <c:numRef>
              <c:f>Sheet1!$B$2:$B$151</c:f>
              <c:numCache>
                <c:ptCount val="150"/>
                <c:pt idx="0">
                  <c:v>68619.780000</c:v>
                </c:pt>
                <c:pt idx="1">
                  <c:v>165956.150000</c:v>
                </c:pt>
                <c:pt idx="2">
                  <c:v>37038.320000</c:v>
                </c:pt>
                <c:pt idx="3">
                  <c:v>81848.310000</c:v>
                </c:pt>
                <c:pt idx="4">
                  <c:v>37013.780000</c:v>
                </c:pt>
                <c:pt idx="5">
                  <c:v>119397.350000</c:v>
                </c:pt>
                <c:pt idx="6">
                  <c:v>155282.740000</c:v>
                </c:pt>
                <c:pt idx="7">
                  <c:v>60973.400000</c:v>
                </c:pt>
                <c:pt idx="8">
                  <c:v>50958.350000</c:v>
                </c:pt>
                <c:pt idx="9">
                  <c:v>31649.930000</c:v>
                </c:pt>
                <c:pt idx="10">
                  <c:v>149481.200000</c:v>
                </c:pt>
                <c:pt idx="11">
                  <c:v>50133.020000</c:v>
                </c:pt>
                <c:pt idx="12">
                  <c:v>37580.990000</c:v>
                </c:pt>
                <c:pt idx="13">
                  <c:v>36988.990000</c:v>
                </c:pt>
                <c:pt idx="14">
                  <c:v>55434.950000</c:v>
                </c:pt>
                <c:pt idx="15">
                  <c:v>50270.760000</c:v>
                </c:pt>
                <c:pt idx="16">
                  <c:v>47373.860000</c:v>
                </c:pt>
                <c:pt idx="17">
                  <c:v>198061.140000</c:v>
                </c:pt>
                <c:pt idx="18">
                  <c:v>91545.630000</c:v>
                </c:pt>
                <c:pt idx="19">
                  <c:v>214024.830000</c:v>
                </c:pt>
                <c:pt idx="20">
                  <c:v>170785.500000</c:v>
                </c:pt>
                <c:pt idx="21">
                  <c:v>161303.010000</c:v>
                </c:pt>
                <c:pt idx="22">
                  <c:v>118586.580000</c:v>
                </c:pt>
                <c:pt idx="23">
                  <c:v>43066.640000</c:v>
                </c:pt>
                <c:pt idx="24">
                  <c:v>124351.740000</c:v>
                </c:pt>
                <c:pt idx="25">
                  <c:v>121097.570000</c:v>
                </c:pt>
                <c:pt idx="26">
                  <c:v>5677.840000</c:v>
                </c:pt>
                <c:pt idx="27">
                  <c:v>151047.780000</c:v>
                </c:pt>
                <c:pt idx="28">
                  <c:v>140167.900000</c:v>
                </c:pt>
                <c:pt idx="29">
                  <c:v>44554.750000</c:v>
                </c:pt>
                <c:pt idx="30">
                  <c:v>47846.490000</c:v>
                </c:pt>
                <c:pt idx="31">
                  <c:v>35775.210000</c:v>
                </c:pt>
                <c:pt idx="32">
                  <c:v>148317.340000</c:v>
                </c:pt>
                <c:pt idx="33">
                  <c:v>181151.030000</c:v>
                </c:pt>
                <c:pt idx="34">
                  <c:v>46688.290000</c:v>
                </c:pt>
                <c:pt idx="35">
                  <c:v>174475.380000</c:v>
                </c:pt>
                <c:pt idx="36">
                  <c:v>133184.320000</c:v>
                </c:pt>
                <c:pt idx="37">
                  <c:v>52354.250000</c:v>
                </c:pt>
                <c:pt idx="38">
                  <c:v>32216.600000</c:v>
                </c:pt>
                <c:pt idx="39">
                  <c:v>70278.170000</c:v>
                </c:pt>
                <c:pt idx="40">
                  <c:v>58610.520000</c:v>
                </c:pt>
                <c:pt idx="41">
                  <c:v>64703.070000</c:v>
                </c:pt>
                <c:pt idx="42">
                  <c:v>50667.650000</c:v>
                </c:pt>
                <c:pt idx="43">
                  <c:v>36933.630000</c:v>
                </c:pt>
                <c:pt idx="44">
                  <c:v>55764.960000</c:v>
                </c:pt>
                <c:pt idx="45">
                  <c:v>40112.700000</c:v>
                </c:pt>
                <c:pt idx="46">
                  <c:v>31675.460000</c:v>
                </c:pt>
                <c:pt idx="47">
                  <c:v>34729.490000</c:v>
                </c:pt>
                <c:pt idx="48">
                  <c:v>204341.860000</c:v>
                </c:pt>
                <c:pt idx="49">
                  <c:v>191350.910000</c:v>
                </c:pt>
                <c:pt idx="50">
                  <c:v>67593.680000</c:v>
                </c:pt>
                <c:pt idx="51">
                  <c:v>21997.710000</c:v>
                </c:pt>
                <c:pt idx="52">
                  <c:v>213212.940000</c:v>
                </c:pt>
                <c:pt idx="53">
                  <c:v>156584.360000</c:v>
                </c:pt>
                <c:pt idx="54">
                  <c:v>34327.290000</c:v>
                </c:pt>
                <c:pt idx="55">
                  <c:v>154599.220000</c:v>
                </c:pt>
                <c:pt idx="56">
                  <c:v>48141.080000</c:v>
                </c:pt>
                <c:pt idx="57">
                  <c:v>111405.130000</c:v>
                </c:pt>
                <c:pt idx="58">
                  <c:v>126052.270000</c:v>
                </c:pt>
                <c:pt idx="59">
                  <c:v>70742.210000</c:v>
                </c:pt>
                <c:pt idx="60">
                  <c:v>43954.590000</c:v>
                </c:pt>
                <c:pt idx="61">
                  <c:v>27183.600000</c:v>
                </c:pt>
                <c:pt idx="62">
                  <c:v>68022.070000</c:v>
                </c:pt>
                <c:pt idx="63">
                  <c:v>89131.560000</c:v>
                </c:pt>
                <c:pt idx="64">
                  <c:v>186915.120000</c:v>
                </c:pt>
                <c:pt idx="65">
                  <c:v>4735.040000</c:v>
                </c:pt>
                <c:pt idx="66">
                  <c:v>248786.770000</c:v>
                </c:pt>
                <c:pt idx="67">
                  <c:v>114531.160000</c:v>
                </c:pt>
                <c:pt idx="68">
                  <c:v>132656.940000</c:v>
                </c:pt>
                <c:pt idx="69">
                  <c:v>94486.040000</c:v>
                </c:pt>
                <c:pt idx="70">
                  <c:v>59455.870000</c:v>
                </c:pt>
                <c:pt idx="71">
                  <c:v>91709.950000</c:v>
                </c:pt>
                <c:pt idx="72">
                  <c:v>40204.130000</c:v>
                </c:pt>
                <c:pt idx="73">
                  <c:v>110664.960000</c:v>
                </c:pt>
                <c:pt idx="74">
                  <c:v>32425.200000</c:v>
                </c:pt>
                <c:pt idx="75">
                  <c:v>47564.670000</c:v>
                </c:pt>
                <c:pt idx="76">
                  <c:v>112427.270000</c:v>
                </c:pt>
                <c:pt idx="77">
                  <c:v>38521.690000</c:v>
                </c:pt>
                <c:pt idx="78">
                  <c:v>109301.630000</c:v>
                </c:pt>
                <c:pt idx="79">
                  <c:v>54282.860000</c:v>
                </c:pt>
                <c:pt idx="80">
                  <c:v>38006.770000</c:v>
                </c:pt>
                <c:pt idx="81">
                  <c:v>21835.180000</c:v>
                </c:pt>
                <c:pt idx="82">
                  <c:v>50045.890000</c:v>
                </c:pt>
                <c:pt idx="83">
                  <c:v>44254.030000</c:v>
                </c:pt>
                <c:pt idx="84">
                  <c:v>27411.980000</c:v>
                </c:pt>
                <c:pt idx="85">
                  <c:v>283804.490000</c:v>
                </c:pt>
                <c:pt idx="86">
                  <c:v>100101.040000</c:v>
                </c:pt>
                <c:pt idx="87">
                  <c:v>1171.980000</c:v>
                </c:pt>
                <c:pt idx="88">
                  <c:v>114325.660000</c:v>
                </c:pt>
                <c:pt idx="89">
                  <c:v>289551.640000</c:v>
                </c:pt>
                <c:pt idx="90">
                  <c:v>15987.550000</c:v>
                </c:pt>
                <c:pt idx="91">
                  <c:v>98703.650000</c:v>
                </c:pt>
                <c:pt idx="92">
                  <c:v>119037.970000</c:v>
                </c:pt>
                <c:pt idx="93">
                  <c:v>98596.600000</c:v>
                </c:pt>
                <c:pt idx="94">
                  <c:v>59441.010000</c:v>
                </c:pt>
                <c:pt idx="95">
                  <c:v>24118.040000</c:v>
                </c:pt>
                <c:pt idx="96">
                  <c:v>174044.720000</c:v>
                </c:pt>
                <c:pt idx="97">
                  <c:v>45767.330000</c:v>
                </c:pt>
                <c:pt idx="98">
                  <c:v>131198.890000</c:v>
                </c:pt>
                <c:pt idx="99">
                  <c:v>65630.990000</c:v>
                </c:pt>
                <c:pt idx="100">
                  <c:v>167534.120000</c:v>
                </c:pt>
                <c:pt idx="101">
                  <c:v>138603.190000</c:v>
                </c:pt>
                <c:pt idx="102">
                  <c:v>196373.920000</c:v>
                </c:pt>
                <c:pt idx="103">
                  <c:v>83303.790000</c:v>
                </c:pt>
                <c:pt idx="104">
                  <c:v>26394.090000</c:v>
                </c:pt>
                <c:pt idx="105">
                  <c:v>10562.970000</c:v>
                </c:pt>
                <c:pt idx="106">
                  <c:v>163217.580000</c:v>
                </c:pt>
                <c:pt idx="107">
                  <c:v>116160.450000</c:v>
                </c:pt>
                <c:pt idx="108">
                  <c:v>31674.410000</c:v>
                </c:pt>
                <c:pt idx="109">
                  <c:v>19441.870000</c:v>
                </c:pt>
                <c:pt idx="110">
                  <c:v>27276.110000</c:v>
                </c:pt>
                <c:pt idx="111">
                  <c:v>36444.580000</c:v>
                </c:pt>
                <c:pt idx="112">
                  <c:v>57125.990000</c:v>
                </c:pt>
                <c:pt idx="113">
                  <c:v>125872.380000</c:v>
                </c:pt>
                <c:pt idx="114">
                  <c:v>39491.440000</c:v>
                </c:pt>
                <c:pt idx="115">
                  <c:v>96546.380000</c:v>
                </c:pt>
                <c:pt idx="116">
                  <c:v>64582.900000</c:v>
                </c:pt>
                <c:pt idx="117">
                  <c:v>77542.700000</c:v>
                </c:pt>
                <c:pt idx="118">
                  <c:v>26710.270000</c:v>
                </c:pt>
                <c:pt idx="119">
                  <c:v>122937.100000</c:v>
                </c:pt>
                <c:pt idx="120">
                  <c:v>209250.430000</c:v>
                </c:pt>
                <c:pt idx="121">
                  <c:v>30979.750000</c:v>
                </c:pt>
                <c:pt idx="122">
                  <c:v>67164.800000</c:v>
                </c:pt>
                <c:pt idx="123">
                  <c:v>56427.390000</c:v>
                </c:pt>
                <c:pt idx="124">
                  <c:v>37863.760000</c:v>
                </c:pt>
                <c:pt idx="125">
                  <c:v>15404.820000</c:v>
                </c:pt>
                <c:pt idx="126">
                  <c:v>98804.450000</c:v>
                </c:pt>
                <c:pt idx="127">
                  <c:v>232099.940000</c:v>
                </c:pt>
                <c:pt idx="128">
                  <c:v>125611.230000</c:v>
                </c:pt>
                <c:pt idx="129">
                  <c:v>24774.260000</c:v>
                </c:pt>
                <c:pt idx="130">
                  <c:v>157567.230000</c:v>
                </c:pt>
                <c:pt idx="131">
                  <c:v>166197.240000</c:v>
                </c:pt>
                <c:pt idx="132">
                  <c:v>120092.690000</c:v>
                </c:pt>
                <c:pt idx="133">
                  <c:v>92459.660000</c:v>
                </c:pt>
                <c:pt idx="134">
                  <c:v>40186.870000</c:v>
                </c:pt>
                <c:pt idx="135">
                  <c:v>171006.270000</c:v>
                </c:pt>
                <c:pt idx="136">
                  <c:v>199931.090000</c:v>
                </c:pt>
                <c:pt idx="137">
                  <c:v>142384.420000</c:v>
                </c:pt>
                <c:pt idx="138">
                  <c:v>87905.370000</c:v>
                </c:pt>
                <c:pt idx="139">
                  <c:v>106727.210000</c:v>
                </c:pt>
                <c:pt idx="140">
                  <c:v>43835.600000</c:v>
                </c:pt>
                <c:pt idx="141">
                  <c:v>21280.190000</c:v>
                </c:pt>
                <c:pt idx="142">
                  <c:v>70262.140000</c:v>
                </c:pt>
                <c:pt idx="143">
                  <c:v>45344.130000</c:v>
                </c:pt>
                <c:pt idx="144">
                  <c:v>118220.030000</c:v>
                </c:pt>
                <c:pt idx="145">
                  <c:v>71669.630000</c:v>
                </c:pt>
                <c:pt idx="146">
                  <c:v>105685.560000</c:v>
                </c:pt>
                <c:pt idx="147">
                  <c:v>43095.090000</c:v>
                </c:pt>
                <c:pt idx="148">
                  <c:v>33424.210000</c:v>
                </c:pt>
                <c:pt idx="149">
                  <c:v>26093.660000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WO-优化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rgbClr val="FF9300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solidFill>
                <a:srgbClr val="FFFFFF"/>
              </a:solidFill>
              <a:ln w="76200" cap="flat">
                <a:solidFill>
                  <a:srgbClr val="FF9300"/>
                </a:solidFill>
                <a:prstDash val="solid"/>
                <a:miter lim="400000"/>
              </a:ln>
              <a:effectLst/>
            </c:spPr>
          </c:marker>
          <c:dLbls>
            <c:numFmt formatCode="0.##" sourceLinked="0"/>
            <c:txPr>
              <a:bodyPr/>
              <a:lstStyle/>
              <a:p>
                <a:pPr>
                  <a:defRPr b="0" i="0" strike="noStrike" sz="5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Sheet1!$A$2:$A$151</c:f>
              <c:strCache>
                <c:ptCount val="150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  <c:pt idx="34">
                  <c:v/>
                </c:pt>
                <c:pt idx="35">
                  <c:v/>
                </c:pt>
                <c:pt idx="36">
                  <c:v/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/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/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/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/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/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/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/>
                </c:pt>
                <c:pt idx="138">
                  <c:v/>
                </c:pt>
                <c:pt idx="139">
                  <c:v/>
                </c:pt>
                <c:pt idx="140">
                  <c:v/>
                </c:pt>
                <c:pt idx="141">
                  <c:v/>
                </c:pt>
                <c:pt idx="142">
                  <c:v/>
                </c:pt>
                <c:pt idx="143">
                  <c:v/>
                </c:pt>
                <c:pt idx="144">
                  <c:v/>
                </c:pt>
                <c:pt idx="145">
                  <c:v/>
                </c:pt>
                <c:pt idx="146">
                  <c:v/>
                </c:pt>
                <c:pt idx="147">
                  <c:v/>
                </c:pt>
                <c:pt idx="148">
                  <c:v/>
                </c:pt>
                <c:pt idx="149">
                  <c:v/>
                </c:pt>
              </c:strCache>
            </c:strRef>
          </c:cat>
          <c:val>
            <c:numRef>
              <c:f>Sheet1!$C$2:$C$151</c:f>
              <c:numCache>
                <c:ptCount val="150"/>
                <c:pt idx="0">
                  <c:v>305701.790000</c:v>
                </c:pt>
                <c:pt idx="1">
                  <c:v>346663.420000</c:v>
                </c:pt>
                <c:pt idx="2">
                  <c:v>322639.350000</c:v>
                </c:pt>
                <c:pt idx="3">
                  <c:v>361096.300000</c:v>
                </c:pt>
                <c:pt idx="4">
                  <c:v>335050.730000</c:v>
                </c:pt>
                <c:pt idx="5">
                  <c:v>286989.730000</c:v>
                </c:pt>
                <c:pt idx="6">
                  <c:v>315504.950000</c:v>
                </c:pt>
                <c:pt idx="7">
                  <c:v>341252.730000</c:v>
                </c:pt>
                <c:pt idx="8">
                  <c:v>340472.420000</c:v>
                </c:pt>
                <c:pt idx="9">
                  <c:v>355225.710000</c:v>
                </c:pt>
                <c:pt idx="10">
                  <c:v>338387.730000</c:v>
                </c:pt>
                <c:pt idx="11">
                  <c:v>278895.340000</c:v>
                </c:pt>
                <c:pt idx="12">
                  <c:v>300500.240000</c:v>
                </c:pt>
                <c:pt idx="13">
                  <c:v>326814.760000</c:v>
                </c:pt>
                <c:pt idx="14">
                  <c:v>304379.220000</c:v>
                </c:pt>
                <c:pt idx="15">
                  <c:v>354467.640000</c:v>
                </c:pt>
                <c:pt idx="16">
                  <c:v>351317.230000</c:v>
                </c:pt>
                <c:pt idx="17">
                  <c:v>316485.600000</c:v>
                </c:pt>
                <c:pt idx="18">
                  <c:v>314578.390000</c:v>
                </c:pt>
                <c:pt idx="19">
                  <c:v>294046.530000</c:v>
                </c:pt>
                <c:pt idx="20">
                  <c:v>337870.310000</c:v>
                </c:pt>
                <c:pt idx="21">
                  <c:v>319178.820000</c:v>
                </c:pt>
                <c:pt idx="22">
                  <c:v>369867.620000</c:v>
                </c:pt>
                <c:pt idx="23">
                  <c:v>379736.000000</c:v>
                </c:pt>
                <c:pt idx="24">
                  <c:v>357774.630000</c:v>
                </c:pt>
                <c:pt idx="25">
                  <c:v>362424.860000</c:v>
                </c:pt>
                <c:pt idx="26">
                  <c:v>377260.470000</c:v>
                </c:pt>
                <c:pt idx="27">
                  <c:v>359025.620000</c:v>
                </c:pt>
                <c:pt idx="28">
                  <c:v>392898.250000</c:v>
                </c:pt>
                <c:pt idx="29">
                  <c:v>370500.340000</c:v>
                </c:pt>
                <c:pt idx="30">
                  <c:v>354997.380000</c:v>
                </c:pt>
                <c:pt idx="31">
                  <c:v>353637.070000</c:v>
                </c:pt>
                <c:pt idx="32">
                  <c:v>382616.220000</c:v>
                </c:pt>
                <c:pt idx="33">
                  <c:v>364295.460000</c:v>
                </c:pt>
                <c:pt idx="34">
                  <c:v>394931.780000</c:v>
                </c:pt>
                <c:pt idx="35">
                  <c:v>377020.340000</c:v>
                </c:pt>
                <c:pt idx="36">
                  <c:v>353254.350000</c:v>
                </c:pt>
                <c:pt idx="37">
                  <c:v>399820.380000</c:v>
                </c:pt>
                <c:pt idx="38">
                  <c:v>379085.110000</c:v>
                </c:pt>
                <c:pt idx="39">
                  <c:v>394342.980000</c:v>
                </c:pt>
                <c:pt idx="40">
                  <c:v>376514.170000</c:v>
                </c:pt>
                <c:pt idx="41">
                  <c:v>381710.670000</c:v>
                </c:pt>
                <c:pt idx="42">
                  <c:v>367826.700000</c:v>
                </c:pt>
                <c:pt idx="43">
                  <c:v>366072.800000</c:v>
                </c:pt>
                <c:pt idx="44">
                  <c:v>373676.320000</c:v>
                </c:pt>
                <c:pt idx="45">
                  <c:v>371178.960000</c:v>
                </c:pt>
                <c:pt idx="46">
                  <c:v>384451.630000</c:v>
                </c:pt>
                <c:pt idx="47">
                  <c:v>363824.150000</c:v>
                </c:pt>
                <c:pt idx="48">
                  <c:v>357902.750000</c:v>
                </c:pt>
                <c:pt idx="49">
                  <c:v>351652.200000</c:v>
                </c:pt>
                <c:pt idx="50">
                  <c:v>387487.260000</c:v>
                </c:pt>
                <c:pt idx="51">
                  <c:v>367845.600000</c:v>
                </c:pt>
                <c:pt idx="52">
                  <c:v>363169.560000</c:v>
                </c:pt>
                <c:pt idx="53">
                  <c:v>365062.050000</c:v>
                </c:pt>
                <c:pt idx="54">
                  <c:v>352264.790000</c:v>
                </c:pt>
                <c:pt idx="55">
                  <c:v>369124.760000</c:v>
                </c:pt>
                <c:pt idx="56">
                  <c:v>384451.950000</c:v>
                </c:pt>
                <c:pt idx="57">
                  <c:v>379861.430000</c:v>
                </c:pt>
                <c:pt idx="58">
                  <c:v>384034.490000</c:v>
                </c:pt>
                <c:pt idx="59">
                  <c:v>375538.320000</c:v>
                </c:pt>
                <c:pt idx="60">
                  <c:v>384207.730000</c:v>
                </c:pt>
                <c:pt idx="61">
                  <c:v>388925.870000</c:v>
                </c:pt>
                <c:pt idx="62">
                  <c:v>389341.450000</c:v>
                </c:pt>
                <c:pt idx="63">
                  <c:v>385046.490000</c:v>
                </c:pt>
                <c:pt idx="64">
                  <c:v>379468.780000</c:v>
                </c:pt>
                <c:pt idx="65">
                  <c:v>379010.200000</c:v>
                </c:pt>
                <c:pt idx="66">
                  <c:v>377275.930000</c:v>
                </c:pt>
                <c:pt idx="67">
                  <c:v>398167.470000</c:v>
                </c:pt>
                <c:pt idx="68">
                  <c:v>376893.670000</c:v>
                </c:pt>
                <c:pt idx="69">
                  <c:v>374829.280000</c:v>
                </c:pt>
                <c:pt idx="70">
                  <c:v>376491.740000</c:v>
                </c:pt>
                <c:pt idx="71">
                  <c:v>400530.400000</c:v>
                </c:pt>
                <c:pt idx="72">
                  <c:v>379924.470000</c:v>
                </c:pt>
                <c:pt idx="73">
                  <c:v>390968.670000</c:v>
                </c:pt>
                <c:pt idx="74">
                  <c:v>379809.540000</c:v>
                </c:pt>
                <c:pt idx="75">
                  <c:v>377328.960000</c:v>
                </c:pt>
                <c:pt idx="76">
                  <c:v>391150.060000</c:v>
                </c:pt>
                <c:pt idx="77">
                  <c:v>390547.420000</c:v>
                </c:pt>
                <c:pt idx="78">
                  <c:v>386184.520000</c:v>
                </c:pt>
                <c:pt idx="79">
                  <c:v>380867.100000</c:v>
                </c:pt>
                <c:pt idx="80">
                  <c:v>381423.090000</c:v>
                </c:pt>
                <c:pt idx="81">
                  <c:v>390848.720000</c:v>
                </c:pt>
                <c:pt idx="82">
                  <c:v>384830.860000</c:v>
                </c:pt>
                <c:pt idx="83">
                  <c:v>392280.340000</c:v>
                </c:pt>
                <c:pt idx="84">
                  <c:v>380378.790000</c:v>
                </c:pt>
                <c:pt idx="85">
                  <c:v>388598.720000</c:v>
                </c:pt>
                <c:pt idx="86">
                  <c:v>386772.570000</c:v>
                </c:pt>
                <c:pt idx="87">
                  <c:v>386731.610000</c:v>
                </c:pt>
                <c:pt idx="88">
                  <c:v>386970.730000</c:v>
                </c:pt>
                <c:pt idx="89">
                  <c:v>386151.140000</c:v>
                </c:pt>
                <c:pt idx="90">
                  <c:v>389316.900000</c:v>
                </c:pt>
                <c:pt idx="91">
                  <c:v>390962.390000</c:v>
                </c:pt>
                <c:pt idx="92">
                  <c:v>381068.560000</c:v>
                </c:pt>
                <c:pt idx="93">
                  <c:v>375080.080000</c:v>
                </c:pt>
                <c:pt idx="94">
                  <c:v>379994.260000</c:v>
                </c:pt>
                <c:pt idx="95">
                  <c:v>386182.940000</c:v>
                </c:pt>
                <c:pt idx="96">
                  <c:v>397788.050000</c:v>
                </c:pt>
                <c:pt idx="97">
                  <c:v>380726.570000</c:v>
                </c:pt>
                <c:pt idx="98">
                  <c:v>378113.950000</c:v>
                </c:pt>
                <c:pt idx="99">
                  <c:v>396514.970000</c:v>
                </c:pt>
                <c:pt idx="100">
                  <c:v>396200.550000</c:v>
                </c:pt>
                <c:pt idx="101">
                  <c:v>378351.840000</c:v>
                </c:pt>
                <c:pt idx="102">
                  <c:v>386017.710000</c:v>
                </c:pt>
                <c:pt idx="103">
                  <c:v>398830.620000</c:v>
                </c:pt>
                <c:pt idx="104">
                  <c:v>391930.940000</c:v>
                </c:pt>
                <c:pt idx="105">
                  <c:v>392856.270000</c:v>
                </c:pt>
                <c:pt idx="106">
                  <c:v>377556.170000</c:v>
                </c:pt>
                <c:pt idx="107">
                  <c:v>379505.020000</c:v>
                </c:pt>
                <c:pt idx="108">
                  <c:v>381105.790000</c:v>
                </c:pt>
                <c:pt idx="109">
                  <c:v>383270.710000</c:v>
                </c:pt>
                <c:pt idx="110">
                  <c:v>381722.220000</c:v>
                </c:pt>
                <c:pt idx="111">
                  <c:v>376567.770000</c:v>
                </c:pt>
                <c:pt idx="112">
                  <c:v>375222.370000</c:v>
                </c:pt>
                <c:pt idx="113">
                  <c:v>391030.930000</c:v>
                </c:pt>
                <c:pt idx="114">
                  <c:v>368156.820000</c:v>
                </c:pt>
                <c:pt idx="115">
                  <c:v>367400.190000</c:v>
                </c:pt>
                <c:pt idx="116">
                  <c:v>381447.400000</c:v>
                </c:pt>
                <c:pt idx="117">
                  <c:v>391420.210000</c:v>
                </c:pt>
                <c:pt idx="118">
                  <c:v>370161.040000</c:v>
                </c:pt>
                <c:pt idx="119">
                  <c:v>377445.030000</c:v>
                </c:pt>
                <c:pt idx="120">
                  <c:v>383489.960000</c:v>
                </c:pt>
                <c:pt idx="121">
                  <c:v>397466.450000</c:v>
                </c:pt>
                <c:pt idx="122">
                  <c:v>396325.270000</c:v>
                </c:pt>
                <c:pt idx="123">
                  <c:v>386755.430000</c:v>
                </c:pt>
                <c:pt idx="124">
                  <c:v>373454.910000</c:v>
                </c:pt>
                <c:pt idx="125">
                  <c:v>393463.890000</c:v>
                </c:pt>
                <c:pt idx="126">
                  <c:v>400043.960000</c:v>
                </c:pt>
                <c:pt idx="127">
                  <c:v>390045.000000</c:v>
                </c:pt>
                <c:pt idx="128">
                  <c:v>397455.260000</c:v>
                </c:pt>
                <c:pt idx="129">
                  <c:v>387150.660000</c:v>
                </c:pt>
                <c:pt idx="130">
                  <c:v>386184.290000</c:v>
                </c:pt>
                <c:pt idx="131">
                  <c:v>403435.800000</c:v>
                </c:pt>
                <c:pt idx="132">
                  <c:v>370786.510000</c:v>
                </c:pt>
                <c:pt idx="133">
                  <c:v>377541.390000</c:v>
                </c:pt>
                <c:pt idx="134">
                  <c:v>386060.610000</c:v>
                </c:pt>
                <c:pt idx="135">
                  <c:v>388173.130000</c:v>
                </c:pt>
                <c:pt idx="136">
                  <c:v>376865.420000</c:v>
                </c:pt>
                <c:pt idx="137">
                  <c:v>382745.280000</c:v>
                </c:pt>
                <c:pt idx="138">
                  <c:v>385637.130000</c:v>
                </c:pt>
                <c:pt idx="139">
                  <c:v>387674.210000</c:v>
                </c:pt>
                <c:pt idx="140">
                  <c:v>382253.560000</c:v>
                </c:pt>
                <c:pt idx="141">
                  <c:v>384485.550000</c:v>
                </c:pt>
                <c:pt idx="142">
                  <c:v>375202.600000</c:v>
                </c:pt>
                <c:pt idx="143">
                  <c:v>396714.420000</c:v>
                </c:pt>
                <c:pt idx="144">
                  <c:v>382727.730000</c:v>
                </c:pt>
                <c:pt idx="145">
                  <c:v>381828.680000</c:v>
                </c:pt>
                <c:pt idx="146">
                  <c:v>370821.010000</c:v>
                </c:pt>
                <c:pt idx="147">
                  <c:v>386848.000000</c:v>
                </c:pt>
                <c:pt idx="148">
                  <c:v>392543.880000</c:v>
                </c:pt>
                <c:pt idx="149">
                  <c:v>381204.220000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5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.##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5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25000"/>
        <c:minorUnit val="62500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708057"/>
          <c:y val="0"/>
          <c:w val="0.291943"/>
          <c:h val="0.10341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600" u="none">
              <a:solidFill>
                <a:srgbClr val="000000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463477" y="854243"/>
            <a:ext cx="8780861" cy="181723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463477" y="2741551"/>
            <a:ext cx="8780861" cy="126022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7975" algn="ctr">
              <a:buSzTx/>
              <a:buFontTx/>
              <a:buNone/>
              <a:defRPr sz="1800"/>
            </a:lvl2pPr>
            <a:lvl3pPr marL="0" indent="695950" algn="ctr">
              <a:buSzTx/>
              <a:buFontTx/>
              <a:buNone/>
              <a:defRPr sz="1800"/>
            </a:lvl3pPr>
            <a:lvl4pPr marL="0" indent="1043925" algn="ctr">
              <a:buSzTx/>
              <a:buFontTx/>
              <a:buNone/>
              <a:defRPr sz="1800"/>
            </a:lvl4pPr>
            <a:lvl5pPr marL="0" indent="1391900" algn="ctr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378404" y="277901"/>
            <a:ext cx="2524498" cy="442345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04912" y="277901"/>
            <a:ext cx="7427145" cy="442345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98813" y="1301300"/>
            <a:ext cx="10097991" cy="217125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98813" y="3493091"/>
            <a:ext cx="10097991" cy="114181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7975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9595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43925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919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04912" y="1389502"/>
            <a:ext cx="4975822" cy="331185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06437" y="277901"/>
            <a:ext cx="10097990" cy="10089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06437" y="1279552"/>
            <a:ext cx="4952955" cy="6270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/>
            </a:lvl1pPr>
            <a:lvl2pPr marL="0" indent="347975">
              <a:buSzTx/>
              <a:buFontTx/>
              <a:buNone/>
              <a:defRPr b="1" sz="1800"/>
            </a:lvl2pPr>
            <a:lvl3pPr marL="0" indent="695950">
              <a:buSzTx/>
              <a:buFontTx/>
              <a:buNone/>
              <a:defRPr b="1" sz="1800"/>
            </a:lvl3pPr>
            <a:lvl4pPr marL="0" indent="1043925">
              <a:buSzTx/>
              <a:buFontTx/>
              <a:buNone/>
              <a:defRPr b="1" sz="1800"/>
            </a:lvl4pPr>
            <a:lvl5pPr marL="0" indent="1391900">
              <a:buSzTx/>
              <a:buFontTx/>
              <a:buNone/>
              <a:defRPr b="1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5927080" y="1279552"/>
            <a:ext cx="4977346" cy="627090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18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06437" y="347979"/>
            <a:ext cx="3776076" cy="1217932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4977346" y="751540"/>
            <a:ext cx="5927081" cy="37093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46817" indent="-198842">
              <a:defRPr sz="2400"/>
            </a:lvl2pPr>
            <a:lvl3pPr marL="927932" indent="-231982">
              <a:defRPr sz="2400"/>
            </a:lvl3pPr>
            <a:lvl4pPr marL="1322304" indent="-278379">
              <a:defRPr sz="2400"/>
            </a:lvl4pPr>
            <a:lvl5pPr marL="1670279" indent="-278379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06437" y="1565909"/>
            <a:ext cx="3776076" cy="290104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06437" y="347979"/>
            <a:ext cx="3776076" cy="1217932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4977346" y="751540"/>
            <a:ext cx="5927081" cy="37093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06437" y="1565910"/>
            <a:ext cx="3776076" cy="290104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7975">
              <a:buSzTx/>
              <a:buFontTx/>
              <a:buNone/>
              <a:defRPr sz="1200"/>
            </a:lvl2pPr>
            <a:lvl3pPr marL="0" indent="695950">
              <a:buSzTx/>
              <a:buFontTx/>
              <a:buNone/>
              <a:defRPr sz="1200"/>
            </a:lvl3pPr>
            <a:lvl4pPr marL="0" indent="1043925">
              <a:buSzTx/>
              <a:buFontTx/>
              <a:buNone/>
              <a:defRPr sz="1200"/>
            </a:lvl4pPr>
            <a:lvl5pPr marL="0" indent="1391900"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04912" y="277901"/>
            <a:ext cx="10097990" cy="1008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04912" y="1389502"/>
            <a:ext cx="10097990" cy="3311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0682898" y="4861269"/>
            <a:ext cx="220004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6959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959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959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959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959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959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959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959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959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3987" marR="0" indent="-173987" algn="l" defTabSz="69595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50959" marR="0" indent="-202984" algn="l" defTabSz="69595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39531" marR="0" indent="-243581" algn="l" defTabSz="69595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24980" marR="0" indent="-281055" algn="l" defTabSz="69595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72956" marR="0" indent="-281056" algn="l" defTabSz="69595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020931" marR="0" indent="-281056" algn="l" defTabSz="69595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68905" marR="0" indent="-281056" algn="l" defTabSz="69595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716881" marR="0" indent="-281056" algn="l" defTabSz="69595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64856" marR="0" indent="-281056" algn="l" defTabSz="69595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" y="0"/>
            <a:ext cx="11707739" cy="5219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文本框 5"/>
          <p:cNvSpPr txBox="1"/>
          <p:nvPr/>
        </p:nvSpPr>
        <p:spPr>
          <a:xfrm>
            <a:off x="2729816" y="1531877"/>
            <a:ext cx="6237069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35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PolarDB云原生数据库技术揭秘</a:t>
            </a:r>
          </a:p>
        </p:txBody>
      </p:sp>
      <p:sp>
        <p:nvSpPr>
          <p:cNvPr id="114" name="文本框 6"/>
          <p:cNvSpPr txBox="1"/>
          <p:nvPr/>
        </p:nvSpPr>
        <p:spPr>
          <a:xfrm>
            <a:off x="5076288" y="2593282"/>
            <a:ext cx="17043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分享人：</a:t>
            </a:r>
            <a:r>
              <a:t>陈宗志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背景 - 数据库体系演进 - PolarDB VS Aurora"/>
          <p:cNvSpPr txBox="1"/>
          <p:nvPr>
            <p:ph type="title"/>
          </p:nvPr>
        </p:nvSpPr>
        <p:spPr>
          <a:xfrm>
            <a:off x="799355" y="277901"/>
            <a:ext cx="9823577" cy="792477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背景 - 数据库体系演进 - PolarDB VS Aurora</a:t>
            </a:r>
          </a:p>
        </p:txBody>
      </p:sp>
      <p:pic>
        <p:nvPicPr>
          <p:cNvPr id="189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2" name="Group"/>
          <p:cNvGrpSpPr/>
          <p:nvPr/>
        </p:nvGrpSpPr>
        <p:grpSpPr>
          <a:xfrm>
            <a:off x="4275114" y="1184533"/>
            <a:ext cx="2287228" cy="467488"/>
            <a:chOff x="0" y="0"/>
            <a:chExt cx="2287226" cy="467487"/>
          </a:xfrm>
        </p:grpSpPr>
        <p:sp>
          <p:nvSpPr>
            <p:cNvPr id="190" name="Rectangle"/>
            <p:cNvSpPr/>
            <p:nvPr/>
          </p:nvSpPr>
          <p:spPr>
            <a:xfrm>
              <a:off x="-1" y="-1"/>
              <a:ext cx="2287228" cy="467489"/>
            </a:xfrm>
            <a:prstGeom prst="rect">
              <a:avLst/>
            </a:prstGeom>
            <a:gradFill flip="none" rotWithShape="1">
              <a:gsLst>
                <a:gs pos="0">
                  <a:srgbClr val="FFB61A"/>
                </a:gs>
                <a:gs pos="100000">
                  <a:srgbClr val="FF6A00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57074">
                <a:defRPr b="1" sz="1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1" name="Aurora"/>
            <p:cNvSpPr txBox="1"/>
            <p:nvPr/>
          </p:nvSpPr>
          <p:spPr>
            <a:xfrm>
              <a:off x="0" y="263160"/>
              <a:ext cx="2287227" cy="171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666" tIns="9666" rIns="9666" bIns="9666" numCol="1" anchor="t">
              <a:spAutoFit/>
            </a:bodyPr>
            <a:lstStyle>
              <a:lvl1pPr defTabSz="157074">
                <a:defRPr b="1" sz="1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Aurora</a:t>
              </a:r>
            </a:p>
          </p:txBody>
        </p:sp>
      </p:grpSp>
      <p:sp>
        <p:nvSpPr>
          <p:cNvPr id="193" name="Rectangle"/>
          <p:cNvSpPr/>
          <p:nvPr/>
        </p:nvSpPr>
        <p:spPr>
          <a:xfrm>
            <a:off x="4275114" y="1766175"/>
            <a:ext cx="2287228" cy="226899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sx="100000" sy="100000" kx="0" ky="0" algn="b" rotWithShape="0" blurRad="127000" dist="0" dir="5400000">
              <a:srgbClr val="000000">
                <a:alpha val="13200"/>
              </a:srgbClr>
            </a:outerShdw>
          </a:effectLst>
        </p:spPr>
        <p:txBody>
          <a:bodyPr lIns="45719" rIns="45719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grpSp>
        <p:nvGrpSpPr>
          <p:cNvPr id="196" name="Group"/>
          <p:cNvGrpSpPr/>
          <p:nvPr/>
        </p:nvGrpSpPr>
        <p:grpSpPr>
          <a:xfrm>
            <a:off x="4359804" y="1976706"/>
            <a:ext cx="2115542" cy="502636"/>
            <a:chOff x="0" y="0"/>
            <a:chExt cx="2115541" cy="502635"/>
          </a:xfrm>
        </p:grpSpPr>
        <p:sp>
          <p:nvSpPr>
            <p:cNvPr id="194" name="Rectangle"/>
            <p:cNvSpPr/>
            <p:nvPr/>
          </p:nvSpPr>
          <p:spPr>
            <a:xfrm>
              <a:off x="-1" y="-1"/>
              <a:ext cx="2115543" cy="502637"/>
            </a:xfrm>
            <a:prstGeom prst="rect">
              <a:avLst/>
            </a:prstGeom>
            <a:solidFill>
              <a:srgbClr val="D9D9D9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>
                  <a:solidFill>
                    <a:srgbClr val="373737"/>
                  </a:solidFill>
                </a:defRPr>
              </a:pPr>
            </a:p>
          </p:txBody>
        </p:sp>
        <p:sp>
          <p:nvSpPr>
            <p:cNvPr id="195" name="12年，网络是瓶颈"/>
            <p:cNvSpPr txBox="1"/>
            <p:nvPr/>
          </p:nvSpPr>
          <p:spPr>
            <a:xfrm>
              <a:off x="17399" y="251317"/>
              <a:ext cx="2080744" cy="199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99" tIns="17399" rIns="17399" bIns="17399" numCol="1" anchor="t">
              <a:spAutoFit/>
            </a:bodyPr>
            <a:lstStyle>
              <a:lvl1pPr>
                <a:defRPr sz="900">
                  <a:solidFill>
                    <a:srgbClr val="373737"/>
                  </a:solidFill>
                </a:defRPr>
              </a:lvl1pPr>
            </a:lstStyle>
            <a:p>
              <a:pPr/>
              <a:r>
                <a:t>12年，网络是瓶颈</a:t>
              </a:r>
            </a:p>
          </p:txBody>
        </p:sp>
      </p:grpSp>
      <p:grpSp>
        <p:nvGrpSpPr>
          <p:cNvPr id="199" name="Group"/>
          <p:cNvGrpSpPr/>
          <p:nvPr/>
        </p:nvGrpSpPr>
        <p:grpSpPr>
          <a:xfrm>
            <a:off x="4359804" y="2640007"/>
            <a:ext cx="2115542" cy="502636"/>
            <a:chOff x="0" y="0"/>
            <a:chExt cx="2115541" cy="502635"/>
          </a:xfrm>
        </p:grpSpPr>
        <p:sp>
          <p:nvSpPr>
            <p:cNvPr id="197" name="Rectangle"/>
            <p:cNvSpPr/>
            <p:nvPr/>
          </p:nvSpPr>
          <p:spPr>
            <a:xfrm>
              <a:off x="-1" y="-1"/>
              <a:ext cx="2115543" cy="502637"/>
            </a:xfrm>
            <a:prstGeom prst="rect">
              <a:avLst/>
            </a:prstGeom>
            <a:solidFill>
              <a:srgbClr val="D9D9D9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>
                  <a:solidFill>
                    <a:srgbClr val="373737"/>
                  </a:solidFill>
                </a:defRPr>
              </a:pPr>
            </a:p>
          </p:txBody>
        </p:sp>
        <p:sp>
          <p:nvSpPr>
            <p:cNvPr id="198" name="减少带宽（REDO即数据）"/>
            <p:cNvSpPr txBox="1"/>
            <p:nvPr/>
          </p:nvSpPr>
          <p:spPr>
            <a:xfrm>
              <a:off x="17399" y="251317"/>
              <a:ext cx="2080744" cy="199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99" tIns="17399" rIns="17399" bIns="17399" numCol="1" anchor="t">
              <a:spAutoFit/>
            </a:bodyPr>
            <a:lstStyle>
              <a:lvl1pPr>
                <a:defRPr sz="900">
                  <a:solidFill>
                    <a:srgbClr val="373737"/>
                  </a:solidFill>
                </a:defRPr>
              </a:lvl1pPr>
            </a:lstStyle>
            <a:p>
              <a:pPr/>
              <a:r>
                <a:t>减少带宽（REDO即数据）</a:t>
              </a:r>
            </a:p>
          </p:txBody>
        </p:sp>
      </p:grpSp>
      <p:grpSp>
        <p:nvGrpSpPr>
          <p:cNvPr id="202" name="Group"/>
          <p:cNvGrpSpPr/>
          <p:nvPr/>
        </p:nvGrpSpPr>
        <p:grpSpPr>
          <a:xfrm>
            <a:off x="4359804" y="3303309"/>
            <a:ext cx="2115542" cy="502636"/>
            <a:chOff x="0" y="0"/>
            <a:chExt cx="2115541" cy="502635"/>
          </a:xfrm>
        </p:grpSpPr>
        <p:sp>
          <p:nvSpPr>
            <p:cNvPr id="200" name="Rectangle"/>
            <p:cNvSpPr/>
            <p:nvPr/>
          </p:nvSpPr>
          <p:spPr>
            <a:xfrm>
              <a:off x="-1" y="-1"/>
              <a:ext cx="2115543" cy="502637"/>
            </a:xfrm>
            <a:prstGeom prst="rect">
              <a:avLst/>
            </a:prstGeom>
            <a:solidFill>
              <a:srgbClr val="D9D9D9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>
                  <a:solidFill>
                    <a:srgbClr val="373737"/>
                  </a:solidFill>
                </a:defRPr>
              </a:pPr>
            </a:p>
          </p:txBody>
        </p:sp>
        <p:sp>
          <p:nvSpPr>
            <p:cNvPr id="201" name="分片分担更多的存储功能"/>
            <p:cNvSpPr txBox="1"/>
            <p:nvPr/>
          </p:nvSpPr>
          <p:spPr>
            <a:xfrm>
              <a:off x="17399" y="251317"/>
              <a:ext cx="2080744" cy="199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99" tIns="17399" rIns="17399" bIns="17399" numCol="1" anchor="t">
              <a:spAutoFit/>
            </a:bodyPr>
            <a:lstStyle>
              <a:lvl1pPr>
                <a:defRPr sz="900">
                  <a:solidFill>
                    <a:srgbClr val="373737"/>
                  </a:solidFill>
                </a:defRPr>
              </a:lvl1pPr>
            </a:lstStyle>
            <a:p>
              <a:pPr/>
              <a:r>
                <a:t>分片分担更多的存储功能</a:t>
              </a:r>
            </a:p>
          </p:txBody>
        </p:sp>
      </p:grpSp>
      <p:grpSp>
        <p:nvGrpSpPr>
          <p:cNvPr id="205" name="Group"/>
          <p:cNvGrpSpPr/>
          <p:nvPr/>
        </p:nvGrpSpPr>
        <p:grpSpPr>
          <a:xfrm>
            <a:off x="6959531" y="1184533"/>
            <a:ext cx="2287228" cy="467488"/>
            <a:chOff x="0" y="0"/>
            <a:chExt cx="2287226" cy="467487"/>
          </a:xfrm>
        </p:grpSpPr>
        <p:sp>
          <p:nvSpPr>
            <p:cNvPr id="203" name="Rectangle"/>
            <p:cNvSpPr/>
            <p:nvPr/>
          </p:nvSpPr>
          <p:spPr>
            <a:xfrm>
              <a:off x="-1" y="-1"/>
              <a:ext cx="2287228" cy="467489"/>
            </a:xfrm>
            <a:prstGeom prst="rect">
              <a:avLst/>
            </a:prstGeom>
            <a:gradFill flip="none" rotWithShape="1">
              <a:gsLst>
                <a:gs pos="0">
                  <a:srgbClr val="FFB61A"/>
                </a:gs>
                <a:gs pos="100000">
                  <a:srgbClr val="FF6A00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57074">
                <a:defRPr b="1" sz="1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4" name="PolarDB"/>
            <p:cNvSpPr txBox="1"/>
            <p:nvPr/>
          </p:nvSpPr>
          <p:spPr>
            <a:xfrm>
              <a:off x="0" y="263160"/>
              <a:ext cx="2287227" cy="171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666" tIns="9666" rIns="9666" bIns="9666" numCol="1" anchor="t">
              <a:spAutoFit/>
            </a:bodyPr>
            <a:lstStyle>
              <a:lvl1pPr defTabSz="157074">
                <a:defRPr b="1" sz="1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PolarDB</a:t>
              </a:r>
            </a:p>
          </p:txBody>
        </p:sp>
      </p:grpSp>
      <p:sp>
        <p:nvSpPr>
          <p:cNvPr id="206" name="Rectangle"/>
          <p:cNvSpPr/>
          <p:nvPr/>
        </p:nvSpPr>
        <p:spPr>
          <a:xfrm>
            <a:off x="6959531" y="1766175"/>
            <a:ext cx="2287228" cy="226899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sx="100000" sy="100000" kx="0" ky="0" algn="b" rotWithShape="0" blurRad="127000" dist="0" dir="5400000">
              <a:srgbClr val="000000">
                <a:alpha val="13200"/>
              </a:srgbClr>
            </a:outerShdw>
          </a:effectLst>
        </p:spPr>
        <p:txBody>
          <a:bodyPr lIns="45719" rIns="45719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grpSp>
        <p:nvGrpSpPr>
          <p:cNvPr id="209" name="Group"/>
          <p:cNvGrpSpPr/>
          <p:nvPr/>
        </p:nvGrpSpPr>
        <p:grpSpPr>
          <a:xfrm>
            <a:off x="7044221" y="1976706"/>
            <a:ext cx="2115543" cy="502636"/>
            <a:chOff x="0" y="0"/>
            <a:chExt cx="2115541" cy="502635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2115543" cy="502637"/>
            </a:xfrm>
            <a:prstGeom prst="rect">
              <a:avLst/>
            </a:prstGeom>
            <a:solidFill>
              <a:srgbClr val="D9D9D9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>
                  <a:solidFill>
                    <a:srgbClr val="373737"/>
                  </a:solidFill>
                </a:defRPr>
              </a:pPr>
            </a:p>
          </p:txBody>
        </p:sp>
        <p:sp>
          <p:nvSpPr>
            <p:cNvPr id="208" name="15年，RDMA出现，网络接近总线带宽"/>
            <p:cNvSpPr txBox="1"/>
            <p:nvPr/>
          </p:nvSpPr>
          <p:spPr>
            <a:xfrm>
              <a:off x="17399" y="251317"/>
              <a:ext cx="2080744" cy="199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99" tIns="17399" rIns="17399" bIns="17399" numCol="1" anchor="t">
              <a:spAutoFit/>
            </a:bodyPr>
            <a:lstStyle>
              <a:lvl1pPr>
                <a:defRPr sz="900">
                  <a:solidFill>
                    <a:srgbClr val="373737"/>
                  </a:solidFill>
                </a:defRPr>
              </a:lvl1pPr>
            </a:lstStyle>
            <a:p>
              <a:pPr/>
              <a:r>
                <a:t>15年，RDMA出现，网络接近总线带宽</a:t>
              </a: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7044221" y="2640007"/>
            <a:ext cx="2115543" cy="502636"/>
            <a:chOff x="0" y="0"/>
            <a:chExt cx="2115541" cy="502635"/>
          </a:xfrm>
        </p:grpSpPr>
        <p:sp>
          <p:nvSpPr>
            <p:cNvPr id="210" name="Rectangle"/>
            <p:cNvSpPr/>
            <p:nvPr/>
          </p:nvSpPr>
          <p:spPr>
            <a:xfrm>
              <a:off x="-1" y="-1"/>
              <a:ext cx="2115543" cy="502637"/>
            </a:xfrm>
            <a:prstGeom prst="rect">
              <a:avLst/>
            </a:prstGeom>
            <a:solidFill>
              <a:srgbClr val="D9D9D9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>
                  <a:solidFill>
                    <a:srgbClr val="373737"/>
                  </a:solidFill>
                </a:defRPr>
              </a:pPr>
            </a:p>
          </p:txBody>
        </p:sp>
        <p:sp>
          <p:nvSpPr>
            <p:cNvPr id="211" name="减少软件栈开销（ByPass Kernel）"/>
            <p:cNvSpPr txBox="1"/>
            <p:nvPr/>
          </p:nvSpPr>
          <p:spPr>
            <a:xfrm>
              <a:off x="17399" y="251317"/>
              <a:ext cx="2080744" cy="199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99" tIns="17399" rIns="17399" bIns="17399" numCol="1" anchor="t">
              <a:spAutoFit/>
            </a:bodyPr>
            <a:lstStyle>
              <a:lvl1pPr>
                <a:defRPr sz="900">
                  <a:solidFill>
                    <a:srgbClr val="373737"/>
                  </a:solidFill>
                </a:defRPr>
              </a:lvl1pPr>
            </a:lstStyle>
            <a:p>
              <a:pPr/>
              <a:r>
                <a:t>减少软件栈开销（ByPass Kernel）</a:t>
              </a:r>
            </a:p>
          </p:txBody>
        </p:sp>
      </p:grpSp>
      <p:grpSp>
        <p:nvGrpSpPr>
          <p:cNvPr id="215" name="Group"/>
          <p:cNvGrpSpPr/>
          <p:nvPr/>
        </p:nvGrpSpPr>
        <p:grpSpPr>
          <a:xfrm>
            <a:off x="7044221" y="3303309"/>
            <a:ext cx="2115543" cy="502636"/>
            <a:chOff x="0" y="0"/>
            <a:chExt cx="2115541" cy="502635"/>
          </a:xfrm>
        </p:grpSpPr>
        <p:sp>
          <p:nvSpPr>
            <p:cNvPr id="213" name="Rectangle"/>
            <p:cNvSpPr/>
            <p:nvPr/>
          </p:nvSpPr>
          <p:spPr>
            <a:xfrm>
              <a:off x="-1" y="-1"/>
              <a:ext cx="2115543" cy="502637"/>
            </a:xfrm>
            <a:prstGeom prst="rect">
              <a:avLst/>
            </a:prstGeom>
            <a:solidFill>
              <a:srgbClr val="D9D9D9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>
                  <a:solidFill>
                    <a:srgbClr val="373737"/>
                  </a:solidFill>
                </a:defRPr>
              </a:pPr>
            </a:p>
          </p:txBody>
        </p:sp>
        <p:sp>
          <p:nvSpPr>
            <p:cNvPr id="214" name="上层耦合小，横向网络少"/>
            <p:cNvSpPr txBox="1"/>
            <p:nvPr/>
          </p:nvSpPr>
          <p:spPr>
            <a:xfrm>
              <a:off x="17399" y="251317"/>
              <a:ext cx="2080744" cy="199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399" tIns="17399" rIns="17399" bIns="17399" numCol="1" anchor="t">
              <a:spAutoFit/>
            </a:bodyPr>
            <a:lstStyle>
              <a:lvl1pPr>
                <a:defRPr sz="900">
                  <a:solidFill>
                    <a:srgbClr val="373737"/>
                  </a:solidFill>
                </a:defRPr>
              </a:lvl1pPr>
            </a:lstStyle>
            <a:p>
              <a:pPr/>
              <a:r>
                <a:t>上层耦合小，横向网络少</a:t>
              </a:r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2054170" y="2003363"/>
            <a:ext cx="1821450" cy="449321"/>
            <a:chOff x="0" y="0"/>
            <a:chExt cx="1821448" cy="449320"/>
          </a:xfrm>
        </p:grpSpPr>
        <p:sp>
          <p:nvSpPr>
            <p:cNvPr id="216" name="Rectangle"/>
            <p:cNvSpPr/>
            <p:nvPr/>
          </p:nvSpPr>
          <p:spPr>
            <a:xfrm>
              <a:off x="89765" y="0"/>
              <a:ext cx="1641919" cy="449321"/>
            </a:xfrm>
            <a:prstGeom prst="rect">
              <a:avLst/>
            </a:prstGeom>
            <a:solidFill>
              <a:srgbClr val="525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7" name="设计背景"/>
            <p:cNvSpPr txBox="1"/>
            <p:nvPr/>
          </p:nvSpPr>
          <p:spPr>
            <a:xfrm>
              <a:off x="0" y="93185"/>
              <a:ext cx="1821449" cy="2629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186" tIns="27186" rIns="27186" bIns="27186" numCol="1" anchor="t">
              <a:noAutofit/>
            </a:bodyPr>
            <a:lstStyle>
              <a:lvl1pPr>
                <a:defRPr b="1" sz="1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设计背景</a:t>
              </a:r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2054170" y="2666664"/>
            <a:ext cx="1821450" cy="449322"/>
            <a:chOff x="0" y="0"/>
            <a:chExt cx="1821448" cy="449320"/>
          </a:xfrm>
        </p:grpSpPr>
        <p:sp>
          <p:nvSpPr>
            <p:cNvPr id="219" name="Rectangle"/>
            <p:cNvSpPr/>
            <p:nvPr/>
          </p:nvSpPr>
          <p:spPr>
            <a:xfrm>
              <a:off x="89765" y="0"/>
              <a:ext cx="1641919" cy="449321"/>
            </a:xfrm>
            <a:prstGeom prst="rect">
              <a:avLst/>
            </a:prstGeom>
            <a:solidFill>
              <a:srgbClr val="525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0" name="重点"/>
            <p:cNvSpPr txBox="1"/>
            <p:nvPr/>
          </p:nvSpPr>
          <p:spPr>
            <a:xfrm>
              <a:off x="0" y="93185"/>
              <a:ext cx="1821449" cy="2629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186" tIns="27186" rIns="27186" bIns="27186" numCol="1" anchor="t">
              <a:noAutofit/>
            </a:bodyPr>
            <a:lstStyle>
              <a:lvl1pPr>
                <a:defRPr b="1" sz="1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重点</a:t>
              </a:r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2054170" y="3329966"/>
            <a:ext cx="1821450" cy="449321"/>
            <a:chOff x="0" y="0"/>
            <a:chExt cx="1821448" cy="449320"/>
          </a:xfrm>
        </p:grpSpPr>
        <p:sp>
          <p:nvSpPr>
            <p:cNvPr id="222" name="Rectangle"/>
            <p:cNvSpPr/>
            <p:nvPr/>
          </p:nvSpPr>
          <p:spPr>
            <a:xfrm>
              <a:off x="89765" y="0"/>
              <a:ext cx="1641919" cy="449321"/>
            </a:xfrm>
            <a:prstGeom prst="rect">
              <a:avLst/>
            </a:prstGeom>
            <a:solidFill>
              <a:srgbClr val="525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3" name="比较优势"/>
            <p:cNvSpPr txBox="1"/>
            <p:nvPr/>
          </p:nvSpPr>
          <p:spPr>
            <a:xfrm>
              <a:off x="0" y="93185"/>
              <a:ext cx="1821449" cy="2629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186" tIns="27186" rIns="27186" bIns="27186" numCol="1" anchor="t">
              <a:noAutofit/>
            </a:bodyPr>
            <a:lstStyle>
              <a:lvl1pPr>
                <a:defRPr b="1" sz="1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比较优势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whole.png" descr="whole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8854" r="0" b="8854"/>
          <a:stretch>
            <a:fillRect/>
          </a:stretch>
        </p:blipFill>
        <p:spPr>
          <a:xfrm>
            <a:off x="4970338" y="751540"/>
            <a:ext cx="5927081" cy="3709372"/>
          </a:xfrm>
          <a:prstGeom prst="rect">
            <a:avLst/>
          </a:prstGeom>
        </p:spPr>
      </p:pic>
      <p:sp>
        <p:nvSpPr>
          <p:cNvPr id="227" name="一组Chunk Server通过RDMA硬件连接在一起，对上层提供块设备接口…"/>
          <p:cNvSpPr txBox="1"/>
          <p:nvPr>
            <p:ph type="body" sz="quarter" idx="1"/>
          </p:nvPr>
        </p:nvSpPr>
        <p:spPr>
          <a:xfrm>
            <a:off x="799430" y="1554340"/>
            <a:ext cx="3776075" cy="2901043"/>
          </a:xfrm>
          <a:prstGeom prst="rect">
            <a:avLst/>
          </a:prstGeom>
        </p:spPr>
        <p:txBody>
          <a:bodyPr/>
          <a:lstStyle/>
          <a:p>
            <a:pPr marL="140676" indent="-140676">
              <a:lnSpc>
                <a:spcPct val="150000"/>
              </a:lnSpc>
              <a:buClr>
                <a:srgbClr val="FF6A00"/>
              </a:buClr>
              <a:buSzPct val="100000"/>
              <a:buChar char="➡"/>
              <a:defRPr sz="1100">
                <a:solidFill>
                  <a:srgbClr val="FFFFFF"/>
                </a:solidFill>
              </a:defRPr>
            </a:pPr>
            <a:r>
              <a:t>一组Chunk Server通过RDMA硬件连接在一起，对上层提供块设备接口</a:t>
            </a:r>
          </a:p>
          <a:p>
            <a:pPr marL="140676" indent="-140676">
              <a:lnSpc>
                <a:spcPct val="150000"/>
              </a:lnSpc>
              <a:buClr>
                <a:srgbClr val="FF6A00"/>
              </a:buClr>
              <a:buSzPct val="100000"/>
              <a:buChar char="➡"/>
              <a:defRPr sz="1100">
                <a:solidFill>
                  <a:srgbClr val="FFFFFF"/>
                </a:solidFill>
              </a:defRPr>
            </a:pPr>
            <a:r>
              <a:t>DB阶段通过RDMA挂载在同一组Chunk Server虚拟的设备上</a:t>
            </a:r>
          </a:p>
          <a:p>
            <a:pPr marL="140676" indent="-140676">
              <a:lnSpc>
                <a:spcPct val="150000"/>
              </a:lnSpc>
              <a:buClr>
                <a:srgbClr val="FF6A00"/>
              </a:buClr>
              <a:buSzPct val="100000"/>
              <a:buChar char="➡"/>
              <a:defRPr sz="1100">
                <a:solidFill>
                  <a:srgbClr val="FFFFFF"/>
                </a:solidFill>
              </a:defRPr>
            </a:pPr>
            <a:r>
              <a:t>Primary节点以读写模式挂载，Secondary节点以只读模式挂载</a:t>
            </a:r>
          </a:p>
        </p:txBody>
      </p:sp>
      <p:pic>
        <p:nvPicPr>
          <p:cNvPr id="228" name="image104.pdf" descr="image104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9139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背景 - PolarDB 整体架构"/>
          <p:cNvSpPr txBox="1"/>
          <p:nvPr/>
        </p:nvSpPr>
        <p:spPr>
          <a:xfrm>
            <a:off x="539626" y="253483"/>
            <a:ext cx="8321988" cy="600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>
            <a:normAutofit fontScale="100000" lnSpcReduction="0"/>
          </a:bodyPr>
          <a:lstStyle>
            <a:lvl1pPr defTabSz="695959">
              <a:lnSpc>
                <a:spcPct val="90000"/>
              </a:lnSpc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背景 - PolarDB 整体架构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背景 - PolarDB 优势"/>
          <p:cNvSpPr txBox="1"/>
          <p:nvPr>
            <p:ph type="title"/>
          </p:nvPr>
        </p:nvSpPr>
        <p:spPr>
          <a:xfrm>
            <a:off x="799355" y="185345"/>
            <a:ext cx="10097990" cy="1008902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背景 - PolarDB 优势</a:t>
            </a:r>
          </a:p>
        </p:txBody>
      </p:sp>
      <p:sp>
        <p:nvSpPr>
          <p:cNvPr id="232" name="Circle"/>
          <p:cNvSpPr/>
          <p:nvPr/>
        </p:nvSpPr>
        <p:spPr>
          <a:xfrm>
            <a:off x="2872186" y="2057585"/>
            <a:ext cx="882096" cy="882096"/>
          </a:xfrm>
          <a:prstGeom prst="ellipse">
            <a:avLst/>
          </a:prstGeom>
          <a:gradFill>
            <a:gsLst>
              <a:gs pos="0">
                <a:srgbClr val="FFB61A">
                  <a:alpha val="35000"/>
                </a:srgbClr>
              </a:gs>
              <a:gs pos="100000">
                <a:srgbClr val="FFB61A">
                  <a:alpha val="35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233" name="Circle"/>
          <p:cNvSpPr/>
          <p:nvPr/>
        </p:nvSpPr>
        <p:spPr>
          <a:xfrm>
            <a:off x="2912279" y="2098824"/>
            <a:ext cx="801907" cy="799619"/>
          </a:xfrm>
          <a:prstGeom prst="ellipse">
            <a:avLst/>
          </a:prstGeom>
          <a:gradFill>
            <a:gsLst>
              <a:gs pos="0">
                <a:srgbClr val="FFB61A"/>
              </a:gs>
              <a:gs pos="100000">
                <a:srgbClr val="FF6A00"/>
              </a:gs>
            </a:gsLst>
            <a:lin ang="5400000"/>
          </a:gradFill>
          <a:ln w="12700">
            <a:miter lim="400000"/>
          </a:ln>
          <a:effectLst>
            <a:reflection blurRad="0" stA="20000" stPos="0" endA="0" endPos="40000" dist="0" dir="5400000" fadeDir="5400000" sx="100000" sy="-100000" kx="0" ky="0" algn="bl" rotWithShape="0"/>
          </a:effectLst>
        </p:spPr>
        <p:txBody>
          <a:bodyPr lIns="45719" rIns="45719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pic>
        <p:nvPicPr>
          <p:cNvPr id="234" name="image9.png" descr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0341" y="2303342"/>
            <a:ext cx="425784" cy="390583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Circle"/>
          <p:cNvSpPr/>
          <p:nvPr/>
        </p:nvSpPr>
        <p:spPr>
          <a:xfrm>
            <a:off x="5445173" y="2057585"/>
            <a:ext cx="882096" cy="882096"/>
          </a:xfrm>
          <a:prstGeom prst="ellipse">
            <a:avLst/>
          </a:prstGeom>
          <a:gradFill>
            <a:gsLst>
              <a:gs pos="0">
                <a:srgbClr val="FFB61A">
                  <a:alpha val="35000"/>
                </a:srgbClr>
              </a:gs>
              <a:gs pos="100000">
                <a:srgbClr val="FFB61A">
                  <a:alpha val="35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236" name="Circle"/>
          <p:cNvSpPr/>
          <p:nvPr/>
        </p:nvSpPr>
        <p:spPr>
          <a:xfrm>
            <a:off x="5485267" y="2098824"/>
            <a:ext cx="801906" cy="799619"/>
          </a:xfrm>
          <a:prstGeom prst="ellipse">
            <a:avLst/>
          </a:prstGeom>
          <a:gradFill>
            <a:gsLst>
              <a:gs pos="0">
                <a:srgbClr val="FFB61A"/>
              </a:gs>
              <a:gs pos="100000">
                <a:srgbClr val="FF6A00"/>
              </a:gs>
            </a:gsLst>
            <a:lin ang="5400000"/>
          </a:gradFill>
          <a:ln w="12700">
            <a:miter lim="400000"/>
          </a:ln>
          <a:effectLst>
            <a:reflection blurRad="0" stA="20000" stPos="0" endA="0" endPos="40000" dist="0" dir="5400000" fadeDir="5400000" sx="100000" sy="-100000" kx="0" ky="0" algn="bl" rotWithShape="0"/>
          </a:effectLst>
        </p:spPr>
        <p:txBody>
          <a:bodyPr lIns="45719" rIns="45719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237" name="Circle"/>
          <p:cNvSpPr/>
          <p:nvPr/>
        </p:nvSpPr>
        <p:spPr>
          <a:xfrm>
            <a:off x="8038314" y="2057585"/>
            <a:ext cx="882096" cy="882096"/>
          </a:xfrm>
          <a:prstGeom prst="ellipse">
            <a:avLst/>
          </a:prstGeom>
          <a:gradFill>
            <a:gsLst>
              <a:gs pos="0">
                <a:srgbClr val="FFB61A">
                  <a:alpha val="35000"/>
                </a:srgbClr>
              </a:gs>
              <a:gs pos="100000">
                <a:srgbClr val="FFB61A">
                  <a:alpha val="35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238" name="Circle"/>
          <p:cNvSpPr/>
          <p:nvPr/>
        </p:nvSpPr>
        <p:spPr>
          <a:xfrm>
            <a:off x="8078408" y="2098824"/>
            <a:ext cx="801906" cy="799619"/>
          </a:xfrm>
          <a:prstGeom prst="ellipse">
            <a:avLst/>
          </a:prstGeom>
          <a:gradFill>
            <a:gsLst>
              <a:gs pos="0">
                <a:srgbClr val="FFB61A"/>
              </a:gs>
              <a:gs pos="100000">
                <a:srgbClr val="FF6A00"/>
              </a:gs>
            </a:gsLst>
            <a:lin ang="5400000"/>
          </a:gradFill>
          <a:ln w="12700">
            <a:miter lim="400000"/>
          </a:ln>
          <a:effectLst>
            <a:reflection blurRad="0" stA="20000" stPos="0" endA="0" endPos="40000" dist="0" dir="5400000" fadeDir="5400000" sx="100000" sy="-100000" kx="0" ky="0" algn="bl" rotWithShape="0"/>
          </a:effectLst>
        </p:spPr>
        <p:txBody>
          <a:bodyPr lIns="45719" rIns="45719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239" name="大容量"/>
          <p:cNvSpPr txBox="1"/>
          <p:nvPr/>
        </p:nvSpPr>
        <p:spPr>
          <a:xfrm>
            <a:off x="2970481" y="3303119"/>
            <a:ext cx="657099" cy="33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7399" tIns="17399" rIns="17399" bIns="17399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大容量</a:t>
            </a:r>
          </a:p>
        </p:txBody>
      </p:sp>
      <p:sp>
        <p:nvSpPr>
          <p:cNvPr id="240" name="分布式共享存储突破机器容量限制"/>
          <p:cNvSpPr txBox="1"/>
          <p:nvPr/>
        </p:nvSpPr>
        <p:spPr>
          <a:xfrm>
            <a:off x="2336984" y="3651445"/>
            <a:ext cx="1952499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7399" tIns="17399" rIns="17399" bIns="1739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分布式共享存储突破机器容量限制</a:t>
            </a:r>
          </a:p>
        </p:txBody>
      </p:sp>
      <p:sp>
        <p:nvSpPr>
          <p:cNvPr id="241" name="高性能"/>
          <p:cNvSpPr txBox="1"/>
          <p:nvPr/>
        </p:nvSpPr>
        <p:spPr>
          <a:xfrm>
            <a:off x="5592541" y="3300067"/>
            <a:ext cx="657099" cy="33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7399" tIns="17399" rIns="17399" bIns="17399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高性能</a:t>
            </a:r>
          </a:p>
        </p:txBody>
      </p:sp>
      <p:sp>
        <p:nvSpPr>
          <p:cNvPr id="242" name="新硬件+Bypass Kernel"/>
          <p:cNvSpPr txBox="1"/>
          <p:nvPr/>
        </p:nvSpPr>
        <p:spPr>
          <a:xfrm>
            <a:off x="5319640" y="3651445"/>
            <a:ext cx="1202902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7399" tIns="17399" rIns="17399" bIns="1739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新硬件+Bypass Kernel</a:t>
            </a:r>
          </a:p>
        </p:txBody>
      </p:sp>
      <p:sp>
        <p:nvSpPr>
          <p:cNvPr id="243" name="极致弹性"/>
          <p:cNvSpPr txBox="1"/>
          <p:nvPr/>
        </p:nvSpPr>
        <p:spPr>
          <a:xfrm>
            <a:off x="8214602" y="3303119"/>
            <a:ext cx="860299" cy="33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7399" tIns="17399" rIns="17399" bIns="17399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极致弹性</a:t>
            </a:r>
          </a:p>
        </p:txBody>
      </p:sp>
      <p:sp>
        <p:nvSpPr>
          <p:cNvPr id="244" name="分钟级增加只读节点，零数据拷贝"/>
          <p:cNvSpPr txBox="1"/>
          <p:nvPr/>
        </p:nvSpPr>
        <p:spPr>
          <a:xfrm>
            <a:off x="7902226" y="3651445"/>
            <a:ext cx="1952499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7399" tIns="17399" rIns="17399" bIns="1739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分钟级增加只读节点，零数据拷贝</a:t>
            </a:r>
          </a:p>
        </p:txBody>
      </p:sp>
      <p:pic>
        <p:nvPicPr>
          <p:cNvPr id="245" name="image10.png" descr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66469" y="2278672"/>
            <a:ext cx="425784" cy="390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11.png" descr="image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39262" y="2281239"/>
            <a:ext cx="473975" cy="434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104.pdf" descr="image104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250" name="背景"/>
          <p:cNvSpPr txBox="1"/>
          <p:nvPr/>
        </p:nvSpPr>
        <p:spPr>
          <a:xfrm>
            <a:off x="2266785" y="2052958"/>
            <a:ext cx="8448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rgbClr val="FF6A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背景</a:t>
            </a:r>
          </a:p>
        </p:txBody>
      </p:sp>
      <p:sp>
        <p:nvSpPr>
          <p:cNvPr id="251" name="数据库体系演进…"/>
          <p:cNvSpPr txBox="1"/>
          <p:nvPr/>
        </p:nvSpPr>
        <p:spPr>
          <a:xfrm>
            <a:off x="2086847" y="2746714"/>
            <a:ext cx="149068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t>数据库体系演进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PolarDB VS Aurora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PolarDB架构</a:t>
            </a:r>
          </a:p>
        </p:txBody>
      </p:sp>
      <p:sp>
        <p:nvSpPr>
          <p:cNvPr id="252" name="01"/>
          <p:cNvSpPr txBox="1"/>
          <p:nvPr/>
        </p:nvSpPr>
        <p:spPr>
          <a:xfrm>
            <a:off x="1754381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spc="43" sz="3000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53" name="核心技术"/>
          <p:cNvSpPr txBox="1"/>
          <p:nvPr/>
        </p:nvSpPr>
        <p:spPr>
          <a:xfrm>
            <a:off x="4565939" y="2052958"/>
            <a:ext cx="8448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rgbClr val="FF6A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核心技术</a:t>
            </a:r>
          </a:p>
        </p:txBody>
      </p:sp>
      <p:sp>
        <p:nvSpPr>
          <p:cNvPr id="254" name="共享存储…"/>
          <p:cNvSpPr txBox="1"/>
          <p:nvPr/>
        </p:nvSpPr>
        <p:spPr>
          <a:xfrm>
            <a:off x="4386000" y="2746714"/>
            <a:ext cx="106868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共享存储</a:t>
            </a:r>
            <a:endParaRPr b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物理复制</a:t>
            </a:r>
            <a:endParaRPr b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一写多读</a:t>
            </a:r>
          </a:p>
        </p:txBody>
      </p:sp>
      <p:sp>
        <p:nvSpPr>
          <p:cNvPr id="255" name="02"/>
          <p:cNvSpPr txBox="1"/>
          <p:nvPr/>
        </p:nvSpPr>
        <p:spPr>
          <a:xfrm>
            <a:off x="4053535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3000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pic>
        <p:nvPicPr>
          <p:cNvPr id="256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内核优化"/>
          <p:cNvSpPr txBox="1"/>
          <p:nvPr/>
        </p:nvSpPr>
        <p:spPr>
          <a:xfrm>
            <a:off x="6778098" y="2052958"/>
            <a:ext cx="84481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rgbClr val="FF6A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内核优化</a:t>
            </a:r>
          </a:p>
        </p:txBody>
      </p:sp>
      <p:sp>
        <p:nvSpPr>
          <p:cNvPr id="258" name="锁优化…"/>
          <p:cNvSpPr txBox="1"/>
          <p:nvPr/>
        </p:nvSpPr>
        <p:spPr>
          <a:xfrm>
            <a:off x="6625857" y="2746714"/>
            <a:ext cx="106868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锁优化</a:t>
            </a:r>
            <a:endParaRPr b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IO路径优化</a:t>
            </a:r>
            <a:endParaRPr b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并行InnoDB</a:t>
            </a:r>
          </a:p>
        </p:txBody>
      </p:sp>
      <p:sp>
        <p:nvSpPr>
          <p:cNvPr id="259" name="03"/>
          <p:cNvSpPr txBox="1"/>
          <p:nvPr/>
        </p:nvSpPr>
        <p:spPr>
          <a:xfrm>
            <a:off x="6265693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3000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260" name="企业功能"/>
          <p:cNvSpPr txBox="1"/>
          <p:nvPr/>
        </p:nvSpPr>
        <p:spPr>
          <a:xfrm>
            <a:off x="9077252" y="2052958"/>
            <a:ext cx="84481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rgbClr val="FF6A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企业功能</a:t>
            </a:r>
          </a:p>
        </p:txBody>
      </p:sp>
      <p:sp>
        <p:nvSpPr>
          <p:cNvPr id="261" name="BackTrack…"/>
          <p:cNvSpPr txBox="1"/>
          <p:nvPr/>
        </p:nvSpPr>
        <p:spPr>
          <a:xfrm>
            <a:off x="8925010" y="2746714"/>
            <a:ext cx="1085227" cy="1037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BackTrack</a:t>
            </a: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秒级备份</a:t>
            </a: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多点写入</a:t>
            </a: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Parallel Query</a:t>
            </a:r>
          </a:p>
        </p:txBody>
      </p:sp>
      <p:sp>
        <p:nvSpPr>
          <p:cNvPr id="262" name="04"/>
          <p:cNvSpPr txBox="1"/>
          <p:nvPr/>
        </p:nvSpPr>
        <p:spPr>
          <a:xfrm>
            <a:off x="8564847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3000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olarStore.png" descr="PolarSto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6701" y="989744"/>
            <a:ext cx="6147687" cy="3240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104.pdf" descr="image104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核心技术 - 共享存储 - 整体架构"/>
          <p:cNvSpPr txBox="1"/>
          <p:nvPr/>
        </p:nvSpPr>
        <p:spPr>
          <a:xfrm>
            <a:off x="458640" y="380747"/>
            <a:ext cx="8733741" cy="77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>
            <a:normAutofit fontScale="100000" lnSpcReduction="0"/>
          </a:bodyPr>
          <a:lstStyle>
            <a:lvl1pPr defTabSz="695959">
              <a:lnSpc>
                <a:spcPct val="90000"/>
              </a:lnSpc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核心技术 - 共享存储 - 整体架构</a:t>
            </a:r>
          </a:p>
        </p:txBody>
      </p:sp>
      <p:sp>
        <p:nvSpPr>
          <p:cNvPr id="267" name="PolarDB通过libpfs挂载到PolarStore上…"/>
          <p:cNvSpPr txBox="1"/>
          <p:nvPr>
            <p:ph type="body" sz="quarter" idx="4294967295"/>
          </p:nvPr>
        </p:nvSpPr>
        <p:spPr>
          <a:xfrm>
            <a:off x="1012904" y="1085305"/>
            <a:ext cx="2889667" cy="3653332"/>
          </a:xfrm>
          <a:prstGeom prst="rect">
            <a:avLst/>
          </a:prstGeom>
        </p:spPr>
        <p:txBody>
          <a:bodyPr/>
          <a:lstStyle/>
          <a:p>
            <a:pPr marL="140676" indent="-140676" defTabSz="347979">
              <a:lnSpc>
                <a:spcPct val="150000"/>
              </a:lnSpc>
              <a:spcBef>
                <a:spcPts val="300"/>
              </a:spcBef>
              <a:buClr>
                <a:srgbClr val="FF6A00"/>
              </a:buClr>
              <a:buSzPct val="171000"/>
              <a:buFontTx/>
              <a:buChar char="➡"/>
              <a:defRPr sz="1100">
                <a:solidFill>
                  <a:srgbClr val="FFFFFF"/>
                </a:solidFill>
              </a:defRPr>
            </a:pPr>
            <a:r>
              <a:t>PolarDB通过libpfs挂载到PolarStore上</a:t>
            </a:r>
          </a:p>
          <a:p>
            <a:pPr marL="140676" indent="-140676" defTabSz="347979">
              <a:lnSpc>
                <a:spcPct val="150000"/>
              </a:lnSpc>
              <a:spcBef>
                <a:spcPts val="300"/>
              </a:spcBef>
              <a:buClr>
                <a:srgbClr val="FF6A00"/>
              </a:buClr>
              <a:buSzPct val="171000"/>
              <a:buFontTx/>
              <a:buChar char="➡"/>
              <a:defRPr sz="1100">
                <a:solidFill>
                  <a:srgbClr val="FFFFFF"/>
                </a:solidFill>
              </a:defRPr>
            </a:pPr>
            <a:r>
              <a:t>请求按Chunk为单位拆分，通过PolarSwitch分发到对应的ChunkServer</a:t>
            </a:r>
          </a:p>
          <a:p>
            <a:pPr marL="140676" indent="-140676" defTabSz="347979">
              <a:lnSpc>
                <a:spcPct val="150000"/>
              </a:lnSpc>
              <a:spcBef>
                <a:spcPts val="300"/>
              </a:spcBef>
              <a:buClr>
                <a:srgbClr val="FF6A00"/>
              </a:buClr>
              <a:buSzPct val="171000"/>
              <a:buFontTx/>
              <a:buChar char="➡"/>
              <a:defRPr sz="1100">
                <a:solidFill>
                  <a:srgbClr val="FFFFFF"/>
                </a:solidFill>
              </a:defRPr>
            </a:pPr>
            <a:r>
              <a:t>ChunkServer维护一组Chunk，并通过ParalleRaft保证副本一致</a:t>
            </a:r>
          </a:p>
          <a:p>
            <a:pPr marL="140676" indent="-140676" defTabSz="347979">
              <a:lnSpc>
                <a:spcPct val="150000"/>
              </a:lnSpc>
              <a:spcBef>
                <a:spcPts val="300"/>
              </a:spcBef>
              <a:buClr>
                <a:srgbClr val="FF6A00"/>
              </a:buClr>
              <a:buSzPct val="171000"/>
              <a:buFontTx/>
              <a:buChar char="➡"/>
              <a:defRPr sz="1100">
                <a:solidFill>
                  <a:srgbClr val="FFFFFF"/>
                </a:solidFill>
              </a:defRPr>
            </a:pPr>
            <a:r>
              <a:t>PolarCtl维护集群元信息并负责PolarSwitch和ChunkServer的元信息更新。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NVME(Non-Volatile Memory Express)…"/>
          <p:cNvSpPr txBox="1"/>
          <p:nvPr>
            <p:ph type="body" sz="quarter" idx="4294967295"/>
          </p:nvPr>
        </p:nvSpPr>
        <p:spPr>
          <a:xfrm>
            <a:off x="584834" y="1179018"/>
            <a:ext cx="3537601" cy="2861664"/>
          </a:xfrm>
          <a:prstGeom prst="rect">
            <a:avLst/>
          </a:prstGeom>
        </p:spPr>
        <p:txBody>
          <a:bodyPr/>
          <a:lstStyle/>
          <a:p>
            <a:pPr marL="304800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200">
                <a:solidFill>
                  <a:srgbClr val="FFFFFF"/>
                </a:solidFill>
              </a:defRPr>
            </a:pPr>
            <a:r>
              <a:t>NVME(Non-Volatile Memory Express)</a:t>
            </a:r>
          </a:p>
          <a:p>
            <a:pPr lvl="1" marL="462274" indent="-114300">
              <a:lnSpc>
                <a:spcPct val="100000"/>
              </a:lnSpc>
              <a:buClr>
                <a:srgbClr val="FF6A00"/>
              </a:buClr>
              <a:defRPr sz="1200">
                <a:solidFill>
                  <a:srgbClr val="FFFFFF"/>
                </a:solidFill>
              </a:defRPr>
            </a:pPr>
            <a:r>
              <a:t>接近内存的访问性能</a:t>
            </a:r>
          </a:p>
          <a:p>
            <a:pPr lvl="1" marL="462274" indent="-114300">
              <a:lnSpc>
                <a:spcPct val="100000"/>
              </a:lnSpc>
              <a:buClr>
                <a:srgbClr val="FF6A00"/>
              </a:buClr>
              <a:defRPr sz="1200">
                <a:solidFill>
                  <a:srgbClr val="FFFFFF"/>
                </a:solidFill>
              </a:defRPr>
            </a:pPr>
            <a:r>
              <a:t>顺序访问和随机访问差距不大</a:t>
            </a:r>
          </a:p>
          <a:p>
            <a:pPr marL="304800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200">
                <a:solidFill>
                  <a:srgbClr val="FFFFFF"/>
                </a:solidFill>
              </a:defRPr>
            </a:pPr>
            <a:r>
              <a:t>RDMA(Remote Direct Memory Access)</a:t>
            </a:r>
          </a:p>
        </p:txBody>
      </p:sp>
      <p:pic>
        <p:nvPicPr>
          <p:cNvPr id="270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核心技术 - 共享存储 - 新硬件"/>
          <p:cNvSpPr txBox="1"/>
          <p:nvPr/>
        </p:nvSpPr>
        <p:spPr>
          <a:xfrm>
            <a:off x="528056" y="403886"/>
            <a:ext cx="9390172" cy="1046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>
            <a:normAutofit fontScale="100000" lnSpcReduction="0"/>
          </a:bodyPr>
          <a:lstStyle>
            <a:lvl1pPr defTabSz="695959">
              <a:lnSpc>
                <a:spcPct val="90000"/>
              </a:lnSpc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核心技术 - 共享存储 - 新硬件</a:t>
            </a:r>
          </a:p>
        </p:txBody>
      </p:sp>
      <p:pic>
        <p:nvPicPr>
          <p:cNvPr id="272" name="RDMA.png" descr="RDM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5520" y="1287524"/>
            <a:ext cx="5928667" cy="2644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核心技术 - 共享存储 - Bypass Kernel"/>
          <p:cNvSpPr txBox="1"/>
          <p:nvPr/>
        </p:nvSpPr>
        <p:spPr>
          <a:xfrm>
            <a:off x="389223" y="357608"/>
            <a:ext cx="8018154" cy="5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>
            <a:normAutofit fontScale="100000" lnSpcReduction="0"/>
          </a:bodyPr>
          <a:lstStyle>
            <a:lvl1pPr defTabSz="695959">
              <a:lnSpc>
                <a:spcPct val="90000"/>
              </a:lnSpc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核心技术 - 共享存储 - Bypass Kernel</a:t>
            </a:r>
          </a:p>
        </p:txBody>
      </p:sp>
      <p:sp>
        <p:nvSpPr>
          <p:cNvPr id="276" name="用户态IO…"/>
          <p:cNvSpPr txBox="1"/>
          <p:nvPr>
            <p:ph type="body" idx="4294967295"/>
          </p:nvPr>
        </p:nvSpPr>
        <p:spPr>
          <a:xfrm>
            <a:off x="584834" y="1217930"/>
            <a:ext cx="10020643" cy="2783840"/>
          </a:xfrm>
          <a:prstGeom prst="rect">
            <a:avLst/>
          </a:prstGeom>
        </p:spPr>
        <p:txBody>
          <a:bodyPr/>
          <a:lstStyle/>
          <a:p>
            <a:pPr marL="304800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400">
                <a:solidFill>
                  <a:srgbClr val="FFFFFF"/>
                </a:solidFill>
              </a:defRPr>
            </a:pPr>
            <a:r>
              <a:t>用户态IO</a:t>
            </a:r>
          </a:p>
          <a:p>
            <a:pPr lvl="1" marL="462274" indent="-114300">
              <a:lnSpc>
                <a:spcPct val="100000"/>
              </a:lnSpc>
              <a:buClr>
                <a:srgbClr val="FF6A00"/>
              </a:buClr>
              <a:defRPr sz="1400">
                <a:solidFill>
                  <a:srgbClr val="FFFFFF"/>
                </a:solidFill>
              </a:defRPr>
            </a:pPr>
            <a:r>
              <a:t>SPDK</a:t>
            </a:r>
          </a:p>
          <a:p>
            <a:pPr marL="304800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400">
                <a:solidFill>
                  <a:srgbClr val="FFFFFF"/>
                </a:solidFill>
              </a:defRPr>
            </a:pPr>
            <a:r>
              <a:t>避免上下文切换，消除锁</a:t>
            </a:r>
          </a:p>
          <a:p>
            <a:pPr lvl="1" marL="462274" indent="-114300">
              <a:lnSpc>
                <a:spcPct val="100000"/>
              </a:lnSpc>
              <a:buClr>
                <a:srgbClr val="FF6A00"/>
              </a:buClr>
              <a:defRPr sz="1400">
                <a:solidFill>
                  <a:srgbClr val="FFFFFF"/>
                </a:solidFill>
              </a:defRPr>
            </a:pPr>
            <a:r>
              <a:t>绑定CPU</a:t>
            </a:r>
          </a:p>
          <a:p>
            <a:pPr lvl="1" marL="462274" indent="-114300">
              <a:lnSpc>
                <a:spcPct val="100000"/>
              </a:lnSpc>
              <a:buClr>
                <a:srgbClr val="FF6A00"/>
              </a:buClr>
              <a:defRPr sz="1400">
                <a:solidFill>
                  <a:srgbClr val="FFFFFF"/>
                </a:solidFill>
              </a:defRPr>
            </a:pPr>
            <a:r>
              <a:t>循环polling event from RDMA and NVMe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核心技术 - 共享存储 - ParalleRaft"/>
          <p:cNvSpPr txBox="1"/>
          <p:nvPr>
            <p:ph type="title"/>
          </p:nvPr>
        </p:nvSpPr>
        <p:spPr>
          <a:xfrm>
            <a:off x="631370" y="277901"/>
            <a:ext cx="8970377" cy="528408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核心技术 - 共享存储 - ParalleRaft</a:t>
            </a:r>
          </a:p>
        </p:txBody>
      </p:sp>
      <p:sp>
        <p:nvSpPr>
          <p:cNvPr id="279" name="Rectangle"/>
          <p:cNvSpPr/>
          <p:nvPr/>
        </p:nvSpPr>
        <p:spPr>
          <a:xfrm>
            <a:off x="2686941" y="965477"/>
            <a:ext cx="6100690" cy="32887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6A00"/>
                </a:solidFill>
              </a:defRPr>
            </a:pPr>
          </a:p>
        </p:txBody>
      </p:sp>
      <p:pic>
        <p:nvPicPr>
          <p:cNvPr id="280" name="image104.pdf" descr="image104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核心技术 - 物理复制"/>
          <p:cNvSpPr txBox="1"/>
          <p:nvPr>
            <p:ph type="title"/>
          </p:nvPr>
        </p:nvSpPr>
        <p:spPr>
          <a:xfrm>
            <a:off x="839620" y="301039"/>
            <a:ext cx="8790825" cy="521269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核心技术 - 物理复制</a:t>
            </a:r>
          </a:p>
        </p:txBody>
      </p:sp>
      <p:sp>
        <p:nvSpPr>
          <p:cNvPr id="283" name="Rectangle"/>
          <p:cNvSpPr/>
          <p:nvPr/>
        </p:nvSpPr>
        <p:spPr>
          <a:xfrm>
            <a:off x="1990187" y="1053998"/>
            <a:ext cx="3488058" cy="247551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6A00"/>
                </a:solidFill>
              </a:defRPr>
            </a:pPr>
          </a:p>
        </p:txBody>
      </p:sp>
      <p:sp>
        <p:nvSpPr>
          <p:cNvPr id="284" name="Rectangle"/>
          <p:cNvSpPr/>
          <p:nvPr/>
        </p:nvSpPr>
        <p:spPr>
          <a:xfrm>
            <a:off x="6190803" y="1053998"/>
            <a:ext cx="3453261" cy="247551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6A00"/>
                </a:solidFill>
              </a:defRPr>
            </a:pPr>
          </a:p>
        </p:txBody>
      </p:sp>
      <p:sp>
        <p:nvSpPr>
          <p:cNvPr id="285" name="逻辑复制的复制方式是自上而下的，Secondary上的重放逻辑完整地走了从Server到InnoDB的写链路。"/>
          <p:cNvSpPr txBox="1"/>
          <p:nvPr/>
        </p:nvSpPr>
        <p:spPr>
          <a:xfrm>
            <a:off x="2007586" y="3640496"/>
            <a:ext cx="345326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>
            <a:spAutoFit/>
          </a:bodyPr>
          <a:lstStyle>
            <a:lvl1pPr>
              <a:lnSpc>
                <a:spcPct val="150000"/>
              </a:lnSpc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逻辑复制的复制方式是自上而下的，Secondary上的重放逻辑完整地走了从Server到InnoDB的写链路。</a:t>
            </a:r>
          </a:p>
        </p:txBody>
      </p:sp>
      <p:sp>
        <p:nvSpPr>
          <p:cNvPr id="286" name="物理复制的复制方式是自下而上的，从共享存储中读取并重放REDO，重放过程会直接修改Buffer Pool中的Page，同步B+Tree及事务信息。"/>
          <p:cNvSpPr txBox="1"/>
          <p:nvPr/>
        </p:nvSpPr>
        <p:spPr>
          <a:xfrm>
            <a:off x="6208202" y="3640496"/>
            <a:ext cx="3453260" cy="745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>
            <a:spAutoFit/>
          </a:bodyPr>
          <a:lstStyle>
            <a:lvl1pPr>
              <a:lnSpc>
                <a:spcPct val="150000"/>
              </a:lnSpc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物理复制的复制方式是自下而上的，从共享存储中读取并重放REDO，重放过程会直接修改Buffer Pool中的Page，同步B+Tree及事务信息。</a:t>
            </a:r>
          </a:p>
        </p:txBody>
      </p:sp>
      <p:sp>
        <p:nvSpPr>
          <p:cNvPr id="287" name="Arrow"/>
          <p:cNvSpPr/>
          <p:nvPr/>
        </p:nvSpPr>
        <p:spPr>
          <a:xfrm>
            <a:off x="5694827" y="2281820"/>
            <a:ext cx="279395" cy="23228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5F00"/>
              </a:gs>
              <a:gs pos="100000">
                <a:srgbClr val="FFB61A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88" name="image104.pdf" descr="image10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"/>
          <p:cNvSpPr/>
          <p:nvPr/>
        </p:nvSpPr>
        <p:spPr>
          <a:xfrm>
            <a:off x="4388803" y="956227"/>
            <a:ext cx="5652337" cy="372009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6A00"/>
                </a:solidFill>
              </a:defRPr>
            </a:pPr>
          </a:p>
        </p:txBody>
      </p:sp>
      <p:sp>
        <p:nvSpPr>
          <p:cNvPr id="291" name="核心技术 - 物理复制 - 实时同步"/>
          <p:cNvSpPr txBox="1"/>
          <p:nvPr>
            <p:ph type="title"/>
          </p:nvPr>
        </p:nvSpPr>
        <p:spPr>
          <a:xfrm>
            <a:off x="804912" y="289470"/>
            <a:ext cx="9095019" cy="507620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核心技术 - 物理复制 - 实时同步</a:t>
            </a:r>
          </a:p>
        </p:txBody>
      </p:sp>
      <p:pic>
        <p:nvPicPr>
          <p:cNvPr id="292" name="image104.pdf" descr="image104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减少一份日志写…"/>
          <p:cNvSpPr txBox="1"/>
          <p:nvPr>
            <p:ph type="body" sz="quarter" idx="4294967295"/>
          </p:nvPr>
        </p:nvSpPr>
        <p:spPr>
          <a:xfrm>
            <a:off x="584834" y="1217930"/>
            <a:ext cx="2924285" cy="2992875"/>
          </a:xfrm>
          <a:prstGeom prst="rect">
            <a:avLst/>
          </a:prstGeom>
        </p:spPr>
        <p:txBody>
          <a:bodyPr/>
          <a:lstStyle/>
          <a:p>
            <a:pPr lvl="1" marL="385379" indent="-385379" defTabSz="222320">
              <a:lnSpc>
                <a:spcPct val="100000"/>
              </a:lnSpc>
              <a:spcBef>
                <a:spcPts val="1500"/>
              </a:spcBef>
              <a:buClr>
                <a:srgbClr val="FF6A00"/>
              </a:buClr>
              <a:buSzPct val="145000"/>
              <a:buFontTx/>
              <a:buChar char="➡"/>
              <a:defRPr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减少一份日志写</a:t>
            </a:r>
          </a:p>
          <a:p>
            <a:pPr lvl="1" marL="385379" indent="-385379" defTabSz="222320">
              <a:lnSpc>
                <a:spcPct val="100000"/>
              </a:lnSpc>
              <a:spcBef>
                <a:spcPts val="1500"/>
              </a:spcBef>
              <a:buClr>
                <a:srgbClr val="FF6A00"/>
              </a:buClr>
              <a:buSzPct val="145000"/>
              <a:buFontTx/>
              <a:buChar char="➡"/>
              <a:defRPr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实时同步，不需要等事务提交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117" name="背景"/>
          <p:cNvSpPr txBox="1"/>
          <p:nvPr/>
        </p:nvSpPr>
        <p:spPr>
          <a:xfrm>
            <a:off x="2266785" y="2052958"/>
            <a:ext cx="8448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chemeClr val="accent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背景</a:t>
            </a:r>
          </a:p>
        </p:txBody>
      </p:sp>
      <p:sp>
        <p:nvSpPr>
          <p:cNvPr id="118" name="数据库体系演进…"/>
          <p:cNvSpPr txBox="1"/>
          <p:nvPr/>
        </p:nvSpPr>
        <p:spPr>
          <a:xfrm>
            <a:off x="2086847" y="2746714"/>
            <a:ext cx="149068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t>数据库体系演进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PolarDB VS Aurora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PolarDB架构</a:t>
            </a:r>
          </a:p>
        </p:txBody>
      </p:sp>
      <p:sp>
        <p:nvSpPr>
          <p:cNvPr id="119" name="01"/>
          <p:cNvSpPr txBox="1"/>
          <p:nvPr/>
        </p:nvSpPr>
        <p:spPr>
          <a:xfrm>
            <a:off x="1754381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spc="43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20" name="核心技术"/>
          <p:cNvSpPr txBox="1"/>
          <p:nvPr/>
        </p:nvSpPr>
        <p:spPr>
          <a:xfrm>
            <a:off x="4565939" y="2052958"/>
            <a:ext cx="8448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chemeClr val="accent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核心技术</a:t>
            </a:r>
          </a:p>
        </p:txBody>
      </p:sp>
      <p:sp>
        <p:nvSpPr>
          <p:cNvPr id="121" name="共享存储…"/>
          <p:cNvSpPr txBox="1"/>
          <p:nvPr/>
        </p:nvSpPr>
        <p:spPr>
          <a:xfrm>
            <a:off x="4386000" y="2746714"/>
            <a:ext cx="106868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t>共享存储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物理复制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一写多读</a:t>
            </a:r>
          </a:p>
        </p:txBody>
      </p:sp>
      <p:sp>
        <p:nvSpPr>
          <p:cNvPr id="122" name="02"/>
          <p:cNvSpPr txBox="1"/>
          <p:nvPr/>
        </p:nvSpPr>
        <p:spPr>
          <a:xfrm>
            <a:off x="4053535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spc="43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23" name="内核优化"/>
          <p:cNvSpPr txBox="1"/>
          <p:nvPr/>
        </p:nvSpPr>
        <p:spPr>
          <a:xfrm>
            <a:off x="6778098" y="2052958"/>
            <a:ext cx="84481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chemeClr val="accent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内核优化</a:t>
            </a:r>
          </a:p>
        </p:txBody>
      </p:sp>
      <p:sp>
        <p:nvSpPr>
          <p:cNvPr id="124" name="锁优化…"/>
          <p:cNvSpPr txBox="1"/>
          <p:nvPr/>
        </p:nvSpPr>
        <p:spPr>
          <a:xfrm>
            <a:off x="6625857" y="2746714"/>
            <a:ext cx="106868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t>锁优化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IO路径优化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并行InnoDB</a:t>
            </a:r>
          </a:p>
        </p:txBody>
      </p:sp>
      <p:sp>
        <p:nvSpPr>
          <p:cNvPr id="125" name="03"/>
          <p:cNvSpPr txBox="1"/>
          <p:nvPr/>
        </p:nvSpPr>
        <p:spPr>
          <a:xfrm>
            <a:off x="6265693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spc="43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26" name="企业功能"/>
          <p:cNvSpPr txBox="1"/>
          <p:nvPr/>
        </p:nvSpPr>
        <p:spPr>
          <a:xfrm>
            <a:off x="9077252" y="2052958"/>
            <a:ext cx="84481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chemeClr val="accent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企业功能</a:t>
            </a:r>
          </a:p>
        </p:txBody>
      </p:sp>
      <p:sp>
        <p:nvSpPr>
          <p:cNvPr id="127" name="BackTrack…"/>
          <p:cNvSpPr txBox="1"/>
          <p:nvPr/>
        </p:nvSpPr>
        <p:spPr>
          <a:xfrm>
            <a:off x="8925010" y="2746714"/>
            <a:ext cx="1068686" cy="1037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t>BackTrack</a:t>
            </a: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t>秒级备份</a:t>
            </a: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t>多点写入</a:t>
            </a: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t>Parallel Query</a:t>
            </a:r>
          </a:p>
        </p:txBody>
      </p:sp>
      <p:sp>
        <p:nvSpPr>
          <p:cNvPr id="128" name="04"/>
          <p:cNvSpPr txBox="1"/>
          <p:nvPr/>
        </p:nvSpPr>
        <p:spPr>
          <a:xfrm>
            <a:off x="8564847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spc="43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04</a:t>
            </a:r>
          </a:p>
        </p:txBody>
      </p:sp>
      <p:pic>
        <p:nvPicPr>
          <p:cNvPr id="129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核心技术 - 物理复制 - 整体架构"/>
          <p:cNvSpPr txBox="1"/>
          <p:nvPr>
            <p:ph type="title"/>
          </p:nvPr>
        </p:nvSpPr>
        <p:spPr>
          <a:xfrm>
            <a:off x="804912" y="277901"/>
            <a:ext cx="8062176" cy="490943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核心技术 - 物理复制 - 整体架构</a:t>
            </a:r>
          </a:p>
        </p:txBody>
      </p:sp>
      <p:sp>
        <p:nvSpPr>
          <p:cNvPr id="296" name="Rectangle"/>
          <p:cNvSpPr/>
          <p:nvPr/>
        </p:nvSpPr>
        <p:spPr>
          <a:xfrm>
            <a:off x="3134350" y="980496"/>
            <a:ext cx="6024423" cy="32587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6A00"/>
                </a:solidFill>
              </a:defRPr>
            </a:pPr>
          </a:p>
        </p:txBody>
      </p:sp>
      <p:pic>
        <p:nvPicPr>
          <p:cNvPr id="297" name="image104.pdf" descr="image104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核心技术 - 一写多读"/>
          <p:cNvSpPr txBox="1"/>
          <p:nvPr>
            <p:ph type="title"/>
          </p:nvPr>
        </p:nvSpPr>
        <p:spPr>
          <a:xfrm>
            <a:off x="799355" y="289470"/>
            <a:ext cx="8125356" cy="531572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核心技术 - 一写多读</a:t>
            </a:r>
          </a:p>
        </p:txBody>
      </p:sp>
      <p:sp>
        <p:nvSpPr>
          <p:cNvPr id="300" name="一写多读，分钟级增加RO节点"/>
          <p:cNvSpPr txBox="1"/>
          <p:nvPr/>
        </p:nvSpPr>
        <p:spPr>
          <a:xfrm>
            <a:off x="4339830" y="4276561"/>
            <a:ext cx="3017040" cy="250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一写多读，分钟级增加RO节点</a:t>
            </a:r>
          </a:p>
        </p:txBody>
      </p:sp>
      <p:pic>
        <p:nvPicPr>
          <p:cNvPr id="301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Rectangle"/>
          <p:cNvSpPr/>
          <p:nvPr/>
        </p:nvSpPr>
        <p:spPr>
          <a:xfrm>
            <a:off x="3393870" y="1431608"/>
            <a:ext cx="4908961" cy="235648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6A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305" name="核心技术"/>
          <p:cNvSpPr txBox="1"/>
          <p:nvPr/>
        </p:nvSpPr>
        <p:spPr>
          <a:xfrm>
            <a:off x="4565939" y="2052958"/>
            <a:ext cx="8448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rgbClr val="FF6A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核心技术</a:t>
            </a:r>
          </a:p>
        </p:txBody>
      </p:sp>
      <p:sp>
        <p:nvSpPr>
          <p:cNvPr id="306" name="共享存储…"/>
          <p:cNvSpPr txBox="1"/>
          <p:nvPr/>
        </p:nvSpPr>
        <p:spPr>
          <a:xfrm>
            <a:off x="4386000" y="2746714"/>
            <a:ext cx="106868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共享存储</a:t>
            </a:r>
            <a:endParaRPr b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物理复制</a:t>
            </a:r>
            <a:endParaRPr b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一写多读</a:t>
            </a:r>
          </a:p>
        </p:txBody>
      </p:sp>
      <p:sp>
        <p:nvSpPr>
          <p:cNvPr id="307" name="02"/>
          <p:cNvSpPr txBox="1"/>
          <p:nvPr/>
        </p:nvSpPr>
        <p:spPr>
          <a:xfrm>
            <a:off x="4053535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3000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308" name="内核优化"/>
          <p:cNvSpPr txBox="1"/>
          <p:nvPr/>
        </p:nvSpPr>
        <p:spPr>
          <a:xfrm>
            <a:off x="6778098" y="2052958"/>
            <a:ext cx="84481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rgbClr val="FF6A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内核优化</a:t>
            </a:r>
          </a:p>
        </p:txBody>
      </p:sp>
      <p:sp>
        <p:nvSpPr>
          <p:cNvPr id="309" name="锁优化…"/>
          <p:cNvSpPr txBox="1"/>
          <p:nvPr/>
        </p:nvSpPr>
        <p:spPr>
          <a:xfrm>
            <a:off x="6625857" y="2746714"/>
            <a:ext cx="106868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锁优化</a:t>
            </a:r>
            <a:endParaRPr b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IO路径优化</a:t>
            </a:r>
            <a:endParaRPr b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并行InnoDB</a:t>
            </a:r>
          </a:p>
        </p:txBody>
      </p:sp>
      <p:sp>
        <p:nvSpPr>
          <p:cNvPr id="310" name="03"/>
          <p:cNvSpPr txBox="1"/>
          <p:nvPr/>
        </p:nvSpPr>
        <p:spPr>
          <a:xfrm>
            <a:off x="6265693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3000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pic>
        <p:nvPicPr>
          <p:cNvPr id="311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背景"/>
          <p:cNvSpPr txBox="1"/>
          <p:nvPr/>
        </p:nvSpPr>
        <p:spPr>
          <a:xfrm>
            <a:off x="2266785" y="2052958"/>
            <a:ext cx="8448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rgbClr val="FF6A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背景</a:t>
            </a:r>
          </a:p>
        </p:txBody>
      </p:sp>
      <p:sp>
        <p:nvSpPr>
          <p:cNvPr id="313" name="数据库体系演进…"/>
          <p:cNvSpPr txBox="1"/>
          <p:nvPr/>
        </p:nvSpPr>
        <p:spPr>
          <a:xfrm>
            <a:off x="2086847" y="2746714"/>
            <a:ext cx="149068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t>数据库体系演进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PolarDB VS Aurora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PolarDB架构</a:t>
            </a:r>
          </a:p>
        </p:txBody>
      </p:sp>
      <p:sp>
        <p:nvSpPr>
          <p:cNvPr id="314" name="01"/>
          <p:cNvSpPr txBox="1"/>
          <p:nvPr/>
        </p:nvSpPr>
        <p:spPr>
          <a:xfrm>
            <a:off x="1754381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spc="43" sz="3000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15" name="企业功能"/>
          <p:cNvSpPr txBox="1"/>
          <p:nvPr/>
        </p:nvSpPr>
        <p:spPr>
          <a:xfrm>
            <a:off x="9077252" y="2052958"/>
            <a:ext cx="84481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rgbClr val="FF6A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企业功能</a:t>
            </a:r>
          </a:p>
        </p:txBody>
      </p:sp>
      <p:sp>
        <p:nvSpPr>
          <p:cNvPr id="316" name="BackTrack…"/>
          <p:cNvSpPr txBox="1"/>
          <p:nvPr/>
        </p:nvSpPr>
        <p:spPr>
          <a:xfrm>
            <a:off x="8925010" y="2746714"/>
            <a:ext cx="1085227" cy="1037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BackTrack</a:t>
            </a: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秒级备份</a:t>
            </a: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多点写入</a:t>
            </a: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Parallel Query</a:t>
            </a:r>
          </a:p>
        </p:txBody>
      </p:sp>
      <p:sp>
        <p:nvSpPr>
          <p:cNvPr id="317" name="04"/>
          <p:cNvSpPr txBox="1"/>
          <p:nvPr/>
        </p:nvSpPr>
        <p:spPr>
          <a:xfrm>
            <a:off x="8564847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3000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优化 - 锁优化"/>
          <p:cNvSpPr txBox="1"/>
          <p:nvPr>
            <p:ph type="title"/>
          </p:nvPr>
        </p:nvSpPr>
        <p:spPr>
          <a:xfrm>
            <a:off x="799355" y="294810"/>
            <a:ext cx="10097990" cy="1008902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优化 - 锁优化</a:t>
            </a:r>
          </a:p>
        </p:txBody>
      </p:sp>
      <p:sp>
        <p:nvSpPr>
          <p:cNvPr id="320" name="锁优化"/>
          <p:cNvSpPr/>
          <p:nvPr/>
        </p:nvSpPr>
        <p:spPr>
          <a:xfrm>
            <a:off x="2390877" y="1434302"/>
            <a:ext cx="2324096" cy="414051"/>
          </a:xfrm>
          <a:prstGeom prst="roundRect">
            <a:avLst>
              <a:gd name="adj" fmla="val 9338"/>
            </a:avLst>
          </a:prstGeom>
          <a:gradFill>
            <a:gsLst>
              <a:gs pos="0">
                <a:srgbClr val="FFB61A"/>
              </a:gs>
              <a:gs pos="100000">
                <a:srgbClr val="FF5100"/>
              </a:gs>
            </a:gsLst>
            <a:lin ang="7799999"/>
          </a:gradFill>
          <a:ln w="3175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405976">
              <a:lnSpc>
                <a:spcPct val="90000"/>
              </a:lnSpc>
              <a:spcBef>
                <a:spcPts val="200"/>
              </a:spcBef>
              <a:defRPr b="1"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锁优化</a:t>
            </a:r>
          </a:p>
        </p:txBody>
      </p:sp>
      <p:sp>
        <p:nvSpPr>
          <p:cNvPr id="321" name="Line"/>
          <p:cNvSpPr/>
          <p:nvPr/>
        </p:nvSpPr>
        <p:spPr>
          <a:xfrm>
            <a:off x="2623286" y="1848352"/>
            <a:ext cx="232411" cy="335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696969"/>
            </a:solidFill>
            <a:miter lim="400000"/>
          </a:ln>
        </p:spPr>
        <p:txBody>
          <a:bodyPr lIns="45719" rIns="45719" anchor="ctr"/>
          <a:lstStyle/>
          <a:p>
            <a:pPr defTabSz="173989">
              <a:defRPr sz="600">
                <a:solidFill>
                  <a:srgbClr val="18181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</p:txBody>
      </p:sp>
      <p:sp>
        <p:nvSpPr>
          <p:cNvPr id="322" name="Rounded Rectangle"/>
          <p:cNvSpPr/>
          <p:nvPr/>
        </p:nvSpPr>
        <p:spPr>
          <a:xfrm>
            <a:off x="2855696" y="1976037"/>
            <a:ext cx="1637580" cy="409397"/>
          </a:xfrm>
          <a:prstGeom prst="roundRect">
            <a:avLst>
              <a:gd name="adj" fmla="val 9444"/>
            </a:avLst>
          </a:prstGeom>
          <a:ln w="3175">
            <a:solidFill>
              <a:srgbClr val="373737"/>
            </a:solidFill>
            <a:miter lim="400000"/>
          </a:ln>
        </p:spPr>
        <p:txBody>
          <a:bodyPr lIns="45719" rIns="45719" anchor="ctr"/>
          <a:lstStyle/>
          <a:p>
            <a:pPr defTabSz="405976">
              <a:lnSpc>
                <a:spcPct val="90000"/>
              </a:lnSpc>
              <a:spcBef>
                <a:spcPts val="200"/>
              </a:spcBef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323" name="Line"/>
          <p:cNvSpPr/>
          <p:nvPr/>
        </p:nvSpPr>
        <p:spPr>
          <a:xfrm>
            <a:off x="2623286" y="1848353"/>
            <a:ext cx="232411" cy="875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696969"/>
            </a:solidFill>
            <a:miter lim="400000"/>
          </a:ln>
        </p:spPr>
        <p:txBody>
          <a:bodyPr lIns="45719" rIns="45719" anchor="ctr"/>
          <a:lstStyle/>
          <a:p>
            <a:pPr defTabSz="173989">
              <a:defRPr sz="600">
                <a:solidFill>
                  <a:srgbClr val="18181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</p:txBody>
      </p:sp>
      <p:sp>
        <p:nvSpPr>
          <p:cNvPr id="324" name="Rounded Rectangle"/>
          <p:cNvSpPr/>
          <p:nvPr/>
        </p:nvSpPr>
        <p:spPr>
          <a:xfrm>
            <a:off x="2855696" y="2519253"/>
            <a:ext cx="1637579" cy="409396"/>
          </a:xfrm>
          <a:prstGeom prst="roundRect">
            <a:avLst>
              <a:gd name="adj" fmla="val 9444"/>
            </a:avLst>
          </a:prstGeom>
          <a:ln w="3175">
            <a:solidFill>
              <a:srgbClr val="373737"/>
            </a:solidFill>
            <a:miter lim="400000"/>
          </a:ln>
        </p:spPr>
        <p:txBody>
          <a:bodyPr lIns="45719" rIns="45719" anchor="ctr"/>
          <a:lstStyle/>
          <a:p>
            <a:pPr defTabSz="405976">
              <a:lnSpc>
                <a:spcPct val="90000"/>
              </a:lnSpc>
              <a:spcBef>
                <a:spcPts val="200"/>
              </a:spcBef>
              <a:defRPr sz="900">
                <a:solidFill>
                  <a:srgbClr val="373737"/>
                </a:solidFill>
              </a:defRPr>
            </a:pPr>
          </a:p>
        </p:txBody>
      </p:sp>
      <p:sp>
        <p:nvSpPr>
          <p:cNvPr id="325" name="Line"/>
          <p:cNvSpPr/>
          <p:nvPr/>
        </p:nvSpPr>
        <p:spPr>
          <a:xfrm>
            <a:off x="2623286" y="1848352"/>
            <a:ext cx="232411" cy="1415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CA5400"/>
            </a:solidFill>
            <a:miter lim="400000"/>
          </a:ln>
        </p:spPr>
        <p:txBody>
          <a:bodyPr lIns="45719" rIns="45719" anchor="ctr"/>
          <a:lstStyle/>
          <a:p>
            <a:pPr defTabSz="173989">
              <a:defRPr sz="600">
                <a:solidFill>
                  <a:srgbClr val="18181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</p:txBody>
      </p:sp>
      <p:sp>
        <p:nvSpPr>
          <p:cNvPr id="326" name="拆锁"/>
          <p:cNvSpPr txBox="1"/>
          <p:nvPr/>
        </p:nvSpPr>
        <p:spPr>
          <a:xfrm>
            <a:off x="2892865" y="2072476"/>
            <a:ext cx="1601998" cy="23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599" tIns="11599" rIns="11599" bIns="11599">
            <a:spAutoFit/>
          </a:bodyPr>
          <a:lstStyle>
            <a:lvl1pPr defTabSz="405976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拆锁</a:t>
            </a:r>
          </a:p>
        </p:txBody>
      </p:sp>
      <p:sp>
        <p:nvSpPr>
          <p:cNvPr id="327" name="分区锁"/>
          <p:cNvSpPr txBox="1"/>
          <p:nvPr/>
        </p:nvSpPr>
        <p:spPr>
          <a:xfrm>
            <a:off x="2867604" y="2728274"/>
            <a:ext cx="1601998" cy="23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599" tIns="11599" rIns="11599" bIns="11599">
            <a:spAutoFit/>
          </a:bodyPr>
          <a:lstStyle>
            <a:lvl1pPr defTabSz="405976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分区锁</a:t>
            </a:r>
          </a:p>
        </p:txBody>
      </p:sp>
      <p:sp>
        <p:nvSpPr>
          <p:cNvPr id="328" name="Index lock"/>
          <p:cNvSpPr/>
          <p:nvPr/>
        </p:nvSpPr>
        <p:spPr>
          <a:xfrm>
            <a:off x="5831009" y="1939876"/>
            <a:ext cx="1008600" cy="504300"/>
          </a:xfrm>
          <a:prstGeom prst="roundRect">
            <a:avLst>
              <a:gd name="adj" fmla="val 9584"/>
            </a:avLst>
          </a:prstGeom>
          <a:solidFill>
            <a:srgbClr val="FF5F00"/>
          </a:solidFill>
          <a:ln w="3175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405976">
              <a:lnSpc>
                <a:spcPct val="90000"/>
              </a:lnSpc>
              <a:spcBef>
                <a:spcPts val="200"/>
              </a:spcBef>
              <a:defRPr b="1" sz="1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Index lock</a:t>
            </a:r>
          </a:p>
        </p:txBody>
      </p:sp>
      <p:sp>
        <p:nvSpPr>
          <p:cNvPr id="329" name="Lock System"/>
          <p:cNvSpPr/>
          <p:nvPr/>
        </p:nvSpPr>
        <p:spPr>
          <a:xfrm>
            <a:off x="5831009" y="2476124"/>
            <a:ext cx="1008600" cy="504300"/>
          </a:xfrm>
          <a:prstGeom prst="roundRect">
            <a:avLst>
              <a:gd name="adj" fmla="val 9584"/>
            </a:avLst>
          </a:prstGeom>
          <a:solidFill>
            <a:srgbClr val="FF5F00"/>
          </a:solidFill>
          <a:ln w="3175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405976">
              <a:lnSpc>
                <a:spcPct val="90000"/>
              </a:lnSpc>
              <a:spcBef>
                <a:spcPts val="200"/>
              </a:spcBef>
              <a:defRPr b="1" sz="1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Lock System</a:t>
            </a:r>
          </a:p>
        </p:txBody>
      </p:sp>
      <p:sp>
        <p:nvSpPr>
          <p:cNvPr id="330" name="Trx Hash"/>
          <p:cNvSpPr/>
          <p:nvPr/>
        </p:nvSpPr>
        <p:spPr>
          <a:xfrm>
            <a:off x="5831009" y="3011949"/>
            <a:ext cx="1008600" cy="504300"/>
          </a:xfrm>
          <a:prstGeom prst="roundRect">
            <a:avLst>
              <a:gd name="adj" fmla="val 9584"/>
            </a:avLst>
          </a:prstGeom>
          <a:solidFill>
            <a:srgbClr val="FF5F00"/>
          </a:solidFill>
          <a:ln w="3175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405976">
              <a:lnSpc>
                <a:spcPct val="90000"/>
              </a:lnSpc>
              <a:spcBef>
                <a:spcPts val="200"/>
              </a:spcBef>
              <a:defRPr b="1" sz="1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Trx Hash</a:t>
            </a:r>
          </a:p>
        </p:txBody>
      </p:sp>
      <p:sp>
        <p:nvSpPr>
          <p:cNvPr id="331" name="Line"/>
          <p:cNvSpPr/>
          <p:nvPr/>
        </p:nvSpPr>
        <p:spPr>
          <a:xfrm>
            <a:off x="4758485" y="2233396"/>
            <a:ext cx="807315" cy="1"/>
          </a:xfrm>
          <a:prstGeom prst="line">
            <a:avLst/>
          </a:prstGeom>
          <a:ln w="38100">
            <a:solidFill>
              <a:srgbClr val="FF900D"/>
            </a:solidFill>
            <a:miter lim="400000"/>
            <a:tailEnd type="triangle"/>
          </a:ln>
        </p:spPr>
        <p:txBody>
          <a:bodyPr lIns="45719" rIns="45719"/>
          <a:lstStyle/>
          <a:p>
            <a:pPr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2" name="Line"/>
          <p:cNvSpPr/>
          <p:nvPr/>
        </p:nvSpPr>
        <p:spPr>
          <a:xfrm>
            <a:off x="4758485" y="2728274"/>
            <a:ext cx="807315" cy="1"/>
          </a:xfrm>
          <a:prstGeom prst="line">
            <a:avLst/>
          </a:prstGeom>
          <a:ln w="38100">
            <a:solidFill>
              <a:srgbClr val="FF900D"/>
            </a:solidFill>
            <a:miter lim="400000"/>
            <a:tailEnd type="triangle"/>
          </a:ln>
        </p:spPr>
        <p:txBody>
          <a:bodyPr lIns="45719" rIns="45719"/>
          <a:lstStyle/>
          <a:p>
            <a:pPr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3" name="Line"/>
          <p:cNvSpPr/>
          <p:nvPr/>
        </p:nvSpPr>
        <p:spPr>
          <a:xfrm>
            <a:off x="4758485" y="3223152"/>
            <a:ext cx="807315" cy="1"/>
          </a:xfrm>
          <a:prstGeom prst="line">
            <a:avLst/>
          </a:prstGeom>
          <a:ln w="38100">
            <a:solidFill>
              <a:srgbClr val="FF900D"/>
            </a:solidFill>
            <a:miter lim="400000"/>
            <a:tailEnd type="triangle"/>
          </a:ln>
        </p:spPr>
        <p:txBody>
          <a:bodyPr lIns="45719" rIns="45719"/>
          <a:lstStyle/>
          <a:p>
            <a:pPr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334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log System"/>
          <p:cNvSpPr/>
          <p:nvPr/>
        </p:nvSpPr>
        <p:spPr>
          <a:xfrm>
            <a:off x="7252737" y="3011949"/>
            <a:ext cx="1008600" cy="504300"/>
          </a:xfrm>
          <a:prstGeom prst="roundRect">
            <a:avLst>
              <a:gd name="adj" fmla="val 9584"/>
            </a:avLst>
          </a:prstGeom>
          <a:solidFill>
            <a:srgbClr val="FF5F00"/>
          </a:solidFill>
          <a:ln w="3175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405976">
              <a:lnSpc>
                <a:spcPct val="90000"/>
              </a:lnSpc>
              <a:spcBef>
                <a:spcPts val="200"/>
              </a:spcBef>
              <a:defRPr b="1" sz="1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log System</a:t>
            </a:r>
          </a:p>
        </p:txBody>
      </p:sp>
      <p:sp>
        <p:nvSpPr>
          <p:cNvPr id="336" name="无锁"/>
          <p:cNvSpPr txBox="1"/>
          <p:nvPr/>
        </p:nvSpPr>
        <p:spPr>
          <a:xfrm>
            <a:off x="2873487" y="3144549"/>
            <a:ext cx="1601998" cy="23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599" tIns="11599" rIns="11599" bIns="11599">
            <a:spAutoFit/>
          </a:bodyPr>
          <a:lstStyle>
            <a:lvl1pPr defTabSz="405976">
              <a:lnSpc>
                <a:spcPct val="90000"/>
              </a:lnSpc>
              <a:spcBef>
                <a:spcPts val="3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无锁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优化 - 锁优化 - Index优化"/>
          <p:cNvSpPr txBox="1"/>
          <p:nvPr>
            <p:ph type="title"/>
          </p:nvPr>
        </p:nvSpPr>
        <p:spPr>
          <a:xfrm>
            <a:off x="804912" y="277901"/>
            <a:ext cx="8006995" cy="553955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优化 - 锁优化 - Index优化</a:t>
            </a:r>
          </a:p>
        </p:txBody>
      </p:sp>
      <p:pic>
        <p:nvPicPr>
          <p:cNvPr id="339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Rectangle"/>
          <p:cNvSpPr/>
          <p:nvPr/>
        </p:nvSpPr>
        <p:spPr>
          <a:xfrm>
            <a:off x="2560530" y="1071424"/>
            <a:ext cx="7385500" cy="33114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6A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优化 - IO路径优化"/>
          <p:cNvSpPr txBox="1"/>
          <p:nvPr>
            <p:ph type="title"/>
          </p:nvPr>
        </p:nvSpPr>
        <p:spPr>
          <a:xfrm>
            <a:off x="706799" y="324178"/>
            <a:ext cx="10097991" cy="740907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优化 - IO路径优化</a:t>
            </a:r>
          </a:p>
        </p:txBody>
      </p:sp>
      <p:pic>
        <p:nvPicPr>
          <p:cNvPr id="343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Redo IO： 写入关键路径，对写入性能影响极大…"/>
          <p:cNvSpPr txBox="1"/>
          <p:nvPr>
            <p:ph type="body" idx="4294967295"/>
          </p:nvPr>
        </p:nvSpPr>
        <p:spPr>
          <a:xfrm>
            <a:off x="584834" y="1391471"/>
            <a:ext cx="10527032" cy="3444761"/>
          </a:xfrm>
          <a:prstGeom prst="rect">
            <a:avLst/>
          </a:prstGeom>
        </p:spPr>
        <p:txBody>
          <a:bodyPr/>
          <a:lstStyle/>
          <a:p>
            <a:pPr marL="304800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500">
                <a:solidFill>
                  <a:srgbClr val="FFFFFF"/>
                </a:solidFill>
              </a:defRPr>
            </a:pPr>
            <a:r>
              <a:t>Redo IO： 写入关键路径，对写入性能影响极大</a:t>
            </a:r>
          </a:p>
          <a:p>
            <a:pPr lvl="1" marL="652774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500">
                <a:solidFill>
                  <a:srgbClr val="FFFFFF"/>
                </a:solidFill>
              </a:defRPr>
            </a:pPr>
            <a:r>
              <a:t>Random-Write redo</a:t>
            </a:r>
          </a:p>
          <a:p>
            <a:pPr marL="304800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500">
                <a:solidFill>
                  <a:srgbClr val="FFFFFF"/>
                </a:solidFill>
              </a:defRPr>
            </a:pPr>
            <a:r>
              <a:t>Page AIO：IO bound场景下，Page刷脏速度对性能提升极为关键</a:t>
            </a:r>
          </a:p>
          <a:p>
            <a:pPr lvl="1" marL="652774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500">
                <a:solidFill>
                  <a:srgbClr val="FFFFFF"/>
                </a:solidFill>
              </a:defRPr>
            </a:pPr>
            <a:r>
              <a:t>Multi-queue simulated AIO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优化 - IO路径优化 - Redo IO - 收益"/>
          <p:cNvSpPr txBox="1"/>
          <p:nvPr>
            <p:ph type="title"/>
          </p:nvPr>
        </p:nvSpPr>
        <p:spPr>
          <a:xfrm>
            <a:off x="804912" y="277901"/>
            <a:ext cx="7356214" cy="590684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优化 - IO路径优化 - Redo IO - 收益</a:t>
            </a:r>
          </a:p>
        </p:txBody>
      </p:sp>
      <p:pic>
        <p:nvPicPr>
          <p:cNvPr id="347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48" name="图表 12"/>
          <p:cNvGraphicFramePr/>
          <p:nvPr/>
        </p:nvGraphicFramePr>
        <p:xfrm>
          <a:off x="1581252" y="778923"/>
          <a:ext cx="9439218" cy="355497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优化 - IO路径优化 - Page AIO"/>
          <p:cNvSpPr txBox="1"/>
          <p:nvPr>
            <p:ph type="title"/>
          </p:nvPr>
        </p:nvSpPr>
        <p:spPr>
          <a:xfrm>
            <a:off x="804912" y="277901"/>
            <a:ext cx="8822143" cy="592713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优化 - IO路径优化 - Page AIO</a:t>
            </a:r>
          </a:p>
        </p:txBody>
      </p:sp>
      <p:pic>
        <p:nvPicPr>
          <p:cNvPr id="351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3175">
            <a:solidFill>
              <a:srgbClr val="181818"/>
            </a:solidFill>
          </a:ln>
        </p:spPr>
      </p:pic>
      <p:sp>
        <p:nvSpPr>
          <p:cNvPr id="352" name="Rounded Rectangle"/>
          <p:cNvSpPr/>
          <p:nvPr/>
        </p:nvSpPr>
        <p:spPr>
          <a:xfrm>
            <a:off x="3042994" y="1206285"/>
            <a:ext cx="281165" cy="589539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53" name="任务线程"/>
          <p:cNvSpPr txBox="1"/>
          <p:nvPr/>
        </p:nvSpPr>
        <p:spPr>
          <a:xfrm>
            <a:off x="3056719" y="1243131"/>
            <a:ext cx="253714" cy="515846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任务线程</a:t>
            </a:r>
          </a:p>
        </p:txBody>
      </p:sp>
      <p:sp>
        <p:nvSpPr>
          <p:cNvPr id="354" name="Rounded Rectangle"/>
          <p:cNvSpPr/>
          <p:nvPr/>
        </p:nvSpPr>
        <p:spPr>
          <a:xfrm>
            <a:off x="3505553" y="1206285"/>
            <a:ext cx="281165" cy="589539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55" name="任务线程"/>
          <p:cNvSpPr txBox="1"/>
          <p:nvPr/>
        </p:nvSpPr>
        <p:spPr>
          <a:xfrm>
            <a:off x="3519279" y="1243131"/>
            <a:ext cx="253714" cy="515846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任务线程</a:t>
            </a:r>
          </a:p>
        </p:txBody>
      </p:sp>
      <p:sp>
        <p:nvSpPr>
          <p:cNvPr id="356" name="Rounded Rectangle"/>
          <p:cNvSpPr/>
          <p:nvPr/>
        </p:nvSpPr>
        <p:spPr>
          <a:xfrm>
            <a:off x="4005460" y="1206285"/>
            <a:ext cx="281165" cy="589539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57" name="任务线程"/>
          <p:cNvSpPr txBox="1"/>
          <p:nvPr/>
        </p:nvSpPr>
        <p:spPr>
          <a:xfrm>
            <a:off x="4019186" y="1243131"/>
            <a:ext cx="253714" cy="515846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任务线程</a:t>
            </a:r>
          </a:p>
        </p:txBody>
      </p:sp>
      <p:sp>
        <p:nvSpPr>
          <p:cNvPr id="358" name="Rounded Rectangle"/>
          <p:cNvSpPr/>
          <p:nvPr/>
        </p:nvSpPr>
        <p:spPr>
          <a:xfrm>
            <a:off x="4498241" y="1206285"/>
            <a:ext cx="281165" cy="589539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59" name="任务线程"/>
          <p:cNvSpPr txBox="1"/>
          <p:nvPr/>
        </p:nvSpPr>
        <p:spPr>
          <a:xfrm>
            <a:off x="4511966" y="1243131"/>
            <a:ext cx="253714" cy="515846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任务线程</a:t>
            </a:r>
          </a:p>
        </p:txBody>
      </p:sp>
      <p:sp>
        <p:nvSpPr>
          <p:cNvPr id="360" name="Rounded Rectangle"/>
          <p:cNvSpPr/>
          <p:nvPr/>
        </p:nvSpPr>
        <p:spPr>
          <a:xfrm>
            <a:off x="2635073" y="2349081"/>
            <a:ext cx="2452142" cy="417212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61" name="AIO任务数组"/>
          <p:cNvSpPr txBox="1"/>
          <p:nvPr/>
        </p:nvSpPr>
        <p:spPr>
          <a:xfrm>
            <a:off x="2655439" y="2368760"/>
            <a:ext cx="2411410" cy="377854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/>
          <a:lstStyle/>
          <a:p>
            <a:pPr>
              <a:defRPr b="1" sz="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AIO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任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务数组</a:t>
            </a:r>
          </a:p>
        </p:txBody>
      </p:sp>
      <p:sp>
        <p:nvSpPr>
          <p:cNvPr id="362" name="矩形 88"/>
          <p:cNvSpPr/>
          <p:nvPr/>
        </p:nvSpPr>
        <p:spPr>
          <a:xfrm>
            <a:off x="3232079" y="2426467"/>
            <a:ext cx="107647" cy="107648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63" name="矩形 89"/>
          <p:cNvSpPr/>
          <p:nvPr/>
        </p:nvSpPr>
        <p:spPr>
          <a:xfrm>
            <a:off x="3363589" y="2430996"/>
            <a:ext cx="107648" cy="107648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64" name="矩形 90"/>
          <p:cNvSpPr/>
          <p:nvPr/>
        </p:nvSpPr>
        <p:spPr>
          <a:xfrm>
            <a:off x="3490572" y="2430999"/>
            <a:ext cx="107648" cy="107648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65" name="矩形 91"/>
          <p:cNvSpPr/>
          <p:nvPr/>
        </p:nvSpPr>
        <p:spPr>
          <a:xfrm>
            <a:off x="3622083" y="2426458"/>
            <a:ext cx="107648" cy="107647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66" name="矩形 92"/>
          <p:cNvSpPr/>
          <p:nvPr/>
        </p:nvSpPr>
        <p:spPr>
          <a:xfrm>
            <a:off x="3762659" y="2430996"/>
            <a:ext cx="107648" cy="107648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67" name="矩形 93"/>
          <p:cNvSpPr/>
          <p:nvPr/>
        </p:nvSpPr>
        <p:spPr>
          <a:xfrm>
            <a:off x="3894169" y="2426456"/>
            <a:ext cx="107648" cy="107648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68" name="矩形 94"/>
          <p:cNvSpPr/>
          <p:nvPr/>
        </p:nvSpPr>
        <p:spPr>
          <a:xfrm>
            <a:off x="4030222" y="2426458"/>
            <a:ext cx="107648" cy="107647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69" name="矩形 95"/>
          <p:cNvSpPr/>
          <p:nvPr/>
        </p:nvSpPr>
        <p:spPr>
          <a:xfrm>
            <a:off x="4161734" y="2430987"/>
            <a:ext cx="107648" cy="107648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70" name="矩形 96"/>
          <p:cNvSpPr/>
          <p:nvPr/>
        </p:nvSpPr>
        <p:spPr>
          <a:xfrm>
            <a:off x="4293239" y="2426456"/>
            <a:ext cx="107648" cy="107648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71" name="矩形 97"/>
          <p:cNvSpPr/>
          <p:nvPr/>
        </p:nvSpPr>
        <p:spPr>
          <a:xfrm>
            <a:off x="4424750" y="2430985"/>
            <a:ext cx="107647" cy="107648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72" name="矩形 98"/>
          <p:cNvSpPr/>
          <p:nvPr/>
        </p:nvSpPr>
        <p:spPr>
          <a:xfrm>
            <a:off x="4560802" y="2430987"/>
            <a:ext cx="107648" cy="107648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73" name="矩形 99"/>
          <p:cNvSpPr/>
          <p:nvPr/>
        </p:nvSpPr>
        <p:spPr>
          <a:xfrm>
            <a:off x="4701384" y="2426446"/>
            <a:ext cx="107648" cy="107648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74" name="矩形 100"/>
          <p:cNvSpPr/>
          <p:nvPr/>
        </p:nvSpPr>
        <p:spPr>
          <a:xfrm>
            <a:off x="3227544" y="2585189"/>
            <a:ext cx="107648" cy="107648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75" name="矩形 101"/>
          <p:cNvSpPr/>
          <p:nvPr/>
        </p:nvSpPr>
        <p:spPr>
          <a:xfrm>
            <a:off x="3359055" y="2580648"/>
            <a:ext cx="107647" cy="107647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76" name="矩形 102"/>
          <p:cNvSpPr/>
          <p:nvPr/>
        </p:nvSpPr>
        <p:spPr>
          <a:xfrm>
            <a:off x="3495107" y="2580650"/>
            <a:ext cx="107648" cy="107648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77" name="矩形 103"/>
          <p:cNvSpPr/>
          <p:nvPr/>
        </p:nvSpPr>
        <p:spPr>
          <a:xfrm>
            <a:off x="3626619" y="2585179"/>
            <a:ext cx="107648" cy="107648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78" name="矩形 104"/>
          <p:cNvSpPr/>
          <p:nvPr/>
        </p:nvSpPr>
        <p:spPr>
          <a:xfrm>
            <a:off x="3758124" y="2580648"/>
            <a:ext cx="107648" cy="107647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79" name="矩形 105"/>
          <p:cNvSpPr/>
          <p:nvPr/>
        </p:nvSpPr>
        <p:spPr>
          <a:xfrm>
            <a:off x="3889635" y="2585177"/>
            <a:ext cx="107647" cy="107648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80" name="矩形 106"/>
          <p:cNvSpPr/>
          <p:nvPr/>
        </p:nvSpPr>
        <p:spPr>
          <a:xfrm>
            <a:off x="4025687" y="2585179"/>
            <a:ext cx="107648" cy="107648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81" name="矩形 107"/>
          <p:cNvSpPr/>
          <p:nvPr/>
        </p:nvSpPr>
        <p:spPr>
          <a:xfrm>
            <a:off x="4157199" y="2580638"/>
            <a:ext cx="107648" cy="107648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82" name="矩形 108"/>
          <p:cNvSpPr/>
          <p:nvPr/>
        </p:nvSpPr>
        <p:spPr>
          <a:xfrm>
            <a:off x="4288704" y="2585177"/>
            <a:ext cx="107648" cy="107648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83" name="矩形 109"/>
          <p:cNvSpPr/>
          <p:nvPr/>
        </p:nvSpPr>
        <p:spPr>
          <a:xfrm>
            <a:off x="4420215" y="2580636"/>
            <a:ext cx="107648" cy="107648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84" name="矩形 110"/>
          <p:cNvSpPr/>
          <p:nvPr/>
        </p:nvSpPr>
        <p:spPr>
          <a:xfrm>
            <a:off x="4556268" y="2580638"/>
            <a:ext cx="107647" cy="107648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85" name="矩形 111"/>
          <p:cNvSpPr/>
          <p:nvPr/>
        </p:nvSpPr>
        <p:spPr>
          <a:xfrm>
            <a:off x="4696849" y="2585168"/>
            <a:ext cx="107648" cy="107648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86" name="Rounded Rectangle"/>
          <p:cNvSpPr/>
          <p:nvPr/>
        </p:nvSpPr>
        <p:spPr>
          <a:xfrm>
            <a:off x="3026309" y="3283079"/>
            <a:ext cx="281166" cy="589539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87" name="AIO线程"/>
          <p:cNvSpPr txBox="1"/>
          <p:nvPr/>
        </p:nvSpPr>
        <p:spPr>
          <a:xfrm>
            <a:off x="3040035" y="3319926"/>
            <a:ext cx="253714" cy="515846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AIO线程</a:t>
            </a:r>
          </a:p>
        </p:txBody>
      </p:sp>
      <p:sp>
        <p:nvSpPr>
          <p:cNvPr id="388" name="Rounded Rectangle"/>
          <p:cNvSpPr/>
          <p:nvPr/>
        </p:nvSpPr>
        <p:spPr>
          <a:xfrm>
            <a:off x="3552117" y="3297109"/>
            <a:ext cx="281166" cy="58953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89" name="AIO线程"/>
          <p:cNvSpPr txBox="1"/>
          <p:nvPr/>
        </p:nvSpPr>
        <p:spPr>
          <a:xfrm>
            <a:off x="3565843" y="3283476"/>
            <a:ext cx="253714" cy="616804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AIO线程</a:t>
            </a:r>
          </a:p>
        </p:txBody>
      </p:sp>
      <p:sp>
        <p:nvSpPr>
          <p:cNvPr id="390" name="Rounded Rectangle"/>
          <p:cNvSpPr/>
          <p:nvPr/>
        </p:nvSpPr>
        <p:spPr>
          <a:xfrm>
            <a:off x="4059501" y="3284080"/>
            <a:ext cx="281166" cy="58953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91" name="AIO线程"/>
          <p:cNvSpPr txBox="1"/>
          <p:nvPr/>
        </p:nvSpPr>
        <p:spPr>
          <a:xfrm>
            <a:off x="4073227" y="3320926"/>
            <a:ext cx="253714" cy="515847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AIO线程</a:t>
            </a:r>
          </a:p>
        </p:txBody>
      </p:sp>
      <p:sp>
        <p:nvSpPr>
          <p:cNvPr id="392" name="Rounded Rectangle"/>
          <p:cNvSpPr/>
          <p:nvPr/>
        </p:nvSpPr>
        <p:spPr>
          <a:xfrm>
            <a:off x="4581966" y="3284080"/>
            <a:ext cx="281166" cy="58953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93" name="AIO线程"/>
          <p:cNvSpPr txBox="1"/>
          <p:nvPr/>
        </p:nvSpPr>
        <p:spPr>
          <a:xfrm>
            <a:off x="4595692" y="3320926"/>
            <a:ext cx="253714" cy="515847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AIO线程</a:t>
            </a:r>
          </a:p>
        </p:txBody>
      </p:sp>
      <p:sp>
        <p:nvSpPr>
          <p:cNvPr id="394" name="Shape"/>
          <p:cNvSpPr/>
          <p:nvPr/>
        </p:nvSpPr>
        <p:spPr>
          <a:xfrm>
            <a:off x="3472558" y="4180804"/>
            <a:ext cx="821697" cy="557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cubicBezTo>
                  <a:pt x="0" y="1612"/>
                  <a:pt x="4835" y="0"/>
                  <a:pt x="10800" y="0"/>
                </a:cubicBezTo>
                <a:cubicBezTo>
                  <a:pt x="16765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16765" y="21600"/>
                  <a:pt x="10800" y="21600"/>
                </a:cubicBezTo>
                <a:cubicBezTo>
                  <a:pt x="4835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95" name="Shape"/>
          <p:cNvSpPr/>
          <p:nvPr/>
        </p:nvSpPr>
        <p:spPr>
          <a:xfrm>
            <a:off x="3472558" y="4180804"/>
            <a:ext cx="821697" cy="557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3600"/>
                </a:moveTo>
                <a:cubicBezTo>
                  <a:pt x="21600" y="5588"/>
                  <a:pt x="16765" y="7200"/>
                  <a:pt x="10800" y="7200"/>
                </a:cubicBezTo>
                <a:cubicBezTo>
                  <a:pt x="4835" y="7200"/>
                  <a:pt x="0" y="5588"/>
                  <a:pt x="0" y="3600"/>
                </a:cubicBezTo>
                <a:moveTo>
                  <a:pt x="0" y="3600"/>
                </a:moveTo>
                <a:cubicBezTo>
                  <a:pt x="0" y="1612"/>
                  <a:pt x="4835" y="0"/>
                  <a:pt x="10800" y="0"/>
                </a:cubicBezTo>
                <a:cubicBezTo>
                  <a:pt x="16765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16765" y="21600"/>
                  <a:pt x="10800" y="21600"/>
                </a:cubicBezTo>
                <a:cubicBezTo>
                  <a:pt x="4835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929292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96" name="PolarFS"/>
          <p:cNvSpPr txBox="1"/>
          <p:nvPr/>
        </p:nvSpPr>
        <p:spPr>
          <a:xfrm>
            <a:off x="3472560" y="4390244"/>
            <a:ext cx="821695" cy="231351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/>
          <a:lstStyle>
            <a:lvl1pPr>
              <a:defRPr b="1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PolarFS</a:t>
            </a:r>
          </a:p>
        </p:txBody>
      </p:sp>
      <p:sp>
        <p:nvSpPr>
          <p:cNvPr id="397" name="右大括号 118"/>
          <p:cNvSpPr/>
          <p:nvPr/>
        </p:nvSpPr>
        <p:spPr>
          <a:xfrm rot="5400000">
            <a:off x="3838118" y="1005397"/>
            <a:ext cx="153657" cy="1777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70"/>
                  <a:pt x="10800" y="156"/>
                </a:cubicBezTo>
                <a:lnTo>
                  <a:pt x="10800" y="10644"/>
                </a:lnTo>
                <a:cubicBezTo>
                  <a:pt x="10800" y="10730"/>
                  <a:pt x="15635" y="10800"/>
                  <a:pt x="21600" y="10800"/>
                </a:cubicBezTo>
                <a:cubicBezTo>
                  <a:pt x="15635" y="10800"/>
                  <a:pt x="10800" y="10870"/>
                  <a:pt x="10800" y="10956"/>
                </a:cubicBezTo>
                <a:lnTo>
                  <a:pt x="10800" y="21444"/>
                </a:lnTo>
                <a:cubicBezTo>
                  <a:pt x="10800" y="21530"/>
                  <a:pt x="5965" y="21600"/>
                  <a:pt x="0" y="21600"/>
                </a:cubicBezTo>
              </a:path>
            </a:pathLst>
          </a:custGeom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6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98" name="下箭头 119"/>
          <p:cNvSpPr/>
          <p:nvPr/>
        </p:nvSpPr>
        <p:spPr>
          <a:xfrm>
            <a:off x="3805575" y="2018154"/>
            <a:ext cx="218743" cy="266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720"/>
                </a:moveTo>
                <a:lnTo>
                  <a:pt x="5400" y="1272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720"/>
                </a:lnTo>
                <a:lnTo>
                  <a:pt x="21600" y="1272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99" name="直线箭头连接符 134"/>
          <p:cNvSpPr/>
          <p:nvPr/>
        </p:nvSpPr>
        <p:spPr>
          <a:xfrm>
            <a:off x="3166891" y="3872616"/>
            <a:ext cx="338663" cy="381122"/>
          </a:xfrm>
          <a:prstGeom prst="line">
            <a:avLst/>
          </a:prstGeom>
          <a:ln w="15875">
            <a:solidFill>
              <a:srgbClr val="FFFFFF"/>
            </a:solidFill>
            <a:headEnd type="triangle"/>
            <a:tailEnd type="triangle"/>
          </a:ln>
        </p:spPr>
        <p:txBody>
          <a:bodyPr lIns="17399" tIns="17399" rIns="17399" bIns="17399"/>
          <a:lstStyle/>
          <a:p>
            <a:pPr>
              <a:defRPr sz="6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cxnSp>
        <p:nvCxnSpPr>
          <p:cNvPr id="400" name="直线箭头连接符 136"/>
          <p:cNvCxnSpPr>
            <a:stCxn id="389" idx="0"/>
            <a:endCxn id="395" idx="0"/>
          </p:cNvCxnSpPr>
          <p:nvPr/>
        </p:nvCxnSpPr>
        <p:spPr>
          <a:xfrm>
            <a:off x="3692700" y="3591878"/>
            <a:ext cx="190707" cy="867597"/>
          </a:xfrm>
          <a:prstGeom prst="straightConnector1">
            <a:avLst/>
          </a:prstGeom>
          <a:ln w="15875">
            <a:solidFill>
              <a:srgbClr val="FFFFFF"/>
            </a:solidFill>
            <a:headEnd type="triangle"/>
            <a:tailEnd type="triangle"/>
          </a:ln>
        </p:spPr>
      </p:cxnSp>
      <p:cxnSp>
        <p:nvCxnSpPr>
          <p:cNvPr id="401" name="直线箭头连接符 138"/>
          <p:cNvCxnSpPr>
            <a:stCxn id="391" idx="0"/>
            <a:endCxn id="395" idx="0"/>
          </p:cNvCxnSpPr>
          <p:nvPr/>
        </p:nvCxnSpPr>
        <p:spPr>
          <a:xfrm flipH="1">
            <a:off x="3883406" y="3578849"/>
            <a:ext cx="316679" cy="880626"/>
          </a:xfrm>
          <a:prstGeom prst="straightConnector1">
            <a:avLst/>
          </a:prstGeom>
          <a:ln w="15875">
            <a:solidFill>
              <a:srgbClr val="FFFFFF"/>
            </a:solidFill>
            <a:headEnd type="triangle"/>
            <a:tailEnd type="triangle"/>
          </a:ln>
        </p:spPr>
      </p:cxnSp>
      <p:sp>
        <p:nvSpPr>
          <p:cNvPr id="402" name="直线箭头连接符 140"/>
          <p:cNvSpPr/>
          <p:nvPr/>
        </p:nvSpPr>
        <p:spPr>
          <a:xfrm flipH="1">
            <a:off x="4370349" y="3873618"/>
            <a:ext cx="352200" cy="381121"/>
          </a:xfrm>
          <a:prstGeom prst="line">
            <a:avLst/>
          </a:prstGeom>
          <a:ln w="15875">
            <a:solidFill>
              <a:srgbClr val="FFFFFF"/>
            </a:solidFill>
            <a:headEnd type="triangle"/>
            <a:tailEnd type="triangle"/>
          </a:ln>
        </p:spPr>
        <p:txBody>
          <a:bodyPr lIns="17399" tIns="17399" rIns="17399" bIns="17399"/>
          <a:lstStyle/>
          <a:p>
            <a:pPr>
              <a:defRPr sz="6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03" name="右大括号 202"/>
          <p:cNvSpPr/>
          <p:nvPr/>
        </p:nvSpPr>
        <p:spPr>
          <a:xfrm rot="16200000">
            <a:off x="3855696" y="2325530"/>
            <a:ext cx="118501" cy="1717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56"/>
                  <a:pt x="10800" y="124"/>
                </a:cubicBezTo>
                <a:lnTo>
                  <a:pt x="10800" y="10676"/>
                </a:lnTo>
                <a:cubicBezTo>
                  <a:pt x="10800" y="10744"/>
                  <a:pt x="15635" y="10800"/>
                  <a:pt x="21600" y="10800"/>
                </a:cubicBezTo>
                <a:cubicBezTo>
                  <a:pt x="15635" y="10800"/>
                  <a:pt x="10800" y="10856"/>
                  <a:pt x="10800" y="10924"/>
                </a:cubicBezTo>
                <a:lnTo>
                  <a:pt x="10800" y="21476"/>
                </a:lnTo>
                <a:cubicBezTo>
                  <a:pt x="10800" y="21544"/>
                  <a:pt x="5965" y="21600"/>
                  <a:pt x="0" y="21600"/>
                </a:cubicBezTo>
              </a:path>
            </a:pathLst>
          </a:custGeom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3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04" name="下箭头 203"/>
          <p:cNvSpPr/>
          <p:nvPr/>
        </p:nvSpPr>
        <p:spPr>
          <a:xfrm>
            <a:off x="3785511" y="2808728"/>
            <a:ext cx="258871" cy="250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05" name="Arrow"/>
          <p:cNvSpPr/>
          <p:nvPr/>
        </p:nvSpPr>
        <p:spPr>
          <a:xfrm>
            <a:off x="5728159" y="2493709"/>
            <a:ext cx="279395" cy="23228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5F00"/>
              </a:gs>
              <a:gs pos="100000">
                <a:srgbClr val="FFB61A"/>
              </a:gs>
            </a:gsLst>
            <a:lin ang="10800000"/>
          </a:gra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6" name="圆角矩形 146"/>
          <p:cNvSpPr/>
          <p:nvPr/>
        </p:nvSpPr>
        <p:spPr>
          <a:xfrm>
            <a:off x="7147128" y="2202303"/>
            <a:ext cx="202674" cy="891164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07" name="矩形 148"/>
          <p:cNvSpPr/>
          <p:nvPr/>
        </p:nvSpPr>
        <p:spPr>
          <a:xfrm flipH="1">
            <a:off x="7205898" y="2316745"/>
            <a:ext cx="81081" cy="81080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08" name="矩形 149"/>
          <p:cNvSpPr/>
          <p:nvPr/>
        </p:nvSpPr>
        <p:spPr>
          <a:xfrm flipH="1">
            <a:off x="7205898" y="2423454"/>
            <a:ext cx="81081" cy="81081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09" name="矩形 150"/>
          <p:cNvSpPr/>
          <p:nvPr/>
        </p:nvSpPr>
        <p:spPr>
          <a:xfrm flipH="1">
            <a:off x="7205319" y="2538003"/>
            <a:ext cx="81081" cy="81081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10" name="矩形 151"/>
          <p:cNvSpPr/>
          <p:nvPr/>
        </p:nvSpPr>
        <p:spPr>
          <a:xfrm flipH="1">
            <a:off x="7209165" y="2653445"/>
            <a:ext cx="81080" cy="81080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11" name="矩形 153"/>
          <p:cNvSpPr/>
          <p:nvPr/>
        </p:nvSpPr>
        <p:spPr>
          <a:xfrm flipH="1">
            <a:off x="7205319" y="2775226"/>
            <a:ext cx="81081" cy="81080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12" name="矩形 154"/>
          <p:cNvSpPr/>
          <p:nvPr/>
        </p:nvSpPr>
        <p:spPr>
          <a:xfrm flipH="1">
            <a:off x="7205319" y="2881936"/>
            <a:ext cx="81081" cy="81080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13" name="圆角矩形 155"/>
          <p:cNvSpPr/>
          <p:nvPr/>
        </p:nvSpPr>
        <p:spPr>
          <a:xfrm>
            <a:off x="7379888" y="2205569"/>
            <a:ext cx="202673" cy="884631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14" name="矩形 157"/>
          <p:cNvSpPr/>
          <p:nvPr/>
        </p:nvSpPr>
        <p:spPr>
          <a:xfrm flipH="1">
            <a:off x="7427023" y="2320011"/>
            <a:ext cx="81080" cy="81080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15" name="矩形 158"/>
          <p:cNvSpPr/>
          <p:nvPr/>
        </p:nvSpPr>
        <p:spPr>
          <a:xfrm flipH="1">
            <a:off x="7427023" y="2426721"/>
            <a:ext cx="81080" cy="81080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16" name="矩形 159"/>
          <p:cNvSpPr/>
          <p:nvPr/>
        </p:nvSpPr>
        <p:spPr>
          <a:xfrm flipH="1">
            <a:off x="7426444" y="2541270"/>
            <a:ext cx="81080" cy="81080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17" name="矩形 160"/>
          <p:cNvSpPr/>
          <p:nvPr/>
        </p:nvSpPr>
        <p:spPr>
          <a:xfrm flipH="1">
            <a:off x="7430289" y="2656711"/>
            <a:ext cx="81081" cy="81080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18" name="矩形 162"/>
          <p:cNvSpPr/>
          <p:nvPr/>
        </p:nvSpPr>
        <p:spPr>
          <a:xfrm flipH="1">
            <a:off x="7426444" y="2778493"/>
            <a:ext cx="81080" cy="81080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19" name="矩形 163"/>
          <p:cNvSpPr/>
          <p:nvPr/>
        </p:nvSpPr>
        <p:spPr>
          <a:xfrm flipH="1">
            <a:off x="7426444" y="2885202"/>
            <a:ext cx="81080" cy="81081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20" name="圆角矩形 164"/>
          <p:cNvSpPr/>
          <p:nvPr/>
        </p:nvSpPr>
        <p:spPr>
          <a:xfrm>
            <a:off x="7621010" y="2205566"/>
            <a:ext cx="202674" cy="884631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21" name="矩形 166"/>
          <p:cNvSpPr/>
          <p:nvPr/>
        </p:nvSpPr>
        <p:spPr>
          <a:xfrm flipH="1">
            <a:off x="7656510" y="2320008"/>
            <a:ext cx="81080" cy="81080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22" name="矩形 167"/>
          <p:cNvSpPr/>
          <p:nvPr/>
        </p:nvSpPr>
        <p:spPr>
          <a:xfrm flipH="1">
            <a:off x="7656510" y="2426718"/>
            <a:ext cx="81080" cy="81080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23" name="矩形 168"/>
          <p:cNvSpPr/>
          <p:nvPr/>
        </p:nvSpPr>
        <p:spPr>
          <a:xfrm flipH="1">
            <a:off x="7655931" y="2541267"/>
            <a:ext cx="81080" cy="81080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24" name="矩形 169"/>
          <p:cNvSpPr/>
          <p:nvPr/>
        </p:nvSpPr>
        <p:spPr>
          <a:xfrm flipH="1">
            <a:off x="7659776" y="2656708"/>
            <a:ext cx="81080" cy="81080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25" name="矩形 171"/>
          <p:cNvSpPr/>
          <p:nvPr/>
        </p:nvSpPr>
        <p:spPr>
          <a:xfrm flipH="1">
            <a:off x="7655931" y="2778490"/>
            <a:ext cx="81080" cy="81080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26" name="矩形 172"/>
          <p:cNvSpPr/>
          <p:nvPr/>
        </p:nvSpPr>
        <p:spPr>
          <a:xfrm flipH="1">
            <a:off x="7655931" y="2885200"/>
            <a:ext cx="81080" cy="81080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27" name="圆角矩形 173"/>
          <p:cNvSpPr/>
          <p:nvPr/>
        </p:nvSpPr>
        <p:spPr>
          <a:xfrm>
            <a:off x="7865405" y="2208833"/>
            <a:ext cx="202674" cy="884631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28" name="矩形 175"/>
          <p:cNvSpPr/>
          <p:nvPr/>
        </p:nvSpPr>
        <p:spPr>
          <a:xfrm flipH="1">
            <a:off x="7900906" y="2323274"/>
            <a:ext cx="81080" cy="81081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29" name="矩形 176"/>
          <p:cNvSpPr/>
          <p:nvPr/>
        </p:nvSpPr>
        <p:spPr>
          <a:xfrm flipH="1">
            <a:off x="7900906" y="2429984"/>
            <a:ext cx="81080" cy="81080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30" name="矩形 177"/>
          <p:cNvSpPr/>
          <p:nvPr/>
        </p:nvSpPr>
        <p:spPr>
          <a:xfrm flipH="1">
            <a:off x="7900327" y="2544533"/>
            <a:ext cx="81080" cy="81081"/>
          </a:xfrm>
          <a:prstGeom prst="rect">
            <a:avLst/>
          </a:prstGeom>
          <a:solidFill>
            <a:srgbClr val="FFFFFF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31" name="矩形 178"/>
          <p:cNvSpPr/>
          <p:nvPr/>
        </p:nvSpPr>
        <p:spPr>
          <a:xfrm flipH="1">
            <a:off x="7904171" y="2659975"/>
            <a:ext cx="81080" cy="81080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32" name="矩形 180"/>
          <p:cNvSpPr/>
          <p:nvPr/>
        </p:nvSpPr>
        <p:spPr>
          <a:xfrm flipH="1">
            <a:off x="7900327" y="2781756"/>
            <a:ext cx="81080" cy="81080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33" name="矩形 181"/>
          <p:cNvSpPr/>
          <p:nvPr/>
        </p:nvSpPr>
        <p:spPr>
          <a:xfrm flipH="1">
            <a:off x="7900327" y="2888466"/>
            <a:ext cx="81080" cy="81080"/>
          </a:xfrm>
          <a:prstGeom prst="rect">
            <a:avLst/>
          </a:prstGeom>
          <a:solidFill>
            <a:srgbClr val="40404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34" name="右大括号 182"/>
          <p:cNvSpPr/>
          <p:nvPr/>
        </p:nvSpPr>
        <p:spPr>
          <a:xfrm rot="16200000">
            <a:off x="7548446" y="1678750"/>
            <a:ext cx="118478" cy="874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09"/>
                  <a:pt x="10800" y="244"/>
                </a:cubicBezTo>
                <a:lnTo>
                  <a:pt x="10800" y="10556"/>
                </a:lnTo>
                <a:cubicBezTo>
                  <a:pt x="10800" y="10691"/>
                  <a:pt x="15635" y="10800"/>
                  <a:pt x="21600" y="10800"/>
                </a:cubicBezTo>
                <a:cubicBezTo>
                  <a:pt x="15635" y="10800"/>
                  <a:pt x="10800" y="10909"/>
                  <a:pt x="10800" y="11044"/>
                </a:cubicBezTo>
                <a:lnTo>
                  <a:pt x="10800" y="21356"/>
                </a:lnTo>
                <a:cubicBezTo>
                  <a:pt x="10800" y="21491"/>
                  <a:pt x="5965" y="21600"/>
                  <a:pt x="0" y="21600"/>
                </a:cubicBezTo>
              </a:path>
            </a:pathLst>
          </a:custGeom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6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35" name="下箭头 193"/>
          <p:cNvSpPr/>
          <p:nvPr/>
        </p:nvSpPr>
        <p:spPr>
          <a:xfrm>
            <a:off x="7563579" y="1934961"/>
            <a:ext cx="114543" cy="110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36" name="Rounded Rectangle"/>
          <p:cNvSpPr/>
          <p:nvPr/>
        </p:nvSpPr>
        <p:spPr>
          <a:xfrm>
            <a:off x="6735650" y="1206285"/>
            <a:ext cx="281166" cy="589539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37" name="任务线程"/>
          <p:cNvSpPr txBox="1"/>
          <p:nvPr/>
        </p:nvSpPr>
        <p:spPr>
          <a:xfrm>
            <a:off x="6749377" y="1243131"/>
            <a:ext cx="253714" cy="515847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任务线程</a:t>
            </a:r>
          </a:p>
        </p:txBody>
      </p:sp>
      <p:sp>
        <p:nvSpPr>
          <p:cNvPr id="438" name="Rounded Rectangle"/>
          <p:cNvSpPr/>
          <p:nvPr/>
        </p:nvSpPr>
        <p:spPr>
          <a:xfrm>
            <a:off x="7198211" y="1206285"/>
            <a:ext cx="281165" cy="589539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39" name="任务线程"/>
          <p:cNvSpPr txBox="1"/>
          <p:nvPr/>
        </p:nvSpPr>
        <p:spPr>
          <a:xfrm>
            <a:off x="7211936" y="1243131"/>
            <a:ext cx="253714" cy="515847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任务线程</a:t>
            </a:r>
          </a:p>
        </p:txBody>
      </p:sp>
      <p:sp>
        <p:nvSpPr>
          <p:cNvPr id="440" name="Rounded Rectangle"/>
          <p:cNvSpPr/>
          <p:nvPr/>
        </p:nvSpPr>
        <p:spPr>
          <a:xfrm>
            <a:off x="7698117" y="1206285"/>
            <a:ext cx="281166" cy="589539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41" name="任务线程"/>
          <p:cNvSpPr txBox="1"/>
          <p:nvPr/>
        </p:nvSpPr>
        <p:spPr>
          <a:xfrm>
            <a:off x="7711843" y="1243131"/>
            <a:ext cx="253714" cy="515847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任务线程</a:t>
            </a:r>
          </a:p>
        </p:txBody>
      </p:sp>
      <p:sp>
        <p:nvSpPr>
          <p:cNvPr id="442" name="Rounded Rectangle"/>
          <p:cNvSpPr/>
          <p:nvPr/>
        </p:nvSpPr>
        <p:spPr>
          <a:xfrm>
            <a:off x="8190898" y="1206285"/>
            <a:ext cx="281165" cy="589539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43" name="任务线程"/>
          <p:cNvSpPr txBox="1"/>
          <p:nvPr/>
        </p:nvSpPr>
        <p:spPr>
          <a:xfrm>
            <a:off x="8204624" y="1243131"/>
            <a:ext cx="253714" cy="515847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任务线程</a:t>
            </a:r>
          </a:p>
        </p:txBody>
      </p:sp>
      <p:sp>
        <p:nvSpPr>
          <p:cNvPr id="444" name="Rounded Rectangle"/>
          <p:cNvSpPr/>
          <p:nvPr/>
        </p:nvSpPr>
        <p:spPr>
          <a:xfrm>
            <a:off x="6718966" y="3283080"/>
            <a:ext cx="281165" cy="58953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45" name="AIO线程"/>
          <p:cNvSpPr txBox="1"/>
          <p:nvPr/>
        </p:nvSpPr>
        <p:spPr>
          <a:xfrm>
            <a:off x="6732692" y="3319926"/>
            <a:ext cx="253714" cy="515846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AIO线程</a:t>
            </a:r>
          </a:p>
        </p:txBody>
      </p:sp>
      <p:sp>
        <p:nvSpPr>
          <p:cNvPr id="446" name="Rounded Rectangle"/>
          <p:cNvSpPr/>
          <p:nvPr/>
        </p:nvSpPr>
        <p:spPr>
          <a:xfrm>
            <a:off x="7191033" y="3283221"/>
            <a:ext cx="281166" cy="58953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47" name="AIO线程"/>
          <p:cNvSpPr txBox="1"/>
          <p:nvPr/>
        </p:nvSpPr>
        <p:spPr>
          <a:xfrm>
            <a:off x="7203749" y="3357454"/>
            <a:ext cx="253714" cy="616804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AIO线程</a:t>
            </a:r>
          </a:p>
        </p:txBody>
      </p:sp>
      <p:sp>
        <p:nvSpPr>
          <p:cNvPr id="448" name="Rounded Rectangle"/>
          <p:cNvSpPr/>
          <p:nvPr/>
        </p:nvSpPr>
        <p:spPr>
          <a:xfrm>
            <a:off x="7752159" y="3283410"/>
            <a:ext cx="281165" cy="58953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49" name="AIO线程"/>
          <p:cNvSpPr txBox="1"/>
          <p:nvPr/>
        </p:nvSpPr>
        <p:spPr>
          <a:xfrm>
            <a:off x="7765884" y="3320256"/>
            <a:ext cx="253714" cy="515846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AIO线程</a:t>
            </a:r>
          </a:p>
        </p:txBody>
      </p:sp>
      <p:sp>
        <p:nvSpPr>
          <p:cNvPr id="450" name="Rounded Rectangle"/>
          <p:cNvSpPr/>
          <p:nvPr/>
        </p:nvSpPr>
        <p:spPr>
          <a:xfrm>
            <a:off x="8296404" y="3297476"/>
            <a:ext cx="281165" cy="58953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51" name="AIO线程"/>
          <p:cNvSpPr txBox="1"/>
          <p:nvPr/>
        </p:nvSpPr>
        <p:spPr>
          <a:xfrm>
            <a:off x="8310130" y="3334322"/>
            <a:ext cx="253714" cy="515846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AIO线程</a:t>
            </a:r>
          </a:p>
        </p:txBody>
      </p:sp>
      <p:sp>
        <p:nvSpPr>
          <p:cNvPr id="452" name="Shape"/>
          <p:cNvSpPr/>
          <p:nvPr/>
        </p:nvSpPr>
        <p:spPr>
          <a:xfrm>
            <a:off x="7165216" y="4180803"/>
            <a:ext cx="821696" cy="557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cubicBezTo>
                  <a:pt x="0" y="1612"/>
                  <a:pt x="4835" y="0"/>
                  <a:pt x="10800" y="0"/>
                </a:cubicBezTo>
                <a:cubicBezTo>
                  <a:pt x="16765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16765" y="21600"/>
                  <a:pt x="10800" y="21600"/>
                </a:cubicBezTo>
                <a:cubicBezTo>
                  <a:pt x="4835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FF6600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53" name="Shape"/>
          <p:cNvSpPr/>
          <p:nvPr/>
        </p:nvSpPr>
        <p:spPr>
          <a:xfrm>
            <a:off x="7165216" y="4180803"/>
            <a:ext cx="821696" cy="557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3600"/>
                </a:moveTo>
                <a:cubicBezTo>
                  <a:pt x="21600" y="5588"/>
                  <a:pt x="16765" y="7200"/>
                  <a:pt x="10800" y="7200"/>
                </a:cubicBezTo>
                <a:cubicBezTo>
                  <a:pt x="4835" y="7200"/>
                  <a:pt x="0" y="5588"/>
                  <a:pt x="0" y="3600"/>
                </a:cubicBezTo>
                <a:moveTo>
                  <a:pt x="0" y="3600"/>
                </a:moveTo>
                <a:cubicBezTo>
                  <a:pt x="0" y="1612"/>
                  <a:pt x="4835" y="0"/>
                  <a:pt x="10800" y="0"/>
                </a:cubicBezTo>
                <a:cubicBezTo>
                  <a:pt x="16765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16765" y="21600"/>
                  <a:pt x="10800" y="21600"/>
                </a:cubicBezTo>
                <a:cubicBezTo>
                  <a:pt x="4835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888888"/>
          </a:solidFill>
          <a:ln w="3175">
            <a:solidFill>
              <a:srgbClr val="181818"/>
            </a:solidFill>
          </a:ln>
        </p:spPr>
        <p:txBody>
          <a:bodyPr lIns="45719" rIns="45719" anchor="ctr"/>
          <a:lstStyle/>
          <a:p>
            <a:pPr>
              <a:defRPr sz="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54" name="PolarFS"/>
          <p:cNvSpPr txBox="1"/>
          <p:nvPr/>
        </p:nvSpPr>
        <p:spPr>
          <a:xfrm>
            <a:off x="7165662" y="4390244"/>
            <a:ext cx="821695" cy="231351"/>
          </a:xfrm>
          <a:prstGeom prst="rect">
            <a:avLst/>
          </a:prstGeom>
          <a:ln w="3175">
            <a:solidFill>
              <a:srgbClr val="18181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/>
          <a:lstStyle>
            <a:lvl1pPr>
              <a:defRPr b="1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PolarFS</a:t>
            </a:r>
          </a:p>
        </p:txBody>
      </p:sp>
      <p:sp>
        <p:nvSpPr>
          <p:cNvPr id="455" name="右大括号 118"/>
          <p:cNvSpPr/>
          <p:nvPr/>
        </p:nvSpPr>
        <p:spPr>
          <a:xfrm rot="5400000">
            <a:off x="7530857" y="1021853"/>
            <a:ext cx="153657" cy="1777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70"/>
                  <a:pt x="10800" y="156"/>
                </a:cubicBezTo>
                <a:lnTo>
                  <a:pt x="10800" y="10644"/>
                </a:lnTo>
                <a:cubicBezTo>
                  <a:pt x="10800" y="10730"/>
                  <a:pt x="15635" y="10800"/>
                  <a:pt x="21600" y="10800"/>
                </a:cubicBezTo>
                <a:cubicBezTo>
                  <a:pt x="15635" y="10800"/>
                  <a:pt x="10800" y="10870"/>
                  <a:pt x="10800" y="10956"/>
                </a:cubicBezTo>
                <a:lnTo>
                  <a:pt x="10800" y="21444"/>
                </a:lnTo>
                <a:cubicBezTo>
                  <a:pt x="10800" y="21530"/>
                  <a:pt x="5965" y="21600"/>
                  <a:pt x="0" y="21600"/>
                </a:cubicBezTo>
              </a:path>
            </a:pathLst>
          </a:custGeom>
          <a:ln w="15875"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6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56" name="直线箭头连接符 134"/>
          <p:cNvSpPr/>
          <p:nvPr/>
        </p:nvSpPr>
        <p:spPr>
          <a:xfrm>
            <a:off x="6859547" y="3872616"/>
            <a:ext cx="338663" cy="381122"/>
          </a:xfrm>
          <a:prstGeom prst="line">
            <a:avLst/>
          </a:prstGeom>
          <a:ln w="15875">
            <a:solidFill>
              <a:srgbClr val="FFFFFF"/>
            </a:solidFill>
            <a:headEnd type="triangle"/>
            <a:tailEnd type="triangle"/>
          </a:ln>
        </p:spPr>
        <p:txBody>
          <a:bodyPr lIns="17399" tIns="17399" rIns="17399" bIns="17399"/>
          <a:lstStyle/>
          <a:p>
            <a:pPr>
              <a:defRPr sz="6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cxnSp>
        <p:nvCxnSpPr>
          <p:cNvPr id="457" name="直线箭头连接符 136"/>
          <p:cNvCxnSpPr>
            <a:stCxn id="447" idx="0"/>
            <a:endCxn id="453" idx="0"/>
          </p:cNvCxnSpPr>
          <p:nvPr/>
        </p:nvCxnSpPr>
        <p:spPr>
          <a:xfrm>
            <a:off x="7330605" y="3665855"/>
            <a:ext cx="245460" cy="793619"/>
          </a:xfrm>
          <a:prstGeom prst="straightConnector1">
            <a:avLst/>
          </a:prstGeom>
          <a:ln w="15875">
            <a:solidFill>
              <a:srgbClr val="FFFFFF"/>
            </a:solidFill>
            <a:headEnd type="triangle"/>
            <a:tailEnd type="triangle"/>
          </a:ln>
        </p:spPr>
      </p:cxnSp>
      <p:cxnSp>
        <p:nvCxnSpPr>
          <p:cNvPr id="458" name="直线箭头连接符 138"/>
          <p:cNvCxnSpPr>
            <a:stCxn id="449" idx="0"/>
            <a:endCxn id="453" idx="0"/>
          </p:cNvCxnSpPr>
          <p:nvPr/>
        </p:nvCxnSpPr>
        <p:spPr>
          <a:xfrm flipH="1">
            <a:off x="7576064" y="3578178"/>
            <a:ext cx="316678" cy="881296"/>
          </a:xfrm>
          <a:prstGeom prst="straightConnector1">
            <a:avLst/>
          </a:prstGeom>
          <a:ln w="15875">
            <a:solidFill>
              <a:srgbClr val="FFFFFF"/>
            </a:solidFill>
            <a:headEnd type="triangle"/>
            <a:tailEnd type="triangle"/>
          </a:ln>
        </p:spPr>
      </p:cxnSp>
      <p:sp>
        <p:nvSpPr>
          <p:cNvPr id="459" name="直线箭头连接符 140"/>
          <p:cNvSpPr/>
          <p:nvPr/>
        </p:nvSpPr>
        <p:spPr>
          <a:xfrm flipH="1">
            <a:off x="8084788" y="3887013"/>
            <a:ext cx="352199" cy="381121"/>
          </a:xfrm>
          <a:prstGeom prst="line">
            <a:avLst/>
          </a:prstGeom>
          <a:ln w="15875">
            <a:solidFill>
              <a:srgbClr val="FFFFFF"/>
            </a:solidFill>
            <a:headEnd type="triangle"/>
            <a:tailEnd type="triangle"/>
          </a:ln>
        </p:spPr>
        <p:txBody>
          <a:bodyPr lIns="17399" tIns="17399" rIns="17399" bIns="17399"/>
          <a:lstStyle/>
          <a:p>
            <a:pPr>
              <a:defRPr sz="6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60" name="直线箭头连接符 134"/>
          <p:cNvSpPr/>
          <p:nvPr/>
        </p:nvSpPr>
        <p:spPr>
          <a:xfrm flipH="1">
            <a:off x="6866542" y="3113773"/>
            <a:ext cx="380000" cy="173301"/>
          </a:xfrm>
          <a:prstGeom prst="line">
            <a:avLst/>
          </a:prstGeom>
          <a:ln w="15875">
            <a:solidFill>
              <a:srgbClr val="FFFFFF"/>
            </a:solidFill>
            <a:headEnd type="triangle"/>
            <a:tailEnd type="triangle"/>
          </a:ln>
        </p:spPr>
        <p:txBody>
          <a:bodyPr lIns="17399" tIns="17399" rIns="17399" bIns="17399"/>
          <a:lstStyle/>
          <a:p>
            <a:pPr>
              <a:defRPr sz="6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61" name="直线箭头连接符 134"/>
          <p:cNvSpPr/>
          <p:nvPr/>
        </p:nvSpPr>
        <p:spPr>
          <a:xfrm flipH="1">
            <a:off x="7356108" y="3105724"/>
            <a:ext cx="124229" cy="189680"/>
          </a:xfrm>
          <a:prstGeom prst="line">
            <a:avLst/>
          </a:prstGeom>
          <a:ln w="15875">
            <a:solidFill>
              <a:srgbClr val="FFFFFF"/>
            </a:solidFill>
            <a:headEnd type="triangle"/>
            <a:tailEnd type="triangle"/>
          </a:ln>
        </p:spPr>
        <p:txBody>
          <a:bodyPr lIns="17399" tIns="17399" rIns="17399" bIns="17399"/>
          <a:lstStyle/>
          <a:p>
            <a:pPr>
              <a:defRPr sz="6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62" name="直线箭头连接符 134"/>
          <p:cNvSpPr/>
          <p:nvPr/>
        </p:nvSpPr>
        <p:spPr>
          <a:xfrm>
            <a:off x="7800070" y="3105724"/>
            <a:ext cx="83497" cy="169988"/>
          </a:xfrm>
          <a:prstGeom prst="line">
            <a:avLst/>
          </a:prstGeom>
          <a:ln w="15875">
            <a:solidFill>
              <a:srgbClr val="FFFFFF"/>
            </a:solidFill>
            <a:headEnd type="triangle"/>
            <a:tailEnd type="triangle"/>
          </a:ln>
        </p:spPr>
        <p:txBody>
          <a:bodyPr lIns="17399" tIns="17399" rIns="17399" bIns="17399"/>
          <a:lstStyle/>
          <a:p>
            <a:pPr>
              <a:defRPr sz="6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63" name="直线箭头连接符 134"/>
          <p:cNvSpPr/>
          <p:nvPr/>
        </p:nvSpPr>
        <p:spPr>
          <a:xfrm>
            <a:off x="8088933" y="3105724"/>
            <a:ext cx="343909" cy="196174"/>
          </a:xfrm>
          <a:prstGeom prst="line">
            <a:avLst/>
          </a:prstGeom>
          <a:ln w="15875">
            <a:solidFill>
              <a:srgbClr val="FFFFFF"/>
            </a:solidFill>
            <a:headEnd type="triangle"/>
            <a:tailEnd type="triangle"/>
          </a:ln>
        </p:spPr>
        <p:txBody>
          <a:bodyPr lIns="17399" tIns="17399" rIns="17399" bIns="17399"/>
          <a:lstStyle/>
          <a:p>
            <a:pPr>
              <a:defRPr sz="6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稳定性提升"/>
          <p:cNvSpPr txBox="1"/>
          <p:nvPr/>
        </p:nvSpPr>
        <p:spPr>
          <a:xfrm>
            <a:off x="584834" y="2784402"/>
            <a:ext cx="1392646" cy="493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>
            <a:normAutofit fontScale="100000" lnSpcReduction="0"/>
          </a:bodyPr>
          <a:lstStyle>
            <a:lvl1pPr marL="304800" indent="-304800" defTabSz="695959">
              <a:spcBef>
                <a:spcPts val="700"/>
              </a:spcBef>
              <a:buClr>
                <a:srgbClr val="FF6A00"/>
              </a:buClr>
              <a:buSzPct val="104999"/>
              <a:buChar char="➡"/>
              <a:defRPr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稳定性提升</a:t>
            </a:r>
          </a:p>
        </p:txBody>
      </p:sp>
      <p:sp>
        <p:nvSpPr>
          <p:cNvPr id="466" name="性能提升"/>
          <p:cNvSpPr txBox="1"/>
          <p:nvPr>
            <p:ph type="body" sz="quarter" idx="4294967295"/>
          </p:nvPr>
        </p:nvSpPr>
        <p:spPr>
          <a:xfrm>
            <a:off x="584834" y="1217930"/>
            <a:ext cx="1392646" cy="717989"/>
          </a:xfrm>
          <a:prstGeom prst="rect">
            <a:avLst/>
          </a:prstGeom>
        </p:spPr>
        <p:txBody>
          <a:bodyPr/>
          <a:lstStyle>
            <a:lvl1pPr marL="304800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性能提升</a:t>
            </a:r>
          </a:p>
        </p:txBody>
      </p:sp>
      <p:sp>
        <p:nvSpPr>
          <p:cNvPr id="467" name="优化 - IO路径优化 - Page AIO - 收益"/>
          <p:cNvSpPr txBox="1"/>
          <p:nvPr>
            <p:ph type="title"/>
          </p:nvPr>
        </p:nvSpPr>
        <p:spPr>
          <a:xfrm>
            <a:off x="804912" y="277901"/>
            <a:ext cx="7953712" cy="493203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优化 - IO路径优化 - Page AIO - 收益</a:t>
            </a:r>
          </a:p>
        </p:txBody>
      </p:sp>
      <p:pic>
        <p:nvPicPr>
          <p:cNvPr id="468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69" name="图表 4"/>
          <p:cNvGraphicFramePr/>
          <p:nvPr/>
        </p:nvGraphicFramePr>
        <p:xfrm>
          <a:off x="1760865" y="1080577"/>
          <a:ext cx="5128133" cy="146420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70" name="图表 5"/>
          <p:cNvGraphicFramePr/>
          <p:nvPr/>
        </p:nvGraphicFramePr>
        <p:xfrm>
          <a:off x="5878721" y="1080577"/>
          <a:ext cx="4042182" cy="146458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471" name="图表 12"/>
          <p:cNvGraphicFramePr/>
          <p:nvPr/>
        </p:nvGraphicFramePr>
        <p:xfrm>
          <a:off x="6068688" y="3067870"/>
          <a:ext cx="3903331" cy="136502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472" name="图表 13"/>
          <p:cNvGraphicFramePr/>
          <p:nvPr/>
        </p:nvGraphicFramePr>
        <p:xfrm>
          <a:off x="1838615" y="3067870"/>
          <a:ext cx="5176698" cy="136502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6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优化 - 并行InnoDB"/>
          <p:cNvSpPr txBox="1"/>
          <p:nvPr>
            <p:ph type="title"/>
          </p:nvPr>
        </p:nvSpPr>
        <p:spPr>
          <a:xfrm>
            <a:off x="804912" y="277901"/>
            <a:ext cx="7119583" cy="521687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优化 - 并行InnoDB</a:t>
            </a:r>
          </a:p>
        </p:txBody>
      </p:sp>
      <p:pic>
        <p:nvPicPr>
          <p:cNvPr id="475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并行物理复制…"/>
          <p:cNvSpPr txBox="1"/>
          <p:nvPr>
            <p:ph type="body" sz="half" idx="4294967295"/>
          </p:nvPr>
        </p:nvSpPr>
        <p:spPr>
          <a:xfrm>
            <a:off x="584834" y="1217930"/>
            <a:ext cx="10527032" cy="2226264"/>
          </a:xfrm>
          <a:prstGeom prst="rect">
            <a:avLst/>
          </a:prstGeom>
        </p:spPr>
        <p:txBody>
          <a:bodyPr/>
          <a:lstStyle/>
          <a:p>
            <a:pPr marL="304800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400">
                <a:solidFill>
                  <a:srgbClr val="FFFFFF"/>
                </a:solidFill>
              </a:defRPr>
            </a:pPr>
            <a:r>
              <a:t>并行物理复制</a:t>
            </a:r>
          </a:p>
          <a:p>
            <a:pPr marL="304800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400">
                <a:solidFill>
                  <a:srgbClr val="FFFFFF"/>
                </a:solidFill>
              </a:defRPr>
            </a:pPr>
            <a:r>
              <a:t>并行page-bound redo</a:t>
            </a:r>
          </a:p>
          <a:p>
            <a:pPr marL="304800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400">
                <a:solidFill>
                  <a:srgbClr val="FFFFFF"/>
                </a:solidFill>
              </a:defRPr>
            </a:pPr>
            <a:r>
              <a:t>并行Crash Recovery</a:t>
            </a:r>
          </a:p>
          <a:p>
            <a:pPr marL="304800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400">
                <a:solidFill>
                  <a:srgbClr val="FFFFFF"/>
                </a:solidFill>
              </a:defRPr>
            </a:pPr>
            <a:r>
              <a:t>并行DDL</a:t>
            </a:r>
          </a:p>
          <a:p>
            <a:pPr marL="304800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400">
                <a:solidFill>
                  <a:srgbClr val="FFFFFF"/>
                </a:solidFill>
              </a:defRPr>
            </a:pPr>
            <a:r>
              <a:t>并行Prefetch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背景"/>
          <p:cNvSpPr txBox="1"/>
          <p:nvPr/>
        </p:nvSpPr>
        <p:spPr>
          <a:xfrm>
            <a:off x="5251260" y="2003646"/>
            <a:ext cx="175343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>
            <a:spAutoFit/>
          </a:bodyPr>
          <a:lstStyle>
            <a:lvl1pPr>
              <a:defRPr b="1" sz="2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背景</a:t>
            </a:r>
          </a:p>
        </p:txBody>
      </p:sp>
      <p:sp>
        <p:nvSpPr>
          <p:cNvPr id="132" name="01"/>
          <p:cNvSpPr txBox="1"/>
          <p:nvPr/>
        </p:nvSpPr>
        <p:spPr>
          <a:xfrm>
            <a:off x="4748622" y="2052460"/>
            <a:ext cx="467841" cy="419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>
            <a:spAutoFit/>
          </a:bodyPr>
          <a:lstStyle>
            <a:lvl1pPr>
              <a:defRPr b="1" sz="2600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pic>
        <p:nvPicPr>
          <p:cNvPr id="133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优化 - Parallel DDL"/>
          <p:cNvSpPr txBox="1"/>
          <p:nvPr>
            <p:ph type="title"/>
          </p:nvPr>
        </p:nvSpPr>
        <p:spPr>
          <a:xfrm>
            <a:off x="804912" y="277901"/>
            <a:ext cx="4126850" cy="539345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优化 - Parallel DDL</a:t>
            </a:r>
          </a:p>
        </p:txBody>
      </p:sp>
      <p:pic>
        <p:nvPicPr>
          <p:cNvPr id="479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3" name="Group"/>
          <p:cNvGrpSpPr/>
          <p:nvPr/>
        </p:nvGrpSpPr>
        <p:grpSpPr>
          <a:xfrm>
            <a:off x="5335876" y="420863"/>
            <a:ext cx="4525820" cy="4377974"/>
            <a:chOff x="87570" y="0"/>
            <a:chExt cx="4525818" cy="4377972"/>
          </a:xfrm>
        </p:grpSpPr>
        <p:grpSp>
          <p:nvGrpSpPr>
            <p:cNvPr id="482" name="Rounded Rectangle 25"/>
            <p:cNvGrpSpPr/>
            <p:nvPr/>
          </p:nvGrpSpPr>
          <p:grpSpPr>
            <a:xfrm>
              <a:off x="128342" y="3722917"/>
              <a:ext cx="1673569" cy="266268"/>
              <a:chOff x="0" y="0"/>
              <a:chExt cx="1673567" cy="266267"/>
            </a:xfrm>
          </p:grpSpPr>
          <p:sp>
            <p:nvSpPr>
              <p:cNvPr id="480" name="Rounded Rectangle"/>
              <p:cNvSpPr/>
              <p:nvPr/>
            </p:nvSpPr>
            <p:spPr>
              <a:xfrm>
                <a:off x="0" y="0"/>
                <a:ext cx="1673568" cy="266268"/>
              </a:xfrm>
              <a:prstGeom prst="roundRect">
                <a:avLst>
                  <a:gd name="adj" fmla="val 16667"/>
                </a:avLst>
              </a:prstGeom>
              <a:solidFill>
                <a:srgbClr val="FE600B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sx="100000" sy="100000" kx="0" ky="0" algn="b" rotWithShape="0" blurRad="12700" dist="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19332" tIns="19332" rIns="19332" bIns="19332" numCol="1" anchor="ctr">
                <a:noAutofit/>
              </a:bodyPr>
              <a:lstStyle/>
              <a:p>
                <a:pPr defTabSz="314148">
                  <a:defRPr sz="1200">
                    <a:solidFill>
                      <a:srgbClr val="FFFFFF"/>
                    </a:solidFill>
                    <a:latin typeface="Alibaba PuHuiTi"/>
                    <a:ea typeface="Alibaba PuHuiTi"/>
                    <a:cs typeface="Alibaba PuHuiTi"/>
                    <a:sym typeface="Alibaba PuHuiTi"/>
                  </a:defRPr>
                </a:pPr>
              </a:p>
            </p:txBody>
          </p:sp>
          <p:sp>
            <p:nvSpPr>
              <p:cNvPr id="481" name="Data"/>
              <p:cNvSpPr txBox="1"/>
              <p:nvPr/>
            </p:nvSpPr>
            <p:spPr>
              <a:xfrm>
                <a:off x="12997" y="14992"/>
                <a:ext cx="1647573" cy="2362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314148">
                  <a:defRPr sz="1200">
                    <a:solidFill>
                      <a:srgbClr val="FFFFFF"/>
                    </a:solidFill>
                    <a:latin typeface="Alibaba PuHuiTi"/>
                    <a:ea typeface="Alibaba PuHuiTi"/>
                    <a:cs typeface="Alibaba PuHuiTi"/>
                    <a:sym typeface="Alibaba PuHuiTi"/>
                  </a:defRPr>
                </a:lvl1pPr>
              </a:lstStyle>
              <a:p>
                <a:pPr/>
                <a:r>
                  <a:t>Data</a:t>
                </a:r>
              </a:p>
            </p:txBody>
          </p:sp>
        </p:grpSp>
        <p:sp>
          <p:nvSpPr>
            <p:cNvPr id="483" name="Straight Arrow Connector 6"/>
            <p:cNvSpPr/>
            <p:nvPr/>
          </p:nvSpPr>
          <p:spPr>
            <a:xfrm flipV="1">
              <a:off x="830405" y="3115436"/>
              <a:ext cx="1" cy="522308"/>
            </a:xfrm>
            <a:prstGeom prst="line">
              <a:avLst/>
            </a:prstGeom>
            <a:noFill/>
            <a:ln w="3175" cap="flat">
              <a:solidFill>
                <a:srgbClr val="FF0000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17398" tIns="17398" rIns="17398" bIns="17398" numCol="1" anchor="t">
              <a:noAutofit/>
            </a:bodyPr>
            <a:lstStyle/>
            <a:p>
              <a:pPr defTabSz="314148"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4" name="TextBox 7"/>
            <p:cNvSpPr txBox="1"/>
            <p:nvPr/>
          </p:nvSpPr>
          <p:spPr>
            <a:xfrm>
              <a:off x="296137" y="3269477"/>
              <a:ext cx="323606" cy="236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314148">
                <a:defRPr b="1"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扫描</a:t>
              </a:r>
            </a:p>
          </p:txBody>
        </p:sp>
        <p:sp>
          <p:nvSpPr>
            <p:cNvPr id="485" name="Straight Arrow Connector 27"/>
            <p:cNvSpPr/>
            <p:nvPr/>
          </p:nvSpPr>
          <p:spPr>
            <a:xfrm flipV="1">
              <a:off x="830405" y="2528382"/>
              <a:ext cx="1" cy="522308"/>
            </a:xfrm>
            <a:prstGeom prst="line">
              <a:avLst/>
            </a:prstGeom>
            <a:noFill/>
            <a:ln w="3175" cap="flat">
              <a:solidFill>
                <a:srgbClr val="FF0000"/>
              </a:solidFill>
              <a:prstDash val="dash"/>
              <a:miter lim="400000"/>
              <a:tailEnd type="triangle" w="med" len="med"/>
            </a:ln>
            <a:effectLst/>
          </p:spPr>
          <p:txBody>
            <a:bodyPr wrap="square" lIns="17398" tIns="17398" rIns="17398" bIns="17398" numCol="1" anchor="t">
              <a:noAutofit/>
            </a:bodyPr>
            <a:lstStyle/>
            <a:p>
              <a:pPr defTabSz="314148"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6" name="TextBox 30"/>
            <p:cNvSpPr txBox="1"/>
            <p:nvPr/>
          </p:nvSpPr>
          <p:spPr>
            <a:xfrm>
              <a:off x="251957" y="2688815"/>
              <a:ext cx="422501" cy="236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314148">
                <a:defRPr b="1"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排序</a:t>
              </a:r>
            </a:p>
          </p:txBody>
        </p:sp>
        <p:sp>
          <p:nvSpPr>
            <p:cNvPr id="487" name="Straight Arrow Connector 31"/>
            <p:cNvSpPr/>
            <p:nvPr/>
          </p:nvSpPr>
          <p:spPr>
            <a:xfrm flipV="1">
              <a:off x="836303" y="1460989"/>
              <a:ext cx="1" cy="522308"/>
            </a:xfrm>
            <a:prstGeom prst="line">
              <a:avLst/>
            </a:prstGeom>
            <a:noFill/>
            <a:ln w="3175" cap="flat">
              <a:solidFill>
                <a:srgbClr val="FF0000"/>
              </a:solidFill>
              <a:prstDash val="lgDash"/>
              <a:miter lim="400000"/>
              <a:tailEnd type="triangle" w="med" len="med"/>
            </a:ln>
            <a:effectLst/>
          </p:spPr>
          <p:txBody>
            <a:bodyPr wrap="square" lIns="17398" tIns="17398" rIns="17398" bIns="17398" numCol="1" anchor="t">
              <a:noAutofit/>
            </a:bodyPr>
            <a:lstStyle/>
            <a:p>
              <a:pPr defTabSz="314148"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490" name="Rounded Rectangle 32"/>
            <p:cNvGrpSpPr/>
            <p:nvPr/>
          </p:nvGrpSpPr>
          <p:grpSpPr>
            <a:xfrm>
              <a:off x="121535" y="2183862"/>
              <a:ext cx="1645612" cy="266268"/>
              <a:chOff x="0" y="0"/>
              <a:chExt cx="1645611" cy="266267"/>
            </a:xfrm>
          </p:grpSpPr>
          <p:sp>
            <p:nvSpPr>
              <p:cNvPr id="488" name="Rounded Rectangle"/>
              <p:cNvSpPr/>
              <p:nvPr/>
            </p:nvSpPr>
            <p:spPr>
              <a:xfrm>
                <a:off x="0" y="0"/>
                <a:ext cx="1645612" cy="266268"/>
              </a:xfrm>
              <a:prstGeom prst="roundRect">
                <a:avLst>
                  <a:gd name="adj" fmla="val 16667"/>
                </a:avLst>
              </a:prstGeom>
              <a:solidFill>
                <a:srgbClr val="FE600B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sx="100000" sy="100000" kx="0" ky="0" algn="b" rotWithShape="0" blurRad="12700" dist="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19332" tIns="19332" rIns="19332" bIns="19332" numCol="1" anchor="ctr">
                <a:noAutofit/>
              </a:bodyPr>
              <a:lstStyle/>
              <a:p>
                <a:pPr defTabSz="314148">
                  <a:defRPr sz="1200">
                    <a:solidFill>
                      <a:srgbClr val="FFFFFF"/>
                    </a:solidFill>
                    <a:latin typeface="Alibaba PuHuiTi"/>
                    <a:ea typeface="Alibaba PuHuiTi"/>
                    <a:cs typeface="Alibaba PuHuiTi"/>
                    <a:sym typeface="Alibaba PuHuiTi"/>
                  </a:defRPr>
                </a:pPr>
              </a:p>
            </p:txBody>
          </p:sp>
          <p:sp>
            <p:nvSpPr>
              <p:cNvPr id="489" name="Sorted Data"/>
              <p:cNvSpPr txBox="1"/>
              <p:nvPr/>
            </p:nvSpPr>
            <p:spPr>
              <a:xfrm>
                <a:off x="12997" y="14992"/>
                <a:ext cx="1619617" cy="2362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314148">
                  <a:defRPr sz="1200">
                    <a:solidFill>
                      <a:srgbClr val="FFFFFF"/>
                    </a:solidFill>
                    <a:latin typeface="Alibaba PuHuiTi"/>
                    <a:ea typeface="Alibaba PuHuiTi"/>
                    <a:cs typeface="Alibaba PuHuiTi"/>
                    <a:sym typeface="Alibaba PuHuiTi"/>
                  </a:defRPr>
                </a:pPr>
                <a:r>
                  <a:t>Sorted</a:t>
                </a:r>
                <a:r>
                  <a:t> </a:t>
                </a:r>
                <a:r>
                  <a:t>Data</a:t>
                </a:r>
              </a:p>
            </p:txBody>
          </p:sp>
        </p:grpSp>
        <p:sp>
          <p:nvSpPr>
            <p:cNvPr id="491" name="TextBox 33"/>
            <p:cNvSpPr txBox="1"/>
            <p:nvPr/>
          </p:nvSpPr>
          <p:spPr>
            <a:xfrm>
              <a:off x="87570" y="1641517"/>
              <a:ext cx="749034" cy="236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314148">
                <a:defRPr b="1"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构建索引</a:t>
              </a:r>
            </a:p>
          </p:txBody>
        </p:sp>
        <p:grpSp>
          <p:nvGrpSpPr>
            <p:cNvPr id="494" name="Rounded Rectangle 34"/>
            <p:cNvGrpSpPr/>
            <p:nvPr/>
          </p:nvGrpSpPr>
          <p:grpSpPr>
            <a:xfrm>
              <a:off x="119086" y="994156"/>
              <a:ext cx="1576128" cy="266268"/>
              <a:chOff x="0" y="0"/>
              <a:chExt cx="1576127" cy="266267"/>
            </a:xfrm>
          </p:grpSpPr>
          <p:sp>
            <p:nvSpPr>
              <p:cNvPr id="492" name="Rounded Rectangle"/>
              <p:cNvSpPr/>
              <p:nvPr/>
            </p:nvSpPr>
            <p:spPr>
              <a:xfrm>
                <a:off x="0" y="0"/>
                <a:ext cx="1576128" cy="266268"/>
              </a:xfrm>
              <a:prstGeom prst="roundRect">
                <a:avLst>
                  <a:gd name="adj" fmla="val 16667"/>
                </a:avLst>
              </a:prstGeom>
              <a:solidFill>
                <a:srgbClr val="FE600B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sx="100000" sy="100000" kx="0" ky="0" algn="b" rotWithShape="0" blurRad="12700" dist="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19332" tIns="19332" rIns="19332" bIns="19332" numCol="1" anchor="ctr">
                <a:noAutofit/>
              </a:bodyPr>
              <a:lstStyle/>
              <a:p>
                <a:pPr defTabSz="314148">
                  <a:defRPr sz="1200">
                    <a:solidFill>
                      <a:srgbClr val="FFFFFF"/>
                    </a:solidFill>
                    <a:latin typeface="Alibaba PuHuiTi"/>
                    <a:ea typeface="Alibaba PuHuiTi"/>
                    <a:cs typeface="Alibaba PuHuiTi"/>
                    <a:sym typeface="Alibaba PuHuiTi"/>
                  </a:defRPr>
                </a:pPr>
              </a:p>
            </p:txBody>
          </p:sp>
          <p:sp>
            <p:nvSpPr>
              <p:cNvPr id="493" name="Sorted Data"/>
              <p:cNvSpPr txBox="1"/>
              <p:nvPr/>
            </p:nvSpPr>
            <p:spPr>
              <a:xfrm>
                <a:off x="12997" y="14992"/>
                <a:ext cx="1550133" cy="2362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314148">
                  <a:defRPr sz="1200">
                    <a:solidFill>
                      <a:srgbClr val="FFFFFF"/>
                    </a:solidFill>
                    <a:latin typeface="Alibaba PuHuiTi"/>
                    <a:ea typeface="Alibaba PuHuiTi"/>
                    <a:cs typeface="Alibaba PuHuiTi"/>
                    <a:sym typeface="Alibaba PuHuiTi"/>
                  </a:defRPr>
                </a:pPr>
                <a:r>
                  <a:t>Sorted</a:t>
                </a:r>
                <a:r>
                  <a:t> </a:t>
                </a:r>
                <a:r>
                  <a:t>Data</a:t>
                </a:r>
              </a:p>
            </p:txBody>
          </p:sp>
        </p:grpSp>
        <p:sp>
          <p:nvSpPr>
            <p:cNvPr id="495" name="Triangle 11"/>
            <p:cNvSpPr/>
            <p:nvPr/>
          </p:nvSpPr>
          <p:spPr>
            <a:xfrm>
              <a:off x="121535" y="0"/>
              <a:ext cx="1571230" cy="884067"/>
            </a:xfrm>
            <a:prstGeom prst="triangle">
              <a:avLst/>
            </a:prstGeom>
            <a:gradFill flip="none" rotWithShape="1">
              <a:gsLst>
                <a:gs pos="0">
                  <a:srgbClr val="FBE1CC"/>
                </a:gs>
                <a:gs pos="32000">
                  <a:srgbClr val="FAD2B3"/>
                </a:gs>
                <a:gs pos="74000">
                  <a:srgbClr val="FF8924"/>
                </a:gs>
                <a:gs pos="100000">
                  <a:srgbClr val="FE600B"/>
                </a:gs>
              </a:gsLst>
              <a:lin ang="5400000" scaled="0"/>
            </a:gra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12700" dist="12700" dir="2700000">
                <a:srgbClr val="000000">
                  <a:alpha val="40000"/>
                </a:srgbClr>
              </a:outerShdw>
            </a:effectLst>
          </p:spPr>
          <p:txBody>
            <a:bodyPr wrap="square" lIns="19332" tIns="19332" rIns="19332" bIns="19332" numCol="1" anchor="ctr">
              <a:noAutofit/>
            </a:bodyPr>
            <a:lstStyle/>
            <a:p>
              <a:pPr defTabSz="314148">
                <a:defRPr sz="1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498" name="Rounded Rectangle 35"/>
            <p:cNvGrpSpPr/>
            <p:nvPr/>
          </p:nvGrpSpPr>
          <p:grpSpPr>
            <a:xfrm>
              <a:off x="2721647" y="3721701"/>
              <a:ext cx="1891742" cy="267484"/>
              <a:chOff x="0" y="0"/>
              <a:chExt cx="1891741" cy="267483"/>
            </a:xfrm>
          </p:grpSpPr>
          <p:sp>
            <p:nvSpPr>
              <p:cNvPr id="496" name="Rounded Rectangle"/>
              <p:cNvSpPr/>
              <p:nvPr/>
            </p:nvSpPr>
            <p:spPr>
              <a:xfrm>
                <a:off x="0" y="0"/>
                <a:ext cx="1891742" cy="267484"/>
              </a:xfrm>
              <a:prstGeom prst="roundRect">
                <a:avLst>
                  <a:gd name="adj" fmla="val 16667"/>
                </a:avLst>
              </a:prstGeom>
              <a:solidFill>
                <a:srgbClr val="FE600B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sx="100000" sy="100000" kx="0" ky="0" algn="b" rotWithShape="0" blurRad="12700" dist="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19332" tIns="19332" rIns="19332" bIns="19332" numCol="1" anchor="ctr">
                <a:noAutofit/>
              </a:bodyPr>
              <a:lstStyle/>
              <a:p>
                <a:pPr defTabSz="314148">
                  <a:defRPr sz="1200">
                    <a:solidFill>
                      <a:srgbClr val="FFFFFF"/>
                    </a:solidFill>
                    <a:latin typeface="Alibaba PuHuiTi"/>
                    <a:ea typeface="Alibaba PuHuiTi"/>
                    <a:cs typeface="Alibaba PuHuiTi"/>
                    <a:sym typeface="Alibaba PuHuiTi"/>
                  </a:defRPr>
                </a:pPr>
              </a:p>
            </p:txBody>
          </p:sp>
          <p:sp>
            <p:nvSpPr>
              <p:cNvPr id="497" name="Data"/>
              <p:cNvSpPr txBox="1"/>
              <p:nvPr/>
            </p:nvSpPr>
            <p:spPr>
              <a:xfrm>
                <a:off x="13057" y="15600"/>
                <a:ext cx="1865627" cy="2362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314148">
                  <a:defRPr sz="1200">
                    <a:solidFill>
                      <a:srgbClr val="FFFFFF"/>
                    </a:solidFill>
                    <a:latin typeface="Alibaba PuHuiTi"/>
                    <a:ea typeface="Alibaba PuHuiTi"/>
                    <a:cs typeface="Alibaba PuHuiTi"/>
                    <a:sym typeface="Alibaba PuHuiTi"/>
                  </a:defRPr>
                </a:lvl1pPr>
              </a:lstStyle>
              <a:p>
                <a:pPr/>
                <a:r>
                  <a:t>Data</a:t>
                </a:r>
              </a:p>
            </p:txBody>
          </p:sp>
        </p:grpSp>
        <p:sp>
          <p:nvSpPr>
            <p:cNvPr id="499" name="TextBox 37"/>
            <p:cNvSpPr txBox="1"/>
            <p:nvPr/>
          </p:nvSpPr>
          <p:spPr>
            <a:xfrm>
              <a:off x="2262377" y="3406388"/>
              <a:ext cx="663478" cy="236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314148">
                <a:defRPr b="1"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并行扫描</a:t>
              </a:r>
            </a:p>
          </p:txBody>
        </p:sp>
        <p:sp>
          <p:nvSpPr>
            <p:cNvPr id="500" name="Straight Arrow Connector 38"/>
            <p:cNvSpPr/>
            <p:nvPr/>
          </p:nvSpPr>
          <p:spPr>
            <a:xfrm flipV="1">
              <a:off x="3080637" y="2940715"/>
              <a:ext cx="1" cy="332562"/>
            </a:xfrm>
            <a:prstGeom prst="line">
              <a:avLst/>
            </a:prstGeom>
            <a:noFill/>
            <a:ln w="3175" cap="flat">
              <a:solidFill>
                <a:srgbClr val="FF0000"/>
              </a:solidFill>
              <a:prstDash val="dash"/>
              <a:miter lim="400000"/>
              <a:tailEnd type="triangle" w="med" len="med"/>
            </a:ln>
            <a:effectLst/>
          </p:spPr>
          <p:txBody>
            <a:bodyPr wrap="square" lIns="17398" tIns="17398" rIns="17398" bIns="17398" numCol="1" anchor="t">
              <a:noAutofit/>
            </a:bodyPr>
            <a:lstStyle/>
            <a:p>
              <a:pPr defTabSz="314148"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1" name="TextBox 39"/>
            <p:cNvSpPr txBox="1"/>
            <p:nvPr/>
          </p:nvSpPr>
          <p:spPr>
            <a:xfrm>
              <a:off x="2245739" y="3051820"/>
              <a:ext cx="725218" cy="236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314148">
                <a:defRPr b="1"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并行排序</a:t>
              </a:r>
            </a:p>
          </p:txBody>
        </p:sp>
        <p:sp>
          <p:nvSpPr>
            <p:cNvPr id="502" name="Straight Arrow Connector 40"/>
            <p:cNvSpPr/>
            <p:nvPr/>
          </p:nvSpPr>
          <p:spPr>
            <a:xfrm flipV="1">
              <a:off x="3007233" y="2170780"/>
              <a:ext cx="3169" cy="261155"/>
            </a:xfrm>
            <a:prstGeom prst="line">
              <a:avLst/>
            </a:prstGeom>
            <a:noFill/>
            <a:ln w="3175" cap="flat">
              <a:solidFill>
                <a:srgbClr val="FF0000"/>
              </a:solidFill>
              <a:prstDash val="lgDash"/>
              <a:miter lim="400000"/>
              <a:tailEnd type="triangle" w="med" len="med"/>
            </a:ln>
            <a:effectLst/>
          </p:spPr>
          <p:txBody>
            <a:bodyPr wrap="square" lIns="17398" tIns="17398" rIns="17398" bIns="17398" numCol="1" anchor="t">
              <a:noAutofit/>
            </a:bodyPr>
            <a:lstStyle/>
            <a:p>
              <a:pPr defTabSz="314148"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505" name="Rounded Rectangle 41"/>
            <p:cNvGrpSpPr/>
            <p:nvPr/>
          </p:nvGrpSpPr>
          <p:grpSpPr>
            <a:xfrm>
              <a:off x="2696242" y="2545815"/>
              <a:ext cx="623133" cy="376448"/>
              <a:chOff x="0" y="0"/>
              <a:chExt cx="623131" cy="376447"/>
            </a:xfrm>
          </p:grpSpPr>
          <p:sp>
            <p:nvSpPr>
              <p:cNvPr id="503" name="Rounded Rectangle"/>
              <p:cNvSpPr/>
              <p:nvPr/>
            </p:nvSpPr>
            <p:spPr>
              <a:xfrm>
                <a:off x="0" y="0"/>
                <a:ext cx="623132" cy="376448"/>
              </a:xfrm>
              <a:prstGeom prst="roundRect">
                <a:avLst>
                  <a:gd name="adj" fmla="val 16667"/>
                </a:avLst>
              </a:prstGeom>
              <a:solidFill>
                <a:srgbClr val="FE600B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sx="100000" sy="100000" kx="0" ky="0" algn="b" rotWithShape="0" blurRad="12700" dist="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19332" tIns="19332" rIns="19332" bIns="19332" numCol="1" anchor="ctr">
                <a:noAutofit/>
              </a:bodyPr>
              <a:lstStyle/>
              <a:p>
                <a:pPr defTabSz="314148">
                  <a:defRPr sz="900">
                    <a:solidFill>
                      <a:srgbClr val="FFFFFF"/>
                    </a:solidFill>
                    <a:latin typeface="Alibaba PuHuiTi"/>
                    <a:ea typeface="Alibaba PuHuiTi"/>
                    <a:cs typeface="Alibaba PuHuiTi"/>
                    <a:sym typeface="Alibaba PuHuiTi"/>
                  </a:defRPr>
                </a:pPr>
              </a:p>
            </p:txBody>
          </p:sp>
          <p:sp>
            <p:nvSpPr>
              <p:cNvPr id="504" name="Sorted Data"/>
              <p:cNvSpPr txBox="1"/>
              <p:nvPr/>
            </p:nvSpPr>
            <p:spPr>
              <a:xfrm>
                <a:off x="18376" y="18716"/>
                <a:ext cx="586380" cy="3390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314148">
                  <a:defRPr sz="900">
                    <a:solidFill>
                      <a:srgbClr val="FFFFFF"/>
                    </a:solidFill>
                    <a:latin typeface="Alibaba PuHuiTi"/>
                    <a:ea typeface="Alibaba PuHuiTi"/>
                    <a:cs typeface="Alibaba PuHuiTi"/>
                    <a:sym typeface="Alibaba PuHuiTi"/>
                  </a:defRPr>
                </a:pPr>
                <a:r>
                  <a:t>Sorted</a:t>
                </a:r>
                <a:r>
                  <a:t> </a:t>
                </a:r>
                <a:r>
                  <a:t>Data</a:t>
                </a:r>
              </a:p>
            </p:txBody>
          </p:sp>
        </p:grpSp>
        <p:sp>
          <p:nvSpPr>
            <p:cNvPr id="506" name="TextBox 42"/>
            <p:cNvSpPr txBox="1"/>
            <p:nvPr/>
          </p:nvSpPr>
          <p:spPr>
            <a:xfrm>
              <a:off x="1930786" y="1509078"/>
              <a:ext cx="907136" cy="236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314148">
                <a:defRPr b="1"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并行构建索引</a:t>
              </a:r>
            </a:p>
          </p:txBody>
        </p:sp>
        <p:sp>
          <p:nvSpPr>
            <p:cNvPr id="507" name="Triangle 44"/>
            <p:cNvSpPr/>
            <p:nvPr/>
          </p:nvSpPr>
          <p:spPr>
            <a:xfrm>
              <a:off x="2674422" y="1679037"/>
              <a:ext cx="644953" cy="426245"/>
            </a:xfrm>
            <a:prstGeom prst="triangle">
              <a:avLst/>
            </a:prstGeom>
            <a:gradFill flip="none" rotWithShape="1">
              <a:gsLst>
                <a:gs pos="0">
                  <a:srgbClr val="FBE1CC"/>
                </a:gs>
                <a:gs pos="32000">
                  <a:srgbClr val="FAD2B3"/>
                </a:gs>
                <a:gs pos="74000">
                  <a:srgbClr val="FF8924"/>
                </a:gs>
                <a:gs pos="100000">
                  <a:srgbClr val="FE600B"/>
                </a:gs>
              </a:gsLst>
              <a:lin ang="5400000" scaled="0"/>
            </a:gra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12700" dist="12700" dir="2700000">
                <a:srgbClr val="000000">
                  <a:alpha val="40000"/>
                </a:srgbClr>
              </a:outerShdw>
            </a:effectLst>
          </p:spPr>
          <p:txBody>
            <a:bodyPr wrap="square" lIns="19332" tIns="19332" rIns="19332" bIns="19332" numCol="1" anchor="ctr">
              <a:noAutofit/>
            </a:bodyPr>
            <a:lstStyle/>
            <a:p>
              <a:pPr defTabSz="314148">
                <a:defRPr sz="1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8" name="Straight Arrow Connector 46"/>
            <p:cNvSpPr/>
            <p:nvPr/>
          </p:nvSpPr>
          <p:spPr>
            <a:xfrm flipH="1" flipV="1">
              <a:off x="3080636" y="3376590"/>
              <a:ext cx="4381" cy="349194"/>
            </a:xfrm>
            <a:prstGeom prst="line">
              <a:avLst/>
            </a:prstGeom>
            <a:noFill/>
            <a:ln w="3175" cap="flat">
              <a:solidFill>
                <a:srgbClr val="FF0000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17398" tIns="17398" rIns="17398" bIns="17398" numCol="1" anchor="t">
              <a:noAutofit/>
            </a:bodyPr>
            <a:lstStyle/>
            <a:p>
              <a:pPr defTabSz="314148"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9" name="Straight Arrow Connector 47"/>
            <p:cNvSpPr/>
            <p:nvPr/>
          </p:nvSpPr>
          <p:spPr>
            <a:xfrm flipV="1">
              <a:off x="3653014" y="3356745"/>
              <a:ext cx="1" cy="327484"/>
            </a:xfrm>
            <a:prstGeom prst="line">
              <a:avLst/>
            </a:prstGeom>
            <a:noFill/>
            <a:ln w="3175" cap="flat">
              <a:solidFill>
                <a:srgbClr val="FF0000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17398" tIns="17398" rIns="17398" bIns="17398" numCol="1" anchor="t">
              <a:noAutofit/>
            </a:bodyPr>
            <a:lstStyle/>
            <a:p>
              <a:pPr defTabSz="314148"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10" name="Straight Arrow Connector 49"/>
            <p:cNvSpPr/>
            <p:nvPr/>
          </p:nvSpPr>
          <p:spPr>
            <a:xfrm flipV="1">
              <a:off x="4225859" y="3356745"/>
              <a:ext cx="1" cy="327484"/>
            </a:xfrm>
            <a:prstGeom prst="line">
              <a:avLst/>
            </a:prstGeom>
            <a:noFill/>
            <a:ln w="3175" cap="flat">
              <a:solidFill>
                <a:srgbClr val="FF0000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17398" tIns="17398" rIns="17398" bIns="17398" numCol="1" anchor="t">
              <a:noAutofit/>
            </a:bodyPr>
            <a:lstStyle/>
            <a:p>
              <a:pPr defTabSz="314148"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11" name="Straight Arrow Connector 50"/>
            <p:cNvSpPr/>
            <p:nvPr/>
          </p:nvSpPr>
          <p:spPr>
            <a:xfrm flipV="1">
              <a:off x="3653013" y="2940715"/>
              <a:ext cx="1" cy="351355"/>
            </a:xfrm>
            <a:prstGeom prst="line">
              <a:avLst/>
            </a:prstGeom>
            <a:noFill/>
            <a:ln w="3175" cap="flat">
              <a:solidFill>
                <a:srgbClr val="FF0000"/>
              </a:solidFill>
              <a:prstDash val="dash"/>
              <a:miter lim="400000"/>
              <a:tailEnd type="triangle" w="med" len="med"/>
            </a:ln>
            <a:effectLst/>
          </p:spPr>
          <p:txBody>
            <a:bodyPr wrap="square" lIns="17398" tIns="17398" rIns="17398" bIns="17398" numCol="1" anchor="t">
              <a:noAutofit/>
            </a:bodyPr>
            <a:lstStyle/>
            <a:p>
              <a:pPr defTabSz="314148"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12" name="Straight Arrow Connector 51"/>
            <p:cNvSpPr/>
            <p:nvPr/>
          </p:nvSpPr>
          <p:spPr>
            <a:xfrm flipV="1">
              <a:off x="4231462" y="2940715"/>
              <a:ext cx="1" cy="393669"/>
            </a:xfrm>
            <a:prstGeom prst="line">
              <a:avLst/>
            </a:prstGeom>
            <a:noFill/>
            <a:ln w="3175" cap="flat">
              <a:solidFill>
                <a:srgbClr val="FF0000"/>
              </a:solidFill>
              <a:prstDash val="dash"/>
              <a:miter lim="400000"/>
              <a:tailEnd type="triangle" w="med" len="med"/>
            </a:ln>
            <a:effectLst/>
          </p:spPr>
          <p:txBody>
            <a:bodyPr wrap="square" lIns="17398" tIns="17398" rIns="17398" bIns="17398" numCol="1" anchor="t">
              <a:noAutofit/>
            </a:bodyPr>
            <a:lstStyle/>
            <a:p>
              <a:pPr defTabSz="314148"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515" name="Rounded Rectangle 55"/>
            <p:cNvGrpSpPr/>
            <p:nvPr/>
          </p:nvGrpSpPr>
          <p:grpSpPr>
            <a:xfrm>
              <a:off x="3347296" y="2545230"/>
              <a:ext cx="623133" cy="376448"/>
              <a:chOff x="0" y="0"/>
              <a:chExt cx="623131" cy="376447"/>
            </a:xfrm>
          </p:grpSpPr>
          <p:sp>
            <p:nvSpPr>
              <p:cNvPr id="513" name="Rounded Rectangle"/>
              <p:cNvSpPr/>
              <p:nvPr/>
            </p:nvSpPr>
            <p:spPr>
              <a:xfrm>
                <a:off x="0" y="0"/>
                <a:ext cx="623132" cy="376448"/>
              </a:xfrm>
              <a:prstGeom prst="roundRect">
                <a:avLst>
                  <a:gd name="adj" fmla="val 16667"/>
                </a:avLst>
              </a:prstGeom>
              <a:solidFill>
                <a:srgbClr val="FE600B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sx="100000" sy="100000" kx="0" ky="0" algn="b" rotWithShape="0" blurRad="12700" dist="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19332" tIns="19332" rIns="19332" bIns="19332" numCol="1" anchor="ctr">
                <a:noAutofit/>
              </a:bodyPr>
              <a:lstStyle/>
              <a:p>
                <a:pPr defTabSz="314148">
                  <a:defRPr sz="900">
                    <a:solidFill>
                      <a:srgbClr val="FFFFFF"/>
                    </a:solidFill>
                    <a:latin typeface="Alibaba PuHuiTi"/>
                    <a:ea typeface="Alibaba PuHuiTi"/>
                    <a:cs typeface="Alibaba PuHuiTi"/>
                    <a:sym typeface="Alibaba PuHuiTi"/>
                  </a:defRPr>
                </a:pPr>
              </a:p>
            </p:txBody>
          </p:sp>
          <p:sp>
            <p:nvSpPr>
              <p:cNvPr id="514" name="Sorted Data"/>
              <p:cNvSpPr txBox="1"/>
              <p:nvPr/>
            </p:nvSpPr>
            <p:spPr>
              <a:xfrm>
                <a:off x="18376" y="18716"/>
                <a:ext cx="586380" cy="3390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314148">
                  <a:defRPr sz="900">
                    <a:solidFill>
                      <a:srgbClr val="FFFFFF"/>
                    </a:solidFill>
                    <a:latin typeface="Alibaba PuHuiTi"/>
                    <a:ea typeface="Alibaba PuHuiTi"/>
                    <a:cs typeface="Alibaba PuHuiTi"/>
                    <a:sym typeface="Alibaba PuHuiTi"/>
                  </a:defRPr>
                </a:pPr>
                <a:r>
                  <a:t>Sorted</a:t>
                </a:r>
                <a:r>
                  <a:t> </a:t>
                </a:r>
                <a:r>
                  <a:t>Data</a:t>
                </a:r>
              </a:p>
            </p:txBody>
          </p:sp>
        </p:grpSp>
        <p:grpSp>
          <p:nvGrpSpPr>
            <p:cNvPr id="518" name="Rounded Rectangle 56"/>
            <p:cNvGrpSpPr/>
            <p:nvPr/>
          </p:nvGrpSpPr>
          <p:grpSpPr>
            <a:xfrm>
              <a:off x="3990257" y="2538774"/>
              <a:ext cx="623133" cy="376448"/>
              <a:chOff x="0" y="0"/>
              <a:chExt cx="623131" cy="376447"/>
            </a:xfrm>
          </p:grpSpPr>
          <p:sp>
            <p:nvSpPr>
              <p:cNvPr id="516" name="Rounded Rectangle"/>
              <p:cNvSpPr/>
              <p:nvPr/>
            </p:nvSpPr>
            <p:spPr>
              <a:xfrm>
                <a:off x="0" y="0"/>
                <a:ext cx="623132" cy="376448"/>
              </a:xfrm>
              <a:prstGeom prst="roundRect">
                <a:avLst>
                  <a:gd name="adj" fmla="val 16667"/>
                </a:avLst>
              </a:prstGeom>
              <a:solidFill>
                <a:srgbClr val="FE600B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sx="100000" sy="100000" kx="0" ky="0" algn="b" rotWithShape="0" blurRad="12700" dist="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19332" tIns="19332" rIns="19332" bIns="19332" numCol="1" anchor="ctr">
                <a:noAutofit/>
              </a:bodyPr>
              <a:lstStyle/>
              <a:p>
                <a:pPr defTabSz="314148">
                  <a:defRPr sz="900">
                    <a:solidFill>
                      <a:srgbClr val="FFFFFF"/>
                    </a:solidFill>
                    <a:latin typeface="Alibaba PuHuiTi"/>
                    <a:ea typeface="Alibaba PuHuiTi"/>
                    <a:cs typeface="Alibaba PuHuiTi"/>
                    <a:sym typeface="Alibaba PuHuiTi"/>
                  </a:defRPr>
                </a:pPr>
              </a:p>
            </p:txBody>
          </p:sp>
          <p:sp>
            <p:nvSpPr>
              <p:cNvPr id="517" name="Sorted Data"/>
              <p:cNvSpPr txBox="1"/>
              <p:nvPr/>
            </p:nvSpPr>
            <p:spPr>
              <a:xfrm>
                <a:off x="18376" y="18716"/>
                <a:ext cx="586380" cy="3390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314148">
                  <a:defRPr sz="900">
                    <a:solidFill>
                      <a:srgbClr val="FFFFFF"/>
                    </a:solidFill>
                    <a:latin typeface="Alibaba PuHuiTi"/>
                    <a:ea typeface="Alibaba PuHuiTi"/>
                    <a:cs typeface="Alibaba PuHuiTi"/>
                    <a:sym typeface="Alibaba PuHuiTi"/>
                  </a:defRPr>
                </a:pPr>
                <a:r>
                  <a:t>Sorted</a:t>
                </a:r>
                <a:r>
                  <a:t> </a:t>
                </a:r>
                <a:r>
                  <a:t>Data</a:t>
                </a:r>
              </a:p>
            </p:txBody>
          </p:sp>
        </p:grpSp>
        <p:sp>
          <p:nvSpPr>
            <p:cNvPr id="519" name="Straight Arrow Connector 58"/>
            <p:cNvSpPr/>
            <p:nvPr/>
          </p:nvSpPr>
          <p:spPr>
            <a:xfrm flipV="1">
              <a:off x="3588369" y="2196775"/>
              <a:ext cx="1" cy="231096"/>
            </a:xfrm>
            <a:prstGeom prst="line">
              <a:avLst/>
            </a:prstGeom>
            <a:noFill/>
            <a:ln w="3175" cap="flat">
              <a:solidFill>
                <a:srgbClr val="FF0000"/>
              </a:solidFill>
              <a:prstDash val="lgDash"/>
              <a:miter lim="400000"/>
              <a:tailEnd type="triangle" w="med" len="med"/>
            </a:ln>
            <a:effectLst/>
          </p:spPr>
          <p:txBody>
            <a:bodyPr wrap="square" lIns="17398" tIns="17398" rIns="17398" bIns="17398" numCol="1" anchor="t">
              <a:noAutofit/>
            </a:bodyPr>
            <a:lstStyle/>
            <a:p>
              <a:pPr defTabSz="314148"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0" name="Straight Arrow Connector 59"/>
            <p:cNvSpPr/>
            <p:nvPr/>
          </p:nvSpPr>
          <p:spPr>
            <a:xfrm flipH="1" flipV="1">
              <a:off x="4242547" y="2181746"/>
              <a:ext cx="5604" cy="261155"/>
            </a:xfrm>
            <a:prstGeom prst="line">
              <a:avLst/>
            </a:prstGeom>
            <a:noFill/>
            <a:ln w="3175" cap="flat">
              <a:solidFill>
                <a:srgbClr val="FF0000"/>
              </a:solidFill>
              <a:prstDash val="lgDash"/>
              <a:miter lim="400000"/>
              <a:tailEnd type="triangle" w="med" len="med"/>
            </a:ln>
            <a:effectLst/>
          </p:spPr>
          <p:txBody>
            <a:bodyPr wrap="square" lIns="17398" tIns="17398" rIns="17398" bIns="17398" numCol="1" anchor="t">
              <a:noAutofit/>
            </a:bodyPr>
            <a:lstStyle/>
            <a:p>
              <a:pPr defTabSz="314148"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1" name="Triangle 61"/>
            <p:cNvSpPr/>
            <p:nvPr/>
          </p:nvSpPr>
          <p:spPr>
            <a:xfrm>
              <a:off x="3325476" y="1677449"/>
              <a:ext cx="644953" cy="426246"/>
            </a:xfrm>
            <a:prstGeom prst="triangle">
              <a:avLst/>
            </a:prstGeom>
            <a:gradFill flip="none" rotWithShape="1">
              <a:gsLst>
                <a:gs pos="0">
                  <a:srgbClr val="FBE1CC"/>
                </a:gs>
                <a:gs pos="32000">
                  <a:srgbClr val="FAD2B3"/>
                </a:gs>
                <a:gs pos="74000">
                  <a:srgbClr val="FF8924"/>
                </a:gs>
                <a:gs pos="100000">
                  <a:srgbClr val="FE600B"/>
                </a:gs>
              </a:gsLst>
              <a:lin ang="5400000" scaled="0"/>
            </a:gra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12700" dist="12700" dir="2700000">
                <a:srgbClr val="000000">
                  <a:alpha val="40000"/>
                </a:srgbClr>
              </a:outerShdw>
            </a:effectLst>
          </p:spPr>
          <p:txBody>
            <a:bodyPr wrap="square" lIns="19332" tIns="19332" rIns="19332" bIns="19332" numCol="1" anchor="ctr">
              <a:noAutofit/>
            </a:bodyPr>
            <a:lstStyle/>
            <a:p>
              <a:pPr defTabSz="314148">
                <a:defRPr sz="1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2" name="Triangle 62"/>
            <p:cNvSpPr/>
            <p:nvPr/>
          </p:nvSpPr>
          <p:spPr>
            <a:xfrm>
              <a:off x="3925673" y="1685733"/>
              <a:ext cx="644953" cy="426245"/>
            </a:xfrm>
            <a:prstGeom prst="triangle">
              <a:avLst/>
            </a:prstGeom>
            <a:gradFill flip="none" rotWithShape="1">
              <a:gsLst>
                <a:gs pos="0">
                  <a:srgbClr val="FBE1CC"/>
                </a:gs>
                <a:gs pos="32000">
                  <a:srgbClr val="FAD2B3"/>
                </a:gs>
                <a:gs pos="74000">
                  <a:srgbClr val="FF8924"/>
                </a:gs>
                <a:gs pos="100000">
                  <a:srgbClr val="FE600B"/>
                </a:gs>
              </a:gsLst>
              <a:lin ang="5400000" scaled="0"/>
            </a:gra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12700" dist="12700" dir="2700000">
                <a:srgbClr val="000000">
                  <a:alpha val="40000"/>
                </a:srgbClr>
              </a:outerShdw>
            </a:effectLst>
          </p:spPr>
          <p:txBody>
            <a:bodyPr wrap="square" lIns="19332" tIns="19332" rIns="19332" bIns="19332" numCol="1" anchor="ctr">
              <a:noAutofit/>
            </a:bodyPr>
            <a:lstStyle/>
            <a:p>
              <a:pPr defTabSz="314148">
                <a:defRPr sz="1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3" name="Triangle 63"/>
            <p:cNvSpPr/>
            <p:nvPr/>
          </p:nvSpPr>
          <p:spPr>
            <a:xfrm>
              <a:off x="2674772" y="1964"/>
              <a:ext cx="1791828" cy="796977"/>
            </a:xfrm>
            <a:prstGeom prst="triangle">
              <a:avLst/>
            </a:prstGeom>
            <a:gradFill flip="none" rotWithShape="1">
              <a:gsLst>
                <a:gs pos="0">
                  <a:srgbClr val="FBE1CC"/>
                </a:gs>
                <a:gs pos="32000">
                  <a:srgbClr val="FAD2B3"/>
                </a:gs>
                <a:gs pos="74000">
                  <a:srgbClr val="FF8924"/>
                </a:gs>
                <a:gs pos="100000">
                  <a:srgbClr val="FE600B"/>
                </a:gs>
              </a:gsLst>
              <a:lin ang="5400000" scaled="0"/>
            </a:gra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12700" dist="12700" dir="2700000">
                <a:srgbClr val="000000">
                  <a:alpha val="40000"/>
                </a:srgbClr>
              </a:outerShdw>
            </a:effectLst>
          </p:spPr>
          <p:txBody>
            <a:bodyPr wrap="square" lIns="19332" tIns="19332" rIns="19332" bIns="19332" numCol="1" anchor="ctr">
              <a:noAutofit/>
            </a:bodyPr>
            <a:lstStyle/>
            <a:p>
              <a:pPr defTabSz="314148">
                <a:defRPr sz="1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4" name="Straight Arrow Connector 77"/>
            <p:cNvSpPr/>
            <p:nvPr/>
          </p:nvSpPr>
          <p:spPr>
            <a:xfrm flipV="1">
              <a:off x="2970956" y="1247989"/>
              <a:ext cx="1" cy="402857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17398" tIns="17398" rIns="17398" bIns="17398" numCol="1" anchor="t">
              <a:noAutofit/>
            </a:bodyPr>
            <a:lstStyle/>
            <a:p>
              <a:pPr defTabSz="314148"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5" name="Straight Arrow Connector 79"/>
            <p:cNvSpPr/>
            <p:nvPr/>
          </p:nvSpPr>
          <p:spPr>
            <a:xfrm flipH="1" flipV="1">
              <a:off x="3628559" y="1247989"/>
              <a:ext cx="1" cy="367843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17398" tIns="17398" rIns="17398" bIns="17398" numCol="1" anchor="t">
              <a:noAutofit/>
            </a:bodyPr>
            <a:lstStyle/>
            <a:p>
              <a:pPr defTabSz="314148"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6" name="Straight Arrow Connector 80"/>
            <p:cNvSpPr/>
            <p:nvPr/>
          </p:nvSpPr>
          <p:spPr>
            <a:xfrm flipV="1">
              <a:off x="4214943" y="1247989"/>
              <a:ext cx="1" cy="402856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17398" tIns="17398" rIns="17398" bIns="17398" numCol="1" anchor="t">
              <a:noAutofit/>
            </a:bodyPr>
            <a:lstStyle/>
            <a:p>
              <a:pPr defTabSz="314148">
                <a:defRPr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529" name="Rounded Rectangle 81"/>
            <p:cNvGrpSpPr/>
            <p:nvPr/>
          </p:nvGrpSpPr>
          <p:grpSpPr>
            <a:xfrm>
              <a:off x="2721647" y="912660"/>
              <a:ext cx="1744953" cy="266269"/>
              <a:chOff x="0" y="0"/>
              <a:chExt cx="1744951" cy="266267"/>
            </a:xfrm>
          </p:grpSpPr>
          <p:sp>
            <p:nvSpPr>
              <p:cNvPr id="527" name="Rounded Rectangle"/>
              <p:cNvSpPr/>
              <p:nvPr/>
            </p:nvSpPr>
            <p:spPr>
              <a:xfrm>
                <a:off x="0" y="0"/>
                <a:ext cx="1744952" cy="266268"/>
              </a:xfrm>
              <a:prstGeom prst="roundRect">
                <a:avLst>
                  <a:gd name="adj" fmla="val 16667"/>
                </a:avLst>
              </a:prstGeom>
              <a:solidFill>
                <a:srgbClr val="FE600B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sx="100000" sy="100000" kx="0" ky="0" algn="b" rotWithShape="0" blurRad="12700" dist="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19332" tIns="19332" rIns="19332" bIns="19332" numCol="1" anchor="ctr">
                <a:noAutofit/>
              </a:bodyPr>
              <a:lstStyle/>
              <a:p>
                <a:pPr defTabSz="314148">
                  <a:defRPr sz="1200">
                    <a:solidFill>
                      <a:srgbClr val="FFFFFF"/>
                    </a:solidFill>
                    <a:latin typeface="Alibaba PuHuiTi"/>
                    <a:ea typeface="Alibaba PuHuiTi"/>
                    <a:cs typeface="Alibaba PuHuiTi"/>
                    <a:sym typeface="Alibaba PuHuiTi"/>
                  </a:defRPr>
                </a:pPr>
              </a:p>
            </p:txBody>
          </p:sp>
          <p:sp>
            <p:nvSpPr>
              <p:cNvPr id="528" name="Sorted Data"/>
              <p:cNvSpPr txBox="1"/>
              <p:nvPr/>
            </p:nvSpPr>
            <p:spPr>
              <a:xfrm>
                <a:off x="12998" y="14992"/>
                <a:ext cx="1718956" cy="2362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314148">
                  <a:defRPr sz="1200">
                    <a:solidFill>
                      <a:srgbClr val="FFFFFF"/>
                    </a:solidFill>
                    <a:latin typeface="Alibaba PuHuiTi"/>
                    <a:ea typeface="Alibaba PuHuiTi"/>
                    <a:cs typeface="Alibaba PuHuiTi"/>
                    <a:sym typeface="Alibaba PuHuiTi"/>
                  </a:defRPr>
                </a:pPr>
                <a:r>
                  <a:t>Sorted</a:t>
                </a:r>
                <a:r>
                  <a:t> </a:t>
                </a:r>
                <a:r>
                  <a:t>Data</a:t>
                </a:r>
              </a:p>
            </p:txBody>
          </p:sp>
        </p:grpSp>
        <p:sp>
          <p:nvSpPr>
            <p:cNvPr id="530" name="data"/>
            <p:cNvSpPr txBox="1"/>
            <p:nvPr/>
          </p:nvSpPr>
          <p:spPr>
            <a:xfrm>
              <a:off x="365915" y="4110870"/>
              <a:ext cx="1156851" cy="2671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12630">
                <a:defRPr sz="1100">
                  <a:solidFill>
                    <a:srgbClr val="595959"/>
                  </a:solidFill>
                  <a:latin typeface="Alibaba PuHuiTi Medium"/>
                  <a:ea typeface="Alibaba PuHuiTi Medium"/>
                  <a:cs typeface="Alibaba PuHuiTi Medium"/>
                  <a:sym typeface="Alibaba PuHuiTi Medium"/>
                </a:defRPr>
              </a:pPr>
              <a:r>
                <a:t>传统单线程</a:t>
              </a:r>
              <a:r>
                <a:t>DDL</a:t>
              </a:r>
            </a:p>
          </p:txBody>
        </p:sp>
        <p:sp>
          <p:nvSpPr>
            <p:cNvPr id="531" name="data"/>
            <p:cNvSpPr txBox="1"/>
            <p:nvPr/>
          </p:nvSpPr>
          <p:spPr>
            <a:xfrm>
              <a:off x="3251261" y="4129448"/>
              <a:ext cx="1156851" cy="2311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12630">
                <a:defRPr sz="1100">
                  <a:solidFill>
                    <a:srgbClr val="595959"/>
                  </a:solidFill>
                  <a:latin typeface="Alibaba PuHuiTi Medium"/>
                  <a:ea typeface="Alibaba PuHuiTi Medium"/>
                  <a:cs typeface="Alibaba PuHuiTi Medium"/>
                  <a:sym typeface="Alibaba PuHuiTi Medium"/>
                </a:defRPr>
              </a:pPr>
              <a:r>
                <a:t>Parallel</a:t>
              </a:r>
              <a:r>
                <a:t> DDL</a:t>
              </a:r>
            </a:p>
          </p:txBody>
        </p:sp>
        <p:sp>
          <p:nvSpPr>
            <p:cNvPr id="532" name="Arrow"/>
            <p:cNvSpPr/>
            <p:nvPr/>
          </p:nvSpPr>
          <p:spPr>
            <a:xfrm>
              <a:off x="2063902" y="2024587"/>
              <a:ext cx="296942" cy="246871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FF5F00"/>
                </a:gs>
                <a:gs pos="100000">
                  <a:srgbClr val="FFB61A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34" name="传统单线程 DDL ：大表上的 DDL 操作往往需要，数小时甚至数天的时间，严重堵塞其它相关操作…"/>
          <p:cNvSpPr txBox="1"/>
          <p:nvPr>
            <p:ph type="body" sz="quarter" idx="4294967295"/>
          </p:nvPr>
        </p:nvSpPr>
        <p:spPr>
          <a:xfrm>
            <a:off x="584834" y="1217930"/>
            <a:ext cx="4219113" cy="2783840"/>
          </a:xfrm>
          <a:prstGeom prst="rect">
            <a:avLst/>
          </a:prstGeom>
        </p:spPr>
        <p:txBody>
          <a:bodyPr/>
          <a:lstStyle/>
          <a:p>
            <a:pPr marL="304800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200">
                <a:solidFill>
                  <a:srgbClr val="FFFFFF"/>
                </a:solidFill>
              </a:defRPr>
            </a:pPr>
            <a:r>
              <a:t>传统单线程 DDL ：大表上的 DDL 操作往往需要，数小时甚至数天的时间，严重堵塞其它相关操作</a:t>
            </a:r>
          </a:p>
          <a:p>
            <a:pPr marL="304800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200">
                <a:solidFill>
                  <a:srgbClr val="FFFFFF"/>
                </a:solidFill>
              </a:defRPr>
            </a:pPr>
            <a:r>
              <a:t>Parallel DDL：利用并行 Scan/build Index，和高度优化的并行 merge sort，可以将 DDL 延迟降低到原来的 1/13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优化 - Parallel DD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优化 - Parallel DDL</a:t>
            </a:r>
          </a:p>
        </p:txBody>
      </p:sp>
      <p:pic>
        <p:nvPicPr>
          <p:cNvPr id="537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3592" y="1504748"/>
            <a:ext cx="5813925" cy="2511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541" name="背景"/>
          <p:cNvSpPr txBox="1"/>
          <p:nvPr/>
        </p:nvSpPr>
        <p:spPr>
          <a:xfrm>
            <a:off x="2266785" y="2052958"/>
            <a:ext cx="8448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rgbClr val="FF6A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背景</a:t>
            </a:r>
          </a:p>
        </p:txBody>
      </p:sp>
      <p:sp>
        <p:nvSpPr>
          <p:cNvPr id="542" name="数据库体系演进…"/>
          <p:cNvSpPr txBox="1"/>
          <p:nvPr/>
        </p:nvSpPr>
        <p:spPr>
          <a:xfrm>
            <a:off x="2086847" y="2746714"/>
            <a:ext cx="149068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t>数据库体系演进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PolarDB VS Aurora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PolarDB架构</a:t>
            </a:r>
          </a:p>
        </p:txBody>
      </p:sp>
      <p:sp>
        <p:nvSpPr>
          <p:cNvPr id="543" name="01"/>
          <p:cNvSpPr txBox="1"/>
          <p:nvPr/>
        </p:nvSpPr>
        <p:spPr>
          <a:xfrm>
            <a:off x="1754381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spc="43" sz="3000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544" name="核心技术"/>
          <p:cNvSpPr txBox="1"/>
          <p:nvPr/>
        </p:nvSpPr>
        <p:spPr>
          <a:xfrm>
            <a:off x="4565939" y="2052958"/>
            <a:ext cx="8448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rgbClr val="FF6A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核心技术</a:t>
            </a:r>
          </a:p>
        </p:txBody>
      </p:sp>
      <p:sp>
        <p:nvSpPr>
          <p:cNvPr id="545" name="共享存储…"/>
          <p:cNvSpPr txBox="1"/>
          <p:nvPr/>
        </p:nvSpPr>
        <p:spPr>
          <a:xfrm>
            <a:off x="4386000" y="2746714"/>
            <a:ext cx="106868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共享存储</a:t>
            </a:r>
            <a:endParaRPr b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物理复制</a:t>
            </a:r>
            <a:endParaRPr b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一写多读</a:t>
            </a:r>
          </a:p>
        </p:txBody>
      </p:sp>
      <p:sp>
        <p:nvSpPr>
          <p:cNvPr id="546" name="02"/>
          <p:cNvSpPr txBox="1"/>
          <p:nvPr/>
        </p:nvSpPr>
        <p:spPr>
          <a:xfrm>
            <a:off x="4053535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3000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547" name="内核优化"/>
          <p:cNvSpPr txBox="1"/>
          <p:nvPr/>
        </p:nvSpPr>
        <p:spPr>
          <a:xfrm>
            <a:off x="6778098" y="2052958"/>
            <a:ext cx="84481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rgbClr val="FF6A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内核优化</a:t>
            </a:r>
          </a:p>
        </p:txBody>
      </p:sp>
      <p:sp>
        <p:nvSpPr>
          <p:cNvPr id="548" name="锁优化…"/>
          <p:cNvSpPr txBox="1"/>
          <p:nvPr/>
        </p:nvSpPr>
        <p:spPr>
          <a:xfrm>
            <a:off x="6622218" y="2746714"/>
            <a:ext cx="106868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锁优化</a:t>
            </a:r>
            <a:endParaRPr b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IO路径优化</a:t>
            </a:r>
            <a:endParaRPr b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并行InnoDB</a:t>
            </a:r>
          </a:p>
        </p:txBody>
      </p:sp>
      <p:sp>
        <p:nvSpPr>
          <p:cNvPr id="549" name="03"/>
          <p:cNvSpPr txBox="1"/>
          <p:nvPr/>
        </p:nvSpPr>
        <p:spPr>
          <a:xfrm>
            <a:off x="6265693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3000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550" name="展望"/>
          <p:cNvSpPr txBox="1"/>
          <p:nvPr/>
        </p:nvSpPr>
        <p:spPr>
          <a:xfrm>
            <a:off x="9077252" y="2052958"/>
            <a:ext cx="84481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rgbClr val="FF6A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展望</a:t>
            </a:r>
          </a:p>
        </p:txBody>
      </p:sp>
      <p:sp>
        <p:nvSpPr>
          <p:cNvPr id="551" name="BackTrack…"/>
          <p:cNvSpPr txBox="1"/>
          <p:nvPr/>
        </p:nvSpPr>
        <p:spPr>
          <a:xfrm>
            <a:off x="8925010" y="2746714"/>
            <a:ext cx="1085227" cy="1037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BackTrack</a:t>
            </a: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秒级备份</a:t>
            </a: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多点写入</a:t>
            </a: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Parallel Query</a:t>
            </a:r>
          </a:p>
        </p:txBody>
      </p:sp>
      <p:sp>
        <p:nvSpPr>
          <p:cNvPr id="552" name="04"/>
          <p:cNvSpPr txBox="1"/>
          <p:nvPr/>
        </p:nvSpPr>
        <p:spPr>
          <a:xfrm>
            <a:off x="8564847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3000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04</a:t>
            </a:r>
          </a:p>
        </p:txBody>
      </p:sp>
      <p:pic>
        <p:nvPicPr>
          <p:cNvPr id="553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BackTrack/BackRead…"/>
          <p:cNvSpPr txBox="1"/>
          <p:nvPr>
            <p:ph type="body" idx="4294967295"/>
          </p:nvPr>
        </p:nvSpPr>
        <p:spPr>
          <a:xfrm>
            <a:off x="584834" y="1217930"/>
            <a:ext cx="10335910" cy="2393845"/>
          </a:xfrm>
          <a:prstGeom prst="rect">
            <a:avLst/>
          </a:prstGeom>
        </p:spPr>
        <p:txBody>
          <a:bodyPr/>
          <a:lstStyle/>
          <a:p>
            <a:pPr marL="304800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200">
                <a:solidFill>
                  <a:srgbClr val="FFFFFF"/>
                </a:solidFill>
              </a:defRPr>
            </a:pPr>
            <a:r>
              <a:t>BackTrack/BackRead</a:t>
            </a:r>
          </a:p>
          <a:p>
            <a:pPr marL="304800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200">
                <a:solidFill>
                  <a:srgbClr val="FFFFFF"/>
                </a:solidFill>
              </a:defRPr>
            </a:pPr>
            <a:r>
              <a:t>秒级备份</a:t>
            </a:r>
          </a:p>
          <a:p>
            <a:pPr marL="304800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200">
                <a:solidFill>
                  <a:srgbClr val="FFFFFF"/>
                </a:solidFill>
              </a:defRPr>
            </a:pPr>
            <a:r>
              <a:t>多点写入</a:t>
            </a:r>
          </a:p>
          <a:p>
            <a:pPr marL="304800" indent="-304800">
              <a:lnSpc>
                <a:spcPct val="100000"/>
              </a:lnSpc>
              <a:buClr>
                <a:srgbClr val="FF6A00"/>
              </a:buClr>
              <a:buSzPct val="104999"/>
              <a:buChar char="➡"/>
              <a:defRPr sz="1200">
                <a:solidFill>
                  <a:srgbClr val="FFFFFF"/>
                </a:solidFill>
              </a:defRPr>
            </a:pPr>
            <a:r>
              <a:t>Parallel Query</a:t>
            </a:r>
          </a:p>
        </p:txBody>
      </p:sp>
      <p:pic>
        <p:nvPicPr>
          <p:cNvPr id="556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展望"/>
          <p:cNvSpPr txBox="1"/>
          <p:nvPr/>
        </p:nvSpPr>
        <p:spPr>
          <a:xfrm>
            <a:off x="597473" y="415456"/>
            <a:ext cx="8390094" cy="928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>
            <a:normAutofit fontScale="100000" lnSpcReduction="0"/>
          </a:bodyPr>
          <a:lstStyle>
            <a:lvl1pPr defTabSz="695959">
              <a:lnSpc>
                <a:spcPct val="90000"/>
              </a:lnSpc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展望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" y="0"/>
            <a:ext cx="11707739" cy="5219700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文本框 5"/>
          <p:cNvSpPr txBox="1"/>
          <p:nvPr/>
        </p:nvSpPr>
        <p:spPr>
          <a:xfrm>
            <a:off x="5351779" y="2040932"/>
            <a:ext cx="99314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35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136" name="背景"/>
          <p:cNvSpPr txBox="1"/>
          <p:nvPr/>
        </p:nvSpPr>
        <p:spPr>
          <a:xfrm>
            <a:off x="2266785" y="2052958"/>
            <a:ext cx="8448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rgbClr val="FF6A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背景</a:t>
            </a:r>
          </a:p>
        </p:txBody>
      </p:sp>
      <p:sp>
        <p:nvSpPr>
          <p:cNvPr id="137" name="数据库体系演进…"/>
          <p:cNvSpPr txBox="1"/>
          <p:nvPr/>
        </p:nvSpPr>
        <p:spPr>
          <a:xfrm>
            <a:off x="2099547" y="2746714"/>
            <a:ext cx="149068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t>数据库体系演进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PolarDB VS Aurora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spc="41" sz="1000">
                <a:solidFill>
                  <a:srgbClr val="FFFFFF"/>
                </a:solidFill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PolarDB架构</a:t>
            </a:r>
          </a:p>
        </p:txBody>
      </p:sp>
      <p:sp>
        <p:nvSpPr>
          <p:cNvPr id="138" name="01"/>
          <p:cNvSpPr txBox="1"/>
          <p:nvPr/>
        </p:nvSpPr>
        <p:spPr>
          <a:xfrm>
            <a:off x="1754381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spc="43" sz="3000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39" name="核心技术"/>
          <p:cNvSpPr txBox="1"/>
          <p:nvPr/>
        </p:nvSpPr>
        <p:spPr>
          <a:xfrm>
            <a:off x="4565939" y="2052958"/>
            <a:ext cx="8448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rgbClr val="FF6A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核心技术</a:t>
            </a:r>
          </a:p>
        </p:txBody>
      </p:sp>
      <p:sp>
        <p:nvSpPr>
          <p:cNvPr id="140" name="共享存储…"/>
          <p:cNvSpPr txBox="1"/>
          <p:nvPr/>
        </p:nvSpPr>
        <p:spPr>
          <a:xfrm>
            <a:off x="4386000" y="2746714"/>
            <a:ext cx="106868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共享存储</a:t>
            </a:r>
            <a:endParaRPr b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物理复制</a:t>
            </a:r>
            <a:endParaRPr b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一写多读</a:t>
            </a:r>
          </a:p>
        </p:txBody>
      </p:sp>
      <p:sp>
        <p:nvSpPr>
          <p:cNvPr id="141" name="02"/>
          <p:cNvSpPr txBox="1"/>
          <p:nvPr/>
        </p:nvSpPr>
        <p:spPr>
          <a:xfrm>
            <a:off x="4053535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3000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42" name="内核优化"/>
          <p:cNvSpPr txBox="1"/>
          <p:nvPr/>
        </p:nvSpPr>
        <p:spPr>
          <a:xfrm>
            <a:off x="6778098" y="2052958"/>
            <a:ext cx="84481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rgbClr val="FF6A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内核优化</a:t>
            </a:r>
          </a:p>
        </p:txBody>
      </p:sp>
      <p:sp>
        <p:nvSpPr>
          <p:cNvPr id="143" name="锁优化…"/>
          <p:cNvSpPr txBox="1"/>
          <p:nvPr/>
        </p:nvSpPr>
        <p:spPr>
          <a:xfrm>
            <a:off x="6625857" y="2746714"/>
            <a:ext cx="106868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锁优化</a:t>
            </a:r>
            <a:endParaRPr b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IO路径优化</a:t>
            </a:r>
            <a:endParaRPr b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并行InnoDB</a:t>
            </a:r>
          </a:p>
        </p:txBody>
      </p:sp>
      <p:sp>
        <p:nvSpPr>
          <p:cNvPr id="144" name="03"/>
          <p:cNvSpPr txBox="1"/>
          <p:nvPr/>
        </p:nvSpPr>
        <p:spPr>
          <a:xfrm>
            <a:off x="6265693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3000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45" name="企业功能"/>
          <p:cNvSpPr txBox="1"/>
          <p:nvPr/>
        </p:nvSpPr>
        <p:spPr>
          <a:xfrm>
            <a:off x="9077252" y="2052958"/>
            <a:ext cx="84481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1200">
                <a:solidFill>
                  <a:srgbClr val="FF6A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企业功能</a:t>
            </a:r>
          </a:p>
        </p:txBody>
      </p:sp>
      <p:sp>
        <p:nvSpPr>
          <p:cNvPr id="146" name="BackTrack…"/>
          <p:cNvSpPr txBox="1"/>
          <p:nvPr/>
        </p:nvSpPr>
        <p:spPr>
          <a:xfrm>
            <a:off x="8925010" y="2746714"/>
            <a:ext cx="1085227" cy="1037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BackTrack</a:t>
            </a: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秒级备份</a:t>
            </a: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多点写入</a:t>
            </a:r>
          </a:p>
          <a:p>
            <a:pPr marL="163285" indent="-163285">
              <a:lnSpc>
                <a:spcPct val="150000"/>
              </a:lnSpc>
              <a:buSzPct val="171000"/>
              <a:buFont typeface="Arial"/>
              <a:buChar char="•"/>
              <a:defRPr b="1" spc="41" sz="1000">
                <a:solidFill>
                  <a:srgbClr val="FFFFFF"/>
                </a:solidFill>
              </a:defRPr>
            </a:pPr>
            <a:r>
              <a:t>Parallel Query</a:t>
            </a:r>
          </a:p>
        </p:txBody>
      </p:sp>
      <p:sp>
        <p:nvSpPr>
          <p:cNvPr id="147" name="04"/>
          <p:cNvSpPr txBox="1"/>
          <p:nvPr/>
        </p:nvSpPr>
        <p:spPr>
          <a:xfrm>
            <a:off x="8564847" y="2001132"/>
            <a:ext cx="538978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b="1" spc="43" sz="3000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04</a:t>
            </a:r>
          </a:p>
        </p:txBody>
      </p:sp>
      <p:pic>
        <p:nvPicPr>
          <p:cNvPr id="148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背景 - 数据库体系演进"/>
          <p:cNvSpPr txBox="1"/>
          <p:nvPr>
            <p:ph type="title"/>
          </p:nvPr>
        </p:nvSpPr>
        <p:spPr>
          <a:xfrm>
            <a:off x="700787" y="358887"/>
            <a:ext cx="8939916" cy="555344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背景 - 数据库体系演进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1569889" y="1267682"/>
            <a:ext cx="5983567" cy="1348424"/>
            <a:chOff x="0" y="0"/>
            <a:chExt cx="5983565" cy="1348422"/>
          </a:xfrm>
        </p:grpSpPr>
        <p:sp>
          <p:nvSpPr>
            <p:cNvPr id="151" name="Arrow"/>
            <p:cNvSpPr/>
            <p:nvPr/>
          </p:nvSpPr>
          <p:spPr>
            <a:xfrm>
              <a:off x="385648" y="0"/>
              <a:ext cx="1542597" cy="1348423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D6D6D6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73639">
                <a:lnSpc>
                  <a:spcPct val="90000"/>
                </a:lnSpc>
                <a:spcBef>
                  <a:spcPts val="100"/>
                </a:spcBef>
                <a:defRPr sz="1000"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152" name="SQL"/>
            <p:cNvSpPr/>
            <p:nvPr/>
          </p:nvSpPr>
          <p:spPr>
            <a:xfrm>
              <a:off x="0" y="288562"/>
              <a:ext cx="771298" cy="771299"/>
            </a:xfrm>
            <a:prstGeom prst="ellipse">
              <a:avLst/>
            </a:prstGeom>
            <a:gradFill flip="none" rotWithShape="1">
              <a:gsLst>
                <a:gs pos="0">
                  <a:srgbClr val="FFB61A"/>
                </a:gs>
                <a:gs pos="100000">
                  <a:srgbClr val="FF5100"/>
                </a:gs>
              </a:gsLst>
              <a:lin ang="10800000" scaled="0"/>
            </a:gradFill>
            <a:ln w="317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541302">
                <a:lnSpc>
                  <a:spcPct val="90000"/>
                </a:lnSpc>
                <a:spcBef>
                  <a:spcPts val="200"/>
                </a:spcBef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SQL</a:t>
              </a:r>
            </a:p>
          </p:txBody>
        </p:sp>
        <p:sp>
          <p:nvSpPr>
            <p:cNvPr id="153" name="Arrow"/>
            <p:cNvSpPr/>
            <p:nvPr/>
          </p:nvSpPr>
          <p:spPr>
            <a:xfrm>
              <a:off x="2413309" y="0"/>
              <a:ext cx="1542596" cy="1348423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D6D6D6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73639">
                <a:lnSpc>
                  <a:spcPct val="90000"/>
                </a:lnSpc>
                <a:spcBef>
                  <a:spcPts val="100"/>
                </a:spcBef>
                <a:defRPr sz="1000"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154" name="NoSQL"/>
            <p:cNvSpPr/>
            <p:nvPr/>
          </p:nvSpPr>
          <p:spPr>
            <a:xfrm>
              <a:off x="2027660" y="288562"/>
              <a:ext cx="771299" cy="771299"/>
            </a:xfrm>
            <a:prstGeom prst="ellipse">
              <a:avLst/>
            </a:prstGeom>
            <a:gradFill flip="none" rotWithShape="1">
              <a:gsLst>
                <a:gs pos="0">
                  <a:srgbClr val="FFB61A"/>
                </a:gs>
                <a:gs pos="100000">
                  <a:srgbClr val="FF5100"/>
                </a:gs>
              </a:gsLst>
              <a:lin ang="10800000" scaled="0"/>
            </a:gradFill>
            <a:ln w="317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541302">
                <a:lnSpc>
                  <a:spcPct val="90000"/>
                </a:lnSpc>
                <a:spcBef>
                  <a:spcPts val="200"/>
                </a:spcBef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NoSQL</a:t>
              </a:r>
            </a:p>
          </p:txBody>
        </p:sp>
        <p:sp>
          <p:nvSpPr>
            <p:cNvPr id="155" name="Arrow"/>
            <p:cNvSpPr/>
            <p:nvPr/>
          </p:nvSpPr>
          <p:spPr>
            <a:xfrm>
              <a:off x="4440970" y="0"/>
              <a:ext cx="1542596" cy="1348423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D6D6D6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73639">
                <a:lnSpc>
                  <a:spcPct val="90000"/>
                </a:lnSpc>
                <a:spcBef>
                  <a:spcPts val="100"/>
                </a:spcBef>
                <a:defRPr sz="1000"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156" name="NewSQL"/>
            <p:cNvSpPr/>
            <p:nvPr/>
          </p:nvSpPr>
          <p:spPr>
            <a:xfrm>
              <a:off x="4055321" y="288562"/>
              <a:ext cx="771298" cy="771299"/>
            </a:xfrm>
            <a:prstGeom prst="ellipse">
              <a:avLst/>
            </a:prstGeom>
            <a:gradFill flip="none" rotWithShape="1">
              <a:gsLst>
                <a:gs pos="0">
                  <a:srgbClr val="FFB61A"/>
                </a:gs>
                <a:gs pos="100000">
                  <a:srgbClr val="FF5100"/>
                </a:gs>
              </a:gsLst>
              <a:lin ang="10800000" scaled="0"/>
            </a:gradFill>
            <a:ln w="317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541302">
                <a:lnSpc>
                  <a:spcPct val="90000"/>
                </a:lnSpc>
                <a:spcBef>
                  <a:spcPts val="200"/>
                </a:spcBef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NewSQL</a:t>
              </a:r>
            </a:p>
          </p:txBody>
        </p:sp>
      </p:grpSp>
      <p:sp>
        <p:nvSpPr>
          <p:cNvPr id="158" name="Arrow"/>
          <p:cNvSpPr/>
          <p:nvPr/>
        </p:nvSpPr>
        <p:spPr>
          <a:xfrm>
            <a:off x="3803048" y="2781496"/>
            <a:ext cx="6169845" cy="1726201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A00"/>
              </a:gs>
              <a:gs pos="89000">
                <a:schemeClr val="accent4">
                  <a:alpha val="0"/>
                </a:schemeClr>
              </a:gs>
            </a:gsLst>
            <a:lin ang="12600000"/>
          </a:gradFill>
          <a:ln w="3175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 defTabSz="173989">
              <a:defRPr sz="600">
                <a:solidFill>
                  <a:srgbClr val="18181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</p:txBody>
      </p:sp>
      <p:sp>
        <p:nvSpPr>
          <p:cNvPr id="159" name="关系+可扩展"/>
          <p:cNvSpPr txBox="1"/>
          <p:nvPr/>
        </p:nvSpPr>
        <p:spPr>
          <a:xfrm>
            <a:off x="7995426" y="3644596"/>
            <a:ext cx="154095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08965">
              <a:lnSpc>
                <a:spcPct val="90000"/>
              </a:lnSpc>
              <a:spcBef>
                <a:spcPts val="5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关系+可扩展</a:t>
            </a:r>
          </a:p>
        </p:txBody>
      </p:sp>
      <p:sp>
        <p:nvSpPr>
          <p:cNvPr id="160" name="No关系+可扩展"/>
          <p:cNvSpPr txBox="1"/>
          <p:nvPr/>
        </p:nvSpPr>
        <p:spPr>
          <a:xfrm>
            <a:off x="6146281" y="3644596"/>
            <a:ext cx="15409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08965">
              <a:lnSpc>
                <a:spcPct val="90000"/>
              </a:lnSpc>
              <a:spcBef>
                <a:spcPts val="5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No关系+可扩展</a:t>
            </a:r>
          </a:p>
        </p:txBody>
      </p:sp>
      <p:sp>
        <p:nvSpPr>
          <p:cNvPr id="161" name="关系+不可扩展"/>
          <p:cNvSpPr txBox="1"/>
          <p:nvPr/>
        </p:nvSpPr>
        <p:spPr>
          <a:xfrm>
            <a:off x="4297135" y="3644596"/>
            <a:ext cx="154095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08965">
              <a:lnSpc>
                <a:spcPct val="90000"/>
              </a:lnSpc>
              <a:spcBef>
                <a:spcPts val="5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关系+不可扩展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背景 - 数据库体系演进 - 分片"/>
          <p:cNvSpPr txBox="1"/>
          <p:nvPr>
            <p:ph type="title"/>
          </p:nvPr>
        </p:nvSpPr>
        <p:spPr>
          <a:xfrm>
            <a:off x="608231" y="139067"/>
            <a:ext cx="10097990" cy="1008902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背景 - 数据库体系演进 - 分片</a:t>
            </a:r>
          </a:p>
        </p:txBody>
      </p:sp>
      <p:pic>
        <p:nvPicPr>
          <p:cNvPr id="164" name="Partition-4975699.png" descr="Partition-4975699.png"/>
          <p:cNvPicPr>
            <a:picLocks noChangeAspect="1"/>
          </p:cNvPicPr>
          <p:nvPr/>
        </p:nvPicPr>
        <p:blipFill>
          <a:blip r:embed="rId2">
            <a:extLst/>
          </a:blip>
          <a:srcRect l="0" t="711" r="0" b="711"/>
          <a:stretch>
            <a:fillRect/>
          </a:stretch>
        </p:blipFill>
        <p:spPr>
          <a:xfrm>
            <a:off x="2304336" y="1366535"/>
            <a:ext cx="2585686" cy="2162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hare partition-4975712.png" descr="Share partition-49757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5858" y="1427169"/>
            <a:ext cx="3104156" cy="204171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QL的基础上，像NoSQL一样做分片"/>
          <p:cNvSpPr txBox="1"/>
          <p:nvPr/>
        </p:nvSpPr>
        <p:spPr>
          <a:xfrm>
            <a:off x="2012419" y="3640496"/>
            <a:ext cx="345326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>
            <a:spAutoFit/>
          </a:bodyPr>
          <a:lstStyle>
            <a:lvl1pPr>
              <a:lnSpc>
                <a:spcPct val="150000"/>
              </a:lnSpc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SQL的基础上，像NoSQL一样做分片</a:t>
            </a:r>
          </a:p>
        </p:txBody>
      </p:sp>
      <p:sp>
        <p:nvSpPr>
          <p:cNvPr id="167" name="池化的Part 2可以支持多Part 1"/>
          <p:cNvSpPr txBox="1"/>
          <p:nvPr/>
        </p:nvSpPr>
        <p:spPr>
          <a:xfrm>
            <a:off x="6208202" y="3640496"/>
            <a:ext cx="345326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>
            <a:spAutoFit/>
          </a:bodyPr>
          <a:lstStyle>
            <a:lvl1pPr>
              <a:lnSpc>
                <a:spcPct val="150000"/>
              </a:lnSpc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池化的Part 2可以支持多Part 1</a:t>
            </a:r>
          </a:p>
        </p:txBody>
      </p:sp>
      <p:pic>
        <p:nvPicPr>
          <p:cNvPr id="168" name="image104.pdf" descr="image10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背景 - 数据库体系演进 - 分片"/>
          <p:cNvSpPr txBox="1"/>
          <p:nvPr>
            <p:ph type="title"/>
          </p:nvPr>
        </p:nvSpPr>
        <p:spPr>
          <a:xfrm>
            <a:off x="561953" y="277901"/>
            <a:ext cx="10097990" cy="1008902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背景 - 数据库体系演进 - 分片</a:t>
            </a:r>
          </a:p>
        </p:txBody>
      </p:sp>
      <p:pic>
        <p:nvPicPr>
          <p:cNvPr id="171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Rectangle"/>
          <p:cNvSpPr/>
          <p:nvPr/>
        </p:nvSpPr>
        <p:spPr>
          <a:xfrm>
            <a:off x="3439487" y="1376246"/>
            <a:ext cx="5164808" cy="27801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6A00"/>
                </a:solidFill>
              </a:defRPr>
            </a:pPr>
          </a:p>
        </p:txBody>
      </p:sp>
      <p:sp>
        <p:nvSpPr>
          <p:cNvPr id="173" name="NewSQL归根结底是要做分片，而对分片的层次选择也是不同主流方案的根本区别。自上而下更多的由内部支持：分片方案，分布式事务，分布式SQL等"/>
          <p:cNvSpPr txBox="1"/>
          <p:nvPr/>
        </p:nvSpPr>
        <p:spPr>
          <a:xfrm>
            <a:off x="3566812" y="4245875"/>
            <a:ext cx="4563077" cy="47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>
            <a:spAutoFit/>
          </a:bodyPr>
          <a:lstStyle>
            <a:lvl1pPr>
              <a:lnSpc>
                <a:spcPct val="150000"/>
              </a:lnSpc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NewSQL归根结底是要做分片，而对分片的层次选择也是不同主流方案的根本区别。自上而下更多的由内部支持：分片方案，分布式事务，分布式SQL等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背景 - 数据库体系演进 - 主流方案对比"/>
          <p:cNvSpPr txBox="1"/>
          <p:nvPr>
            <p:ph type="title"/>
          </p:nvPr>
        </p:nvSpPr>
        <p:spPr>
          <a:xfrm>
            <a:off x="585092" y="239790"/>
            <a:ext cx="10097990" cy="1008902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背景 - 数据库体系演进 - 主流方案对比</a:t>
            </a:r>
          </a:p>
        </p:txBody>
      </p:sp>
      <p:pic>
        <p:nvPicPr>
          <p:cNvPr id="176" name="image104.pdf" descr="image10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ctangle"/>
          <p:cNvSpPr/>
          <p:nvPr/>
        </p:nvSpPr>
        <p:spPr>
          <a:xfrm>
            <a:off x="2958738" y="1332466"/>
            <a:ext cx="5769041" cy="289068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6A00"/>
                </a:solidFill>
              </a:defRPr>
            </a:pPr>
          </a:p>
        </p:txBody>
      </p:sp>
      <p:sp>
        <p:nvSpPr>
          <p:cNvPr id="178" name="PolarDB与Aurora倾向于更好的兼容生态，向用户屏蔽分片细节，而Spanner倾向于牺牲兼容来获取更高的可扩展性。"/>
          <p:cNvSpPr txBox="1"/>
          <p:nvPr/>
        </p:nvSpPr>
        <p:spPr>
          <a:xfrm>
            <a:off x="3566812" y="4399479"/>
            <a:ext cx="4563077" cy="47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>
            <a:spAutoFit/>
          </a:bodyPr>
          <a:lstStyle>
            <a:lvl1pPr>
              <a:lnSpc>
                <a:spcPct val="150000"/>
              </a:lnSpc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PolarDB与Aurora倾向于更好的兼容生态，向用户屏蔽分片细节，而Spanner倾向于牺牲兼容来获取更高的可扩展性。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背景 - 数据库体系演进 - Share Storage"/>
          <p:cNvSpPr txBox="1"/>
          <p:nvPr>
            <p:ph type="title"/>
          </p:nvPr>
        </p:nvSpPr>
        <p:spPr>
          <a:xfrm>
            <a:off x="666078" y="289266"/>
            <a:ext cx="9944425" cy="734897"/>
          </a:xfrm>
          <a:prstGeom prst="rect">
            <a:avLst/>
          </a:prstGeom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背景 - 数据库体系演进 - Share Storage</a:t>
            </a:r>
          </a:p>
        </p:txBody>
      </p:sp>
      <p:sp>
        <p:nvSpPr>
          <p:cNvPr id="181" name="Rectangle"/>
          <p:cNvSpPr/>
          <p:nvPr/>
        </p:nvSpPr>
        <p:spPr>
          <a:xfrm>
            <a:off x="1990187" y="1366535"/>
            <a:ext cx="3144319" cy="21942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6A00"/>
                </a:solidFill>
              </a:defRPr>
            </a:pPr>
          </a:p>
        </p:txBody>
      </p:sp>
      <p:sp>
        <p:nvSpPr>
          <p:cNvPr id="182" name="Rectangle"/>
          <p:cNvSpPr/>
          <p:nvPr/>
        </p:nvSpPr>
        <p:spPr>
          <a:xfrm>
            <a:off x="6190803" y="1366535"/>
            <a:ext cx="3488059" cy="21629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>
              <a:defRPr sz="1200">
                <a:solidFill>
                  <a:srgbClr val="FF6A00"/>
                </a:solidFill>
              </a:defRPr>
            </a:pPr>
          </a:p>
        </p:txBody>
      </p:sp>
      <p:sp>
        <p:nvSpPr>
          <p:cNvPr id="183" name="传统数据库部署方式中，主从各自都维护一份独立的数据，通过Binlog来同步"/>
          <p:cNvSpPr txBox="1"/>
          <p:nvPr/>
        </p:nvSpPr>
        <p:spPr>
          <a:xfrm>
            <a:off x="1835717" y="3871885"/>
            <a:ext cx="345326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>
            <a:spAutoFit/>
          </a:bodyPr>
          <a:lstStyle>
            <a:lvl1pPr>
              <a:lnSpc>
                <a:spcPct val="150000"/>
              </a:lnSpc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传统数据库部署方式中，主从各自都维护一份独立的数据，通过Binlog来同步</a:t>
            </a:r>
          </a:p>
        </p:txBody>
      </p:sp>
      <p:sp>
        <p:nvSpPr>
          <p:cNvPr id="184" name="共享存储的云数据库中，主从共享一份数据"/>
          <p:cNvSpPr txBox="1"/>
          <p:nvPr/>
        </p:nvSpPr>
        <p:spPr>
          <a:xfrm>
            <a:off x="6300758" y="3871885"/>
            <a:ext cx="345326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399" tIns="17399" rIns="17399" bIns="17399">
            <a:spAutoFit/>
          </a:bodyPr>
          <a:lstStyle>
            <a:lvl1pPr>
              <a:lnSpc>
                <a:spcPct val="150000"/>
              </a:lnSpc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共享存储的云数据库中，主从共享一份数据</a:t>
            </a:r>
          </a:p>
        </p:txBody>
      </p:sp>
      <p:sp>
        <p:nvSpPr>
          <p:cNvPr id="185" name="Arrow"/>
          <p:cNvSpPr/>
          <p:nvPr/>
        </p:nvSpPr>
        <p:spPr>
          <a:xfrm>
            <a:off x="5586744" y="2263648"/>
            <a:ext cx="523212" cy="368751"/>
          </a:xfrm>
          <a:prstGeom prst="rightArrow">
            <a:avLst>
              <a:gd name="adj1" fmla="val 50000"/>
              <a:gd name="adj2" fmla="val 54642"/>
            </a:avLst>
          </a:prstGeom>
          <a:gradFill>
            <a:gsLst>
              <a:gs pos="0">
                <a:srgbClr val="FF5F00"/>
              </a:gs>
              <a:gs pos="100000">
                <a:srgbClr val="FFB61A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6" name="image104.pdf" descr="image10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6147" y="4524960"/>
            <a:ext cx="380000" cy="394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