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282" r:id="rId4"/>
    <p:sldId id="295" r:id="rId5"/>
    <p:sldId id="296" r:id="rId6"/>
    <p:sldId id="283" r:id="rId7"/>
    <p:sldId id="284" r:id="rId8"/>
    <p:sldId id="294" r:id="rId9"/>
    <p:sldId id="293" r:id="rId10"/>
    <p:sldId id="285" r:id="rId11"/>
    <p:sldId id="286" r:id="rId12"/>
    <p:sldId id="291" r:id="rId13"/>
    <p:sldId id="292" r:id="rId14"/>
    <p:sldId id="297" r:id="rId15"/>
    <p:sldId id="301" r:id="rId16"/>
    <p:sldId id="300" r:id="rId17"/>
    <p:sldId id="298" r:id="rId18"/>
    <p:sldId id="299" r:id="rId19"/>
    <p:sldId id="28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FF"/>
    <a:srgbClr val="A89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9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6B5E3-6549-4A4E-A725-CB716540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1246E-EE08-408F-8D45-0C60BD74B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32E3B-6B9F-402C-ABD2-A698914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10/25/18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F7BBF-CDB4-4156-9459-61FEBD84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5C253-5E74-4993-988D-6481ECE6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043C6-A8DA-45ED-AA80-4B6A5237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1E2281-D6D3-4FE3-940B-779E11DA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E55E3-A3EA-40DF-925A-6D5C61BE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53766-8797-4945-8C59-02A15E0F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B704D-1E44-4184-B64C-B8D253BE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1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BB003-A7BD-4B32-B1C8-E225E09A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6AC78-9ABA-4270-B6E5-88B6C134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56FC8-38B5-498D-A44E-9B971251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D2FD5-FD54-47BC-8164-DA707A6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9DBFD-6161-43E0-BEE0-C30B7523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6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D03C-C60D-48C4-BA1F-F97A690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A339F-1EBB-435B-8FCD-18F796C0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2CCBC-C032-4148-9705-D8B8519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6B6C4-8FB1-48D9-A135-289F4CE9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2CA138-C10C-481C-BB62-DDEA3B2B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4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DBD76-E0E4-4DF3-B742-A4E5A5A8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A90E0E-6605-4AE7-9F42-E8D8E3A1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B07F0-E57C-461A-A74A-208E33E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10/25/18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4B863-4866-4B5A-BABA-27E5B1F2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A0C6A1-D3B9-4C00-AFEF-3C72A0EF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57F63-C24B-42D8-A54B-5E003B4E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E3A20-647D-4A96-9884-403269571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F71942-F08E-43BF-BA5C-A28A5C09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E8C3AC-68BE-4C12-ACB8-784DF57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7CF119-DC83-4F12-8691-B36C95C9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24DC51-C89C-404A-8EC8-B79E1AF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6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1C165-D666-4638-9854-A6D824BB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2312F0-4E2C-400A-8224-92E38C64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653326-AA77-49BD-9B77-49EEC46D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017152-C201-48D1-B2D3-6454A7E60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195E0B-EF20-499F-A317-2DFE06AA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7594C7-82AD-42AC-8342-55D9E91A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8D0A12-320C-4ED9-843E-6EBDFD48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B5F92D-4954-4A36-9E36-7F2F88A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14BBA-C0E6-4369-8F38-D0F91A81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F55156-4734-4AEB-9911-1630D116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EE5FBD-5307-403A-9B52-5A42B01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C5999A-0A26-4AB0-B85D-9B3A7268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83F066-BB83-4C22-9B5D-E124482A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D61C88-CFB5-4E19-AC89-D77E20D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1A017F-E1F5-4E31-91C5-608FEB61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ADA4-649F-4D5D-9940-66EE9DFC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2BE4B-F3B3-4F47-BC29-F3459CA1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7EF9D-992D-44BA-9A1D-E9781131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33155-ACD3-41B6-9AB8-F0454792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10/25/18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82ACB4-3A80-4F35-9E0E-2450B41A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C585FF-E933-475A-85B9-211E83A3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AFCAD-72E5-4D4B-86EA-2B02311A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64EE65-13AA-411A-AA00-5CD47009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BABDB-0426-43A6-87BB-57D5A143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FF935-3E17-40AB-A9A9-38B1CE0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10/25/18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818DE-39E1-41C4-B0F2-30E44FC9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FC52C0-25BF-4B43-AB3C-9F32DDEF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5EA0D0-01A7-465B-9024-5F89ECB8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D24F4D-9FED-40D3-A8EC-6495236F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08F2-1453-4997-8332-2B1C7A6A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10/25/18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1003B-03D4-4FF7-B01D-602CA1616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9CC9F-559C-41D2-835B-0D1C1A29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br.vuejs.org/v2/guide/" TargetMode="External"/><Relationship Id="rId7" Type="http://schemas.openxmlformats.org/officeDocument/2006/relationships/hyperlink" Target="https://www.up.edu.br/blogs/engenharia-da-computacao/2016/07/01/o-que-e-uma-api/" TargetMode="External"/><Relationship Id="rId2" Type="http://schemas.openxmlformats.org/officeDocument/2006/relationships/hyperlink" Target="https://nandovieira.com.br/entendendo-um-pouco-mais-sobre-o-protocolo-htt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nside.contabilizei.com.br/consumindo-api-da-marvel-com-vue-js-1d50f00baf58" TargetMode="External"/><Relationship Id="rId5" Type="http://schemas.openxmlformats.org/officeDocument/2006/relationships/hyperlink" Target="https://vuematerial.io/" TargetMode="External"/><Relationship Id="rId4" Type="http://schemas.openxmlformats.org/officeDocument/2006/relationships/hyperlink" Target="https://developer.spotify.com/documentation/web-api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objeto&#10;&#10;Descrição gerada com alta confiança">
            <a:extLst>
              <a:ext uri="{FF2B5EF4-FFF2-40B4-BE49-F238E27FC236}">
                <a16:creationId xmlns:a16="http://schemas.microsoft.com/office/drawing/2014/main" id="{D5A1A7DD-588C-4CA8-A472-AAFD6976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2090080"/>
            <a:ext cx="7827530" cy="26778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EAFD1E-A17E-4B3C-B28E-1B8454E302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41557" y="5930539"/>
            <a:ext cx="1274382" cy="6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CÓDIGOS DE RETORNO</a:t>
            </a:r>
            <a:endParaRPr lang="pt-BR" sz="4000" b="1" dirty="0">
              <a:solidFill>
                <a:srgbClr val="404040"/>
              </a:solidFill>
              <a:latin typeface="Eurostile" panose="020B0504020202050204" pitchFamily="34" charset="77"/>
              <a:cs typeface="Arial" panose="020B0604020202020204" pitchFamily="34" charset="0"/>
            </a:endParaRP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CÓDIGOS DE RETORNO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6" name="Imagem 5" descr="Uma imagem contendo captura de tela&#10;&#10;&#10;&#10;Descrição gerada automaticamente">
            <a:extLst>
              <a:ext uri="{FF2B5EF4-FFF2-40B4-BE49-F238E27FC236}">
                <a16:creationId xmlns:a16="http://schemas.microsoft.com/office/drawing/2014/main" id="{1E804A52-2448-A542-869F-CF736D90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020" y="2111432"/>
            <a:ext cx="7765960" cy="37708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24212D-3FA4-0F47-BD93-166FC9A9D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046" y="1239565"/>
            <a:ext cx="5047908" cy="46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VUE-CLI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2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8" y="-38637"/>
            <a:ext cx="12173192" cy="12550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VUE-CLI — COMMAND LINE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95FBB-C33A-C642-AC91-8E7B3CD92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Interface de Linha de Comando para instalação/automatização de projetos;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endParaRPr lang="pt-BR" dirty="0">
              <a:latin typeface="Eurostile" panose="020B0504020202050204" pitchFamily="34" charset="77"/>
            </a:endParaRP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Auxilia na Instalação de Temas, Pacotes, Módulos, Plug-ins, etc;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endParaRPr lang="pt-BR" dirty="0">
              <a:latin typeface="Eurostile" panose="020B0504020202050204" pitchFamily="34" charset="77"/>
            </a:endParaRP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Utiliza NPM como gerenciador padrão, porém pode-se usar o Yarn, basta configurar na instalação;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42276EA-B6FC-FB4B-A8E5-27B0E5C35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3133" y="1825625"/>
            <a:ext cx="5039733" cy="4351338"/>
          </a:xfrm>
        </p:spPr>
      </p:pic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40E205-B454-4B4F-A28B-3A1B89EDB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199" y="352152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9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AMBIENTE DE DESENVOLVIMENTO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8" y="-38637"/>
            <a:ext cx="12173192" cy="12550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MONTANDO AMBIENTE – NPM + VUE-CLI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95FBB-C33A-C642-AC91-8E7B3CD92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181898" cy="4533163"/>
          </a:xfrm>
        </p:spPr>
        <p:txBody>
          <a:bodyPr>
            <a:normAutofit fontScale="92500"/>
          </a:bodyPr>
          <a:lstStyle/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sz="3600" dirty="0"/>
              <a:t>$ npm install --global vue-cli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sz="3600" dirty="0"/>
              <a:t>$ vue init webpack nome-projeto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sz="3600" dirty="0"/>
              <a:t>$ npm install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sz="3600" dirty="0"/>
              <a:t>$ npm run dev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sz="3600" dirty="0"/>
              <a:t>[CTRL + C] para parar o server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sz="3600" dirty="0"/>
              <a:t>$ npm install vue-material --save</a:t>
            </a: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sz="3600" dirty="0"/>
              <a:t>$ npm install axios --save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40E205-B454-4B4F-A28B-3A1B89EDB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752" y="1216364"/>
            <a:ext cx="5142423" cy="5142423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42276EA-B6FC-FB4B-A8E5-27B0E5C35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102095" y="3697499"/>
            <a:ext cx="2251705" cy="1944137"/>
          </a:xfrm>
        </p:spPr>
      </p:pic>
    </p:spTree>
    <p:extLst>
      <p:ext uri="{BB962C8B-B14F-4D97-AF65-F5344CB8AC3E}">
        <p14:creationId xmlns:p14="http://schemas.microsoft.com/office/powerpoint/2010/main" val="2780150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IMPLEMENTAÇÃO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3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8" y="-38637"/>
            <a:ext cx="12173192" cy="12550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IMPLEMENTANDO A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95FBB-C33A-C642-AC91-8E7B3CD92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sz="3200" dirty="0">
                <a:latin typeface="Eurostile" panose="020B0504020202050204" pitchFamily="34" charset="77"/>
              </a:rPr>
              <a:t>Do que precisamos:</a:t>
            </a:r>
          </a:p>
          <a:p>
            <a:pPr>
              <a:buClr>
                <a:srgbClr val="7030A0"/>
              </a:buClr>
              <a:buFont typeface="Fonte do Sistema"/>
              <a:buChar char="›"/>
            </a:pPr>
            <a:endParaRPr lang="pt-BR" sz="3200" dirty="0">
              <a:latin typeface="Eurostile" panose="020B0504020202050204" pitchFamily="34" charset="77"/>
            </a:endParaRPr>
          </a:p>
          <a:p>
            <a:pPr lvl="1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Endereço do EndPoint</a:t>
            </a:r>
          </a:p>
          <a:p>
            <a:pPr lvl="1">
              <a:buClr>
                <a:srgbClr val="7030A0"/>
              </a:buClr>
              <a:buFont typeface="Fonte do Sistema"/>
              <a:buChar char="›"/>
            </a:pPr>
            <a:endParaRPr lang="pt-BR" sz="2800" dirty="0">
              <a:latin typeface="Eurostile" panose="020B0504020202050204" pitchFamily="34" charset="77"/>
            </a:endParaRPr>
          </a:p>
          <a:p>
            <a:pPr lvl="1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Chave de Autenticação</a:t>
            </a:r>
          </a:p>
          <a:p>
            <a:pPr lvl="2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Obter através do site da API escolhida</a:t>
            </a:r>
          </a:p>
          <a:p>
            <a:pPr lvl="1">
              <a:buClr>
                <a:srgbClr val="7030A0"/>
              </a:buClr>
              <a:buFont typeface="Fonte do Sistema"/>
              <a:buChar char="›"/>
            </a:pPr>
            <a:endParaRPr lang="pt-BR" sz="2800" dirty="0">
              <a:latin typeface="Eurostile" panose="020B0504020202050204" pitchFamily="34" charset="77"/>
            </a:endParaRPr>
          </a:p>
          <a:p>
            <a:pPr lvl="1">
              <a:buClr>
                <a:srgbClr val="7030A0"/>
              </a:buClr>
              <a:buFont typeface="Fonte do Sistema"/>
              <a:buChar char="›"/>
            </a:pPr>
            <a:r>
              <a:rPr lang="pt-BR" sz="2800" dirty="0">
                <a:latin typeface="Eurostile" panose="020B0504020202050204" pitchFamily="34" charset="77"/>
              </a:rPr>
              <a:t>Cliente HTTP </a:t>
            </a:r>
            <a:r>
              <a:rPr lang="pt-BR" sz="2800" dirty="0">
                <a:latin typeface="Eurostile" panose="020B0504020202050204" pitchFamily="34" charset="77"/>
                <a:sym typeface="Wingdings" pitchFamily="2" charset="2"/>
              </a:rPr>
              <a:t></a:t>
            </a:r>
            <a:r>
              <a:rPr lang="pt-BR" sz="2800" dirty="0">
                <a:latin typeface="Eurostile" panose="020B0504020202050204" pitchFamily="34" charset="77"/>
              </a:rPr>
              <a:t> AXIOS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A7CC9AB-D372-E046-8C20-396D58401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3800" y="2413794"/>
            <a:ext cx="5080000" cy="3175000"/>
          </a:xfrm>
        </p:spPr>
      </p:pic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8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8" y="-38637"/>
            <a:ext cx="12173192" cy="12550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LINKS DE APOIO E 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95FBB-C33A-C642-AC91-8E7B3CD92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Entendendo um pouco mais sobre o Protocolo HTTP:</a:t>
            </a: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  <a:hlinkClick r:id="rId2"/>
              </a:rPr>
              <a:t>https://nandovieira.com.br/entendendo-um-pouco-mais-sobre-o-protocolo-http</a:t>
            </a:r>
            <a:endParaRPr lang="pt-BR" dirty="0">
              <a:latin typeface="Eurostile" panose="020B0504020202050204" pitchFamily="34" charset="77"/>
            </a:endParaRP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endParaRPr lang="pt-BR" dirty="0">
              <a:latin typeface="Eurostile" panose="020B0504020202050204" pitchFamily="34" charset="77"/>
            </a:endParaRP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Introdução ao Vue</a:t>
            </a: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  <a:hlinkClick r:id="rId3"/>
              </a:rPr>
              <a:t>https://br.vuejs.org/v2/guide/</a:t>
            </a:r>
            <a:endParaRPr lang="pt-BR" dirty="0">
              <a:latin typeface="Eurostile" panose="020B0504020202050204" pitchFamily="34" charset="77"/>
            </a:endParaRP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endParaRPr lang="pt-BR" dirty="0">
              <a:latin typeface="Eurostile" panose="020B0504020202050204" pitchFamily="34" charset="77"/>
            </a:endParaRP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 err="1">
                <a:latin typeface="Eurostile" panose="020B0504020202050204" pitchFamily="34" charset="77"/>
              </a:rPr>
              <a:t>Spotify</a:t>
            </a:r>
            <a:r>
              <a:rPr lang="pt-BR" dirty="0">
                <a:latin typeface="Eurostile" panose="020B0504020202050204" pitchFamily="34" charset="77"/>
              </a:rPr>
              <a:t> WEB API</a:t>
            </a: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  <a:hlinkClick r:id="rId4"/>
              </a:rPr>
              <a:t>https://developer.spotify.com/documentation/web-api/</a:t>
            </a:r>
            <a:endParaRPr lang="pt-BR" dirty="0">
              <a:latin typeface="Eurostile" panose="020B0504020202050204" pitchFamily="34" charset="77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FCE7836-56CD-4E43-8711-DFB299FF7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Vue Material Design</a:t>
            </a: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  <a:hlinkClick r:id="rId5"/>
              </a:rPr>
              <a:t>https://vuematerial.io</a:t>
            </a:r>
            <a:endParaRPr lang="pt-BR" dirty="0">
              <a:latin typeface="Eurostile" panose="020B0504020202050204" pitchFamily="34" charset="77"/>
            </a:endParaRP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endParaRPr lang="pt-BR" dirty="0">
              <a:latin typeface="Eurostile" panose="020B0504020202050204" pitchFamily="34" charset="77"/>
            </a:endParaRP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Consumindo API da Marvel com </a:t>
            </a:r>
            <a:r>
              <a:rPr lang="pt-BR" dirty="0" err="1">
                <a:latin typeface="Eurostile" panose="020B0504020202050204" pitchFamily="34" charset="77"/>
              </a:rPr>
              <a:t>Vue.js</a:t>
            </a:r>
            <a:endParaRPr lang="pt-BR" dirty="0">
              <a:latin typeface="Eurostile" panose="020B0504020202050204" pitchFamily="34" charset="77"/>
            </a:endParaRP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  <a:hlinkClick r:id="rId6"/>
              </a:rPr>
              <a:t>https://inside.contabilizei.com.br/consumindo-api-da-marvel-com-vue-js-1d50f00baf58</a:t>
            </a:r>
            <a:endParaRPr lang="pt-BR" dirty="0">
              <a:latin typeface="Eurostile" panose="020B0504020202050204" pitchFamily="34" charset="77"/>
            </a:endParaRPr>
          </a:p>
          <a:p>
            <a:pPr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O que é uma API:</a:t>
            </a:r>
          </a:p>
          <a:p>
            <a:pPr lvl="1" algn="just"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  <a:hlinkClick r:id="rId7"/>
              </a:rPr>
              <a:t>https://www.up.edu.br/blogs/engenharia-da-computacao/2016/07/01/o-que-e-uma-api/</a:t>
            </a:r>
            <a:endParaRPr lang="pt-BR" dirty="0">
              <a:latin typeface="Eurostile" panose="020B0504020202050204" pitchFamily="34" charset="77"/>
            </a:endParaRP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9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68" y="79610"/>
            <a:ext cx="8038464" cy="10963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VAMOS CONHECER O VUE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E600C6-A1FA-E84F-A97A-8096852E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47" y="2016037"/>
            <a:ext cx="6983306" cy="3923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5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API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"/>
            <a:ext cx="10515600" cy="85123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DO QUE UMA API É COMPOSTA?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5042F9-AB87-BB4B-B876-5FD114AF43F9}"/>
              </a:ext>
            </a:extLst>
          </p:cNvPr>
          <p:cNvSpPr txBox="1"/>
          <p:nvPr/>
        </p:nvSpPr>
        <p:spPr>
          <a:xfrm>
            <a:off x="838200" y="2098754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EndPoints</a:t>
            </a:r>
          </a:p>
          <a:p>
            <a:pPr marL="742950" lvl="1" indent="-285750"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De onde nossos dados são extraídos</a:t>
            </a:r>
          </a:p>
          <a:p>
            <a:pPr marL="285750" indent="-285750"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API Key</a:t>
            </a:r>
          </a:p>
          <a:p>
            <a:pPr marL="742950" lvl="1" indent="-285750"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Public | | Private</a:t>
            </a:r>
          </a:p>
          <a:p>
            <a:pPr marL="285750" indent="-285750"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Verbos</a:t>
            </a:r>
          </a:p>
          <a:p>
            <a:pPr marL="742950" lvl="1" indent="-285750"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GET, PUT, POST, DELETE, etc.</a:t>
            </a:r>
          </a:p>
          <a:p>
            <a:pPr marL="285750" indent="-285750"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Método de Consumo</a:t>
            </a:r>
          </a:p>
          <a:p>
            <a:pPr marL="742950" lvl="1" indent="-285750"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JSON ou XML (em APIs REST).</a:t>
            </a:r>
          </a:p>
          <a:p>
            <a:pPr marL="742950" lvl="1" indent="-285750" algn="just">
              <a:buClr>
                <a:srgbClr val="7030A0"/>
              </a:buClr>
              <a:buFont typeface="Fonte do Sistema"/>
              <a:buChar char="›"/>
            </a:pPr>
            <a:endParaRPr lang="pt-BR" sz="2400" dirty="0">
              <a:latin typeface="Eurostile" panose="020B0504020202050204" pitchFamily="34" charset="77"/>
            </a:endParaRP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EA41E56E-10E9-8745-8846-38DE827AEF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82044"/>
            <a:ext cx="5181600" cy="3238500"/>
          </a:xfrm>
        </p:spPr>
      </p:pic>
    </p:spTree>
    <p:extLst>
      <p:ext uri="{BB962C8B-B14F-4D97-AF65-F5344CB8AC3E}">
        <p14:creationId xmlns:p14="http://schemas.microsoft.com/office/powerpoint/2010/main" val="260163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PROTOCOLO HTTP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4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28E50-40BE-4273-9616-EA2C931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"/>
            <a:ext cx="10515600" cy="85123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COMO FUNCIONA O PROTOCOLO HTTP?</a:t>
            </a: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5042F9-AB87-BB4B-B876-5FD114AF43F9}"/>
              </a:ext>
            </a:extLst>
          </p:cNvPr>
          <p:cNvSpPr txBox="1"/>
          <p:nvPr/>
        </p:nvSpPr>
        <p:spPr>
          <a:xfrm>
            <a:off x="838200" y="1933008"/>
            <a:ext cx="10121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Requisições de um servidor HTTP (apache/</a:t>
            </a:r>
            <a:r>
              <a:rPr lang="pt-BR" sz="2400" dirty="0" err="1">
                <a:latin typeface="Eurostile" panose="020B0504020202050204" pitchFamily="34" charset="77"/>
              </a:rPr>
              <a:t>nginx</a:t>
            </a:r>
            <a:r>
              <a:rPr lang="pt-BR" sz="2400" dirty="0">
                <a:latin typeface="Eurostile" panose="020B0504020202050204" pitchFamily="34" charset="77"/>
              </a:rPr>
              <a:t>) retornam um Status, que são códigos para análise (que o programador deve predefinir na rotina).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CE36D4-C100-A14D-9CB6-0BA7046D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428884"/>
            <a:ext cx="10515600" cy="24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5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61D87E3-9610-4AA5-9866-DBE6D7D2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404040"/>
                </a:solidFill>
                <a:latin typeface="Eurostile" panose="020B0504020202050204" pitchFamily="34" charset="77"/>
                <a:cs typeface="Arial" panose="020B0604020202020204" pitchFamily="34" charset="0"/>
              </a:rPr>
              <a:t>VERBOS</a:t>
            </a:r>
          </a:p>
        </p:txBody>
      </p:sp>
      <p:pic>
        <p:nvPicPr>
          <p:cNvPr id="6" name="Imagem 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B2E061EB-9913-4029-8B86-59F10A2E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35" y="964665"/>
            <a:ext cx="7827530" cy="2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2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O QUE SÃO VERBOS?</a:t>
            </a:r>
            <a:endParaRPr lang="pt-BR" sz="4000" dirty="0">
              <a:latin typeface="Eurostile" panose="020B0504020202050204" pitchFamily="34" charset="77"/>
            </a:endParaRP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6" name="Espaço Reservado para Conteúdo 5" descr="Uma imagem contendo captura de tela&#10;&#10;&#10;&#10;Descrição gerada automaticamente">
            <a:extLst>
              <a:ext uri="{FF2B5EF4-FFF2-40B4-BE49-F238E27FC236}">
                <a16:creationId xmlns:a16="http://schemas.microsoft.com/office/drawing/2014/main" id="{DB34DE1B-C94F-8247-B65C-2CE9C6D20A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3801" y="1712236"/>
            <a:ext cx="8304398" cy="4857289"/>
          </a:xfrm>
        </p:spPr>
      </p:pic>
    </p:spTree>
    <p:extLst>
      <p:ext uri="{BB962C8B-B14F-4D97-AF65-F5344CB8AC3E}">
        <p14:creationId xmlns:p14="http://schemas.microsoft.com/office/powerpoint/2010/main" val="245309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O QUE SÃO VERBOS?</a:t>
            </a:r>
            <a:endParaRPr lang="pt-BR" sz="4000" dirty="0">
              <a:latin typeface="Eurostile" panose="020B0504020202050204" pitchFamily="34" charset="77"/>
            </a:endParaRP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AF8219C-82FF-C64F-9B85-4A3816BB0F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Verbos HTTP são requisições feitas para um servidor HTTP (Apache, </a:t>
            </a:r>
            <a:r>
              <a:rPr lang="pt-BR" dirty="0" err="1">
                <a:latin typeface="Eurostile" panose="020B0504020202050204" pitchFamily="34" charset="77"/>
              </a:rPr>
              <a:t>nginx</a:t>
            </a:r>
            <a:r>
              <a:rPr lang="pt-BR" dirty="0">
                <a:latin typeface="Eurostile" panose="020B0504020202050204" pitchFamily="34" charset="77"/>
              </a:rPr>
              <a:t>, etc);</a:t>
            </a:r>
          </a:p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Cada requisição retorna informações/dados que são armazenados em XML ou JSON (no caso de APIs REST);</a:t>
            </a:r>
          </a:p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dirty="0">
                <a:latin typeface="Eurostile" panose="020B0504020202050204" pitchFamily="34" charset="77"/>
              </a:rPr>
              <a:t>Deve-se tratar os casos de erro com os códigos de Status HTTP. </a:t>
            </a:r>
          </a:p>
        </p:txBody>
      </p:sp>
      <p:pic>
        <p:nvPicPr>
          <p:cNvPr id="3" name="Imagem 2" descr="Uma imagem contendo ao ar livre&#10;&#10;&#10;&#10;Descrição gerada automaticamente">
            <a:extLst>
              <a:ext uri="{FF2B5EF4-FFF2-40B4-BE49-F238E27FC236}">
                <a16:creationId xmlns:a16="http://schemas.microsoft.com/office/drawing/2014/main" id="{15E62DE6-4F96-3E41-A359-5749FF14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5" y="1825625"/>
            <a:ext cx="5181600" cy="38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34C5CF2-8101-45A7-9AD5-A316D033FC95}"/>
              </a:ext>
            </a:extLst>
          </p:cNvPr>
          <p:cNvSpPr/>
          <p:nvPr/>
        </p:nvSpPr>
        <p:spPr>
          <a:xfrm>
            <a:off x="0" y="-39188"/>
            <a:ext cx="12192000" cy="1255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Eurostile" panose="020B0504020202050204" pitchFamily="34" charset="77"/>
              </a:rPr>
              <a:t>API &amp; VERBOS HTTP</a:t>
            </a:r>
            <a:endParaRPr lang="pt-BR" sz="4000" dirty="0">
              <a:latin typeface="Eurostile" panose="020B0504020202050204" pitchFamily="34" charset="77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956708-3F7D-484F-8FF1-1F765EBFAC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Uma API REST funciona, recebendo e retornando chamadas HTTP, por meio de verbos:</a:t>
            </a:r>
          </a:p>
          <a:p>
            <a:pPr>
              <a:buClr>
                <a:srgbClr val="7030A0"/>
              </a:buClr>
              <a:buFont typeface="Fonte do Sistema"/>
              <a:buChar char="›"/>
            </a:pPr>
            <a:endParaRPr lang="pt-BR" sz="2400" dirty="0">
              <a:latin typeface="Eurostile" panose="020B0504020202050204" pitchFamily="34" charset="77"/>
            </a:endParaRPr>
          </a:p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GET</a:t>
            </a:r>
          </a:p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PUT</a:t>
            </a:r>
          </a:p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POST</a:t>
            </a:r>
          </a:p>
          <a:p>
            <a:pPr>
              <a:buClr>
                <a:srgbClr val="7030A0"/>
              </a:buClr>
              <a:buFont typeface="Fonte do Sistema"/>
              <a:buChar char="›"/>
            </a:pPr>
            <a:r>
              <a:rPr lang="pt-BR" sz="2400" dirty="0">
                <a:latin typeface="Eurostile" panose="020B0504020202050204" pitchFamily="34" charset="77"/>
              </a:rPr>
              <a:t>DELETE</a:t>
            </a:r>
            <a:endParaRPr lang="pt-BR" sz="2000" dirty="0">
              <a:latin typeface="Eurostile" panose="020B0504020202050204" pitchFamily="34" charset="77"/>
            </a:endParaRPr>
          </a:p>
        </p:txBody>
      </p:sp>
      <p:pic>
        <p:nvPicPr>
          <p:cNvPr id="21" name="Imagem 20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DE1F17B-7F56-4D80-91A0-2722CE6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99" y="6358788"/>
            <a:ext cx="1232001" cy="421474"/>
          </a:xfrm>
          <a:prstGeom prst="rect">
            <a:avLst/>
          </a:prstGeo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2A3E909-61C7-3547-A75D-45FFA7A62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54370"/>
            <a:ext cx="5181600" cy="3795086"/>
          </a:xfrm>
        </p:spPr>
      </p:pic>
    </p:spTree>
    <p:extLst>
      <p:ext uri="{BB962C8B-B14F-4D97-AF65-F5344CB8AC3E}">
        <p14:creationId xmlns:p14="http://schemas.microsoft.com/office/powerpoint/2010/main" val="1370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</TotalTime>
  <Words>361</Words>
  <Application>Microsoft Macintosh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Eurostile</vt:lpstr>
      <vt:lpstr>Fonte do Sistema</vt:lpstr>
      <vt:lpstr>Tw Cen MT Condensed Extra Bold</vt:lpstr>
      <vt:lpstr>Wingdings</vt:lpstr>
      <vt:lpstr>Tema do Office</vt:lpstr>
      <vt:lpstr>Apresentação do PowerPoint</vt:lpstr>
      <vt:lpstr>API</vt:lpstr>
      <vt:lpstr>DO QUE UMA API É COMPOSTA?</vt:lpstr>
      <vt:lpstr>PROTOCOLO HTTP</vt:lpstr>
      <vt:lpstr>COMO FUNCIONA O PROTOCOLO HTTP?</vt:lpstr>
      <vt:lpstr>VERBOS</vt:lpstr>
      <vt:lpstr>Apresentação do PowerPoint</vt:lpstr>
      <vt:lpstr>Apresentação do PowerPoint</vt:lpstr>
      <vt:lpstr>Apresentação do PowerPoint</vt:lpstr>
      <vt:lpstr>CÓDIGOS DE RETORNO</vt:lpstr>
      <vt:lpstr>CÓDIGOS DE RETORNO</vt:lpstr>
      <vt:lpstr>VUE-CLI</vt:lpstr>
      <vt:lpstr>VUE-CLI — COMMAND LINE INTERFACE</vt:lpstr>
      <vt:lpstr>AMBIENTE DE DESENVOLVIMENTO</vt:lpstr>
      <vt:lpstr>MONTANDO AMBIENTE – NPM + VUE-CLI</vt:lpstr>
      <vt:lpstr>IMPLEMENTAÇÃO</vt:lpstr>
      <vt:lpstr>IMPLEMENTANDO A API</vt:lpstr>
      <vt:lpstr>LINKS DE APOIO E REFERÊNCIAS</vt:lpstr>
      <vt:lpstr>VAMOS CONHECER O VUE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ANTONIO PRADO LANÇA</dc:creator>
  <cp:lastModifiedBy>ISAC DANIEL FIDELFLAVIO PETINATE</cp:lastModifiedBy>
  <cp:revision>120</cp:revision>
  <dcterms:created xsi:type="dcterms:W3CDTF">2018-02-23T17:01:18Z</dcterms:created>
  <dcterms:modified xsi:type="dcterms:W3CDTF">2018-10-25T20:16:58Z</dcterms:modified>
</cp:coreProperties>
</file>