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8" r:id="rId3"/>
    <p:sldId id="358" r:id="rId4"/>
    <p:sldId id="342" r:id="rId5"/>
    <p:sldId id="366" r:id="rId6"/>
    <p:sldId id="354" r:id="rId7"/>
    <p:sldId id="363" r:id="rId8"/>
    <p:sldId id="367" r:id="rId9"/>
    <p:sldId id="361" r:id="rId10"/>
    <p:sldId id="348" r:id="rId11"/>
    <p:sldId id="364" r:id="rId12"/>
    <p:sldId id="365" r:id="rId13"/>
    <p:sldId id="351" r:id="rId14"/>
    <p:sldId id="3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UN" initials="A" lastIdx="1" clrIdx="0">
    <p:extLst>
      <p:ext uri="{19B8F6BF-5375-455C-9EA6-DF929625EA0E}">
        <p15:presenceInfo xmlns:p15="http://schemas.microsoft.com/office/powerpoint/2012/main" userId="3a28dfc5d3adf2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5337" autoAdjust="0"/>
  </p:normalViewPr>
  <p:slideViewPr>
    <p:cSldViewPr snapToGrid="0">
      <p:cViewPr varScale="1">
        <p:scale>
          <a:sx n="88" d="100"/>
          <a:sy n="88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DBA4-EE90-4093-A9E0-2344209DFB3D}" type="datetimeFigureOut">
              <a:rPr lang="en-IN" smtClean="0"/>
              <a:t>04/03/2022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AA84C-C55C-4BC1-A20A-856DB98D1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0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C7EB0EB-6C10-48FE-988B-5D1C209A44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AF695EC-88EE-4B75-9E12-82641CFF31B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6BF07-77E9-4BD1-8663-928BDFD5A659}" type="datetimeFigureOut">
              <a:rPr lang="en-IN" smtClean="0"/>
              <a:t>04/03/2022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55118A2E-15B4-4E8B-9FE4-2EB23421B8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7C893061-5613-4DE6-B234-D7D25B09E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55A123-6ADB-4D5E-9C0B-F973675010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91588A-5764-469D-80F7-4FF160DD5C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61A63-B2F9-4E97-B2AA-D4E124198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259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291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391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17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313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47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88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21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800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60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469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720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915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3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F5ED3-17F1-48BD-AEAE-D6EB49199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D3245F2-606C-4969-B91C-D7B4986DB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07958B-1C75-4E28-AD2E-FA22D8DE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D9E1-8C80-48DC-8379-D61F3BC02577}" type="datetime1">
              <a:rPr lang="en-IN" smtClean="0"/>
              <a:t>04/03/2022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1F0E79-6AF0-4CA5-934E-EB143DDD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15EBFB-7244-4AD0-B1DD-97316629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16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663343-0BE5-41C9-9AA5-BCFD981D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AB56FA9-3363-4527-AB95-FC6BB8801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588E27-FDF1-4AC6-9797-F80A946B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1659-3BEF-480A-8528-21F4AC5EA917}" type="datetime1">
              <a:rPr lang="en-IN" smtClean="0"/>
              <a:t>04/03/2022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0A95FF-42AD-436C-AC3F-2D92E1D9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3403F9-7BBF-4AB0-A2D5-B642F488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70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A258CF5-CB5C-439E-B715-4CECAB2A5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C89CDA-B946-4E6D-AB14-599290194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80469D-6F83-49B5-B017-D19BA0EA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B0A3-9BC9-4D2A-B681-BCA07F177C6E}" type="datetime1">
              <a:rPr lang="en-IN" smtClean="0"/>
              <a:t>04/03/2022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FB14D5-3019-4FEF-AB75-B26E6DFB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4DBEB6-B6DD-4DD1-9F52-6A2410DA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24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FC32F2-3D16-41D1-BD6D-9573BAB6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DD3C88-9846-4543-BA4F-FFC76A5B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5D76FD-2BD0-448A-955B-919A88A1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711C-1841-4EA3-BF1F-9C91F77E537A}" type="datetime1">
              <a:rPr lang="en-IN" smtClean="0"/>
              <a:t>04/03/2022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E0E55C-B756-46A6-9807-15572DEA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56CA9E-56E3-4CDF-AB50-A1B1DC9C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9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FC698-506E-442F-84C7-82FB8484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6524DA-8162-4571-A687-EB69E726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DA5587-8AA0-4D6F-AFBD-8AD4F5FF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BB5C-99B7-4E08-9AA4-9043A120C49B}" type="datetime1">
              <a:rPr lang="en-IN" smtClean="0"/>
              <a:t>04/03/2022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89D1FA-6E71-4EB5-A564-849021E3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1AD52A-4CEF-4CFB-8105-35115D30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77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1CF6BB-6B8D-4DB3-891D-AAE077B1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55BBC5-4C0A-4751-B010-4D3430209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FC9307-5286-42DE-90FA-3213EE3E8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054CD4-8FF2-48E5-8AB2-5DFAD0FF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CAA7-E453-45D1-9239-2E4EF18C244F}" type="datetime1">
              <a:rPr lang="en-IN" smtClean="0"/>
              <a:t>04/03/2022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71D215-5CAE-40C2-9F19-30C80C25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ACEB956-B4E9-42BC-88F1-D827DC84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35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B19351-D115-4B81-907A-0AA7CE98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1BD558-BDBB-4FD8-9830-7BF8363F1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14F36F-7A40-4837-939D-5A03581E0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7AA7462-D44F-468C-B145-7E8EFEACF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98A87B3-1D8E-4EEC-9EFE-A9CD228FC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49208DF-33E4-4377-B2EE-1ACE9D2D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1B67-FA9C-4ACD-A7AB-4596E92428A9}" type="datetime1">
              <a:rPr lang="en-IN" smtClean="0"/>
              <a:t>04/03/2022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0074460-86ED-4392-B934-37D6DE60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95426B1-4A70-4688-865E-72F0A8B1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98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D30826-7D59-4501-B04A-B7A1572B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B76401C-8B0C-4B88-84E2-52EA2BC3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92FA-ED70-4BCF-B209-B060229B8086}" type="datetime1">
              <a:rPr lang="en-IN" smtClean="0"/>
              <a:t>04/03/2022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DD1E8E-3F63-44D7-8895-194EB882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61CD3F-9B27-4E8A-B051-15A0537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28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966EDB7-44F5-4FD5-A257-21FA831C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9A5A-2439-4FA6-B409-0644700EBE09}" type="datetime1">
              <a:rPr lang="en-IN" smtClean="0"/>
              <a:t>04/03/2022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674AAF6-2913-4071-8FF4-EBF09749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62B2FC-2BB9-404F-BE03-C13DD411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3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9264A-02BC-4B69-A347-5270DDB9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E5DCCA-9E89-4B1B-BC6F-CA5E4A15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03D3AA-CC3C-4A3D-99D8-518CCBC1C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1295F7-E89C-447C-9B17-1D2B77BC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8F09-E06C-44DE-B072-731C07D879E7}" type="datetime1">
              <a:rPr lang="en-IN" smtClean="0"/>
              <a:t>04/03/2022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E28264-B48F-4F04-B85B-052729E1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75916E-5BB7-4BEB-9765-470A57BF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464895-A49C-48E4-A8D0-3BC4559B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B3464EA-B139-42F9-93EE-A29255546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4C427D-107B-4017-AE8C-5A743982E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48457A-E8B6-4EF3-9709-DE8D22E0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8A3E-7527-4A32-A518-DA53DC705995}" type="datetime1">
              <a:rPr lang="en-IN" smtClean="0"/>
              <a:t>04/03/2022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AD4BA9-EE63-4CFB-B462-3A2A5359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79E57D-4153-4EDB-B07A-648430E7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0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8847F24-474A-4213-82C4-7F4F9CF6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B124F9-789F-45A9-83FA-BDC5AC3DE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B80CF7-0D64-484B-AD9E-4AA0ED874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F0ABD-482A-4BB9-9DA7-967A1A606E59}" type="datetime1">
              <a:rPr lang="en-IN" smtClean="0"/>
              <a:t>04/03/2022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686D2E-C0D6-4083-8836-44AFD5A5F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B784BB-B679-41AD-9F8E-51B2F5E03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1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F7390A4E-ADD5-439E-8364-E6061E24C8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t="7715" r="10824"/>
          <a:stretch/>
        </p:blipFill>
        <p:spPr>
          <a:xfrm>
            <a:off x="7818945" y="1348966"/>
            <a:ext cx="4272047" cy="55090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 Diagonal Corner Rectangle 4"/>
          <p:cNvSpPr/>
          <p:nvPr/>
        </p:nvSpPr>
        <p:spPr>
          <a:xfrm>
            <a:off x="342900" y="3351105"/>
            <a:ext cx="6868391" cy="946462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b="1" dirty="0" smtClean="0">
                <a:solidFill>
                  <a:schemeClr val="bg1"/>
                </a:solidFill>
              </a:rPr>
              <a:t>PROJECT NAME: </a:t>
            </a:r>
            <a:r>
              <a:rPr lang="en-IN" b="1" dirty="0" smtClean="0"/>
              <a:t>TORRENT POWER, </a:t>
            </a:r>
            <a:r>
              <a:rPr lang="en-IN" b="1" dirty="0" err="1" smtClean="0"/>
              <a:t>NARANPURA</a:t>
            </a:r>
            <a:endParaRPr lang="en-IN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42899" y="3331661"/>
            <a:ext cx="6577444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 Diagonal Corner Rectangle 11"/>
          <p:cNvSpPr/>
          <p:nvPr/>
        </p:nvSpPr>
        <p:spPr>
          <a:xfrm>
            <a:off x="342899" y="4453737"/>
            <a:ext cx="6868391" cy="1667540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bg1"/>
                </a:solidFill>
              </a:rPr>
              <a:t>PRESENTED BY: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>
                <a:solidFill>
                  <a:schemeClr val="bg1"/>
                </a:solidFill>
              </a:rPr>
              <a:t>TPNA</a:t>
            </a:r>
            <a:r>
              <a:rPr lang="en-US" b="1" dirty="0" smtClean="0">
                <a:solidFill>
                  <a:schemeClr val="bg1"/>
                </a:solidFill>
              </a:rPr>
              <a:t> Team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2899" y="1958905"/>
            <a:ext cx="6515100" cy="100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PROJECT REVIEW MEETING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1</a:t>
            </a:fld>
            <a:endParaRPr lang="en-IN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8291EFCF-249A-4497-9331-3917C9463BFC}"/>
              </a:ext>
            </a:extLst>
          </p:cNvPr>
          <p:cNvSpPr txBox="1">
            <a:spLocks/>
          </p:cNvSpPr>
          <p:nvPr/>
        </p:nvSpPr>
        <p:spPr>
          <a:xfrm>
            <a:off x="99177" y="627322"/>
            <a:ext cx="7180119" cy="94187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HI-TECH PROJECTS PVT. LTD. </a:t>
            </a:r>
            <a:endParaRPr lang="en-I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42899" y="4434293"/>
            <a:ext cx="6577444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961" y="-144157"/>
            <a:ext cx="2668039" cy="149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3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210656" y="122321"/>
            <a:ext cx="6844771" cy="542697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PROJECT CURRENT STATUS </a:t>
            </a:r>
            <a:r>
              <a:rPr lang="en-US" sz="2800" b="1" dirty="0" smtClean="0">
                <a:solidFill>
                  <a:schemeClr val="tx1"/>
                </a:solidFill>
              </a:rPr>
              <a:t>PHOTOS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63891" y="6305311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10</a:t>
            </a:fld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 Diagonal Corner Rectangle 10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</a:t>
            </a:r>
            <a:r>
              <a:rPr lang="en-US" sz="1400" dirty="0" smtClean="0">
                <a:solidFill>
                  <a:schemeClr val="tx1"/>
                </a:solidFill>
              </a:rPr>
              <a:t>JAN'22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" y="6120245"/>
            <a:ext cx="1754809" cy="5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27" b="32122"/>
          <a:stretch/>
        </p:blipFill>
        <p:spPr>
          <a:xfrm>
            <a:off x="210656" y="772783"/>
            <a:ext cx="7268203" cy="53379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75362" y="5649069"/>
            <a:ext cx="3569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PSC</a:t>
            </a:r>
            <a:r>
              <a:rPr lang="en-US" sz="2400" b="1" dirty="0" smtClean="0"/>
              <a:t> Building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966451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210656" y="122321"/>
            <a:ext cx="6844771" cy="542697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PROJECT CURRENT STATUS </a:t>
            </a:r>
            <a:r>
              <a:rPr lang="en-US" sz="2800" b="1" dirty="0" smtClean="0">
                <a:solidFill>
                  <a:schemeClr val="tx1"/>
                </a:solidFill>
              </a:rPr>
              <a:t>PHOTOS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63891" y="6305311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11</a:t>
            </a:fld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 Diagonal Corner Rectangle 10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</a:t>
            </a:r>
            <a:r>
              <a:rPr lang="en-US" sz="1400" dirty="0" smtClean="0">
                <a:solidFill>
                  <a:schemeClr val="tx1"/>
                </a:solidFill>
              </a:rPr>
              <a:t>JAN'22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" y="6120245"/>
            <a:ext cx="1754809" cy="5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6" y="839820"/>
            <a:ext cx="11814766" cy="49453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52471" y="5740818"/>
            <a:ext cx="3569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PSC</a:t>
            </a:r>
            <a:r>
              <a:rPr lang="en-US" sz="2400" b="1" dirty="0" smtClean="0"/>
              <a:t> Building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108211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210656" y="122321"/>
            <a:ext cx="6844771" cy="542697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PROJECT CURRENT STATUS </a:t>
            </a:r>
            <a:r>
              <a:rPr lang="en-US" sz="2800" b="1" dirty="0" smtClean="0">
                <a:solidFill>
                  <a:schemeClr val="tx1"/>
                </a:solidFill>
              </a:rPr>
              <a:t>PHOTOS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63891" y="6305311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12</a:t>
            </a:fld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 Diagonal Corner Rectangle 10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</a:t>
            </a:r>
            <a:r>
              <a:rPr lang="en-US" sz="1400" dirty="0" smtClean="0">
                <a:solidFill>
                  <a:schemeClr val="tx1"/>
                </a:solidFill>
              </a:rPr>
              <a:t>JAN'22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" y="6120245"/>
            <a:ext cx="1754809" cy="5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12"/>
          <a:stretch/>
        </p:blipFill>
        <p:spPr>
          <a:xfrm>
            <a:off x="210656" y="774228"/>
            <a:ext cx="11551853" cy="47366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52471" y="5642792"/>
            <a:ext cx="3569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MTL</a:t>
            </a:r>
            <a:r>
              <a:rPr lang="en-US" sz="2400" b="1" dirty="0" smtClean="0"/>
              <a:t> Building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91424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210655" y="122321"/>
            <a:ext cx="7122652" cy="449179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PSC</a:t>
            </a:r>
            <a:r>
              <a:rPr lang="en-US" sz="2800" b="1" dirty="0" smtClean="0">
                <a:solidFill>
                  <a:schemeClr val="tx1"/>
                </a:solidFill>
              </a:rPr>
              <a:t> BUILDING  - PICTORIAL PROGRESS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154" y="6309069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13</a:t>
            </a:fld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 Diagonal Corner Rectangle 11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</a:t>
            </a:r>
            <a:r>
              <a:rPr lang="en-US" sz="1400" dirty="0" smtClean="0">
                <a:solidFill>
                  <a:schemeClr val="tx1"/>
                </a:solidFill>
              </a:rPr>
              <a:t>JAN'22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" y="6120245"/>
            <a:ext cx="1754809" cy="5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xmlns="" id="{5BE8A422-D359-4E2B-B7F5-98EE0732E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56" y="1143000"/>
            <a:ext cx="10515600" cy="2015836"/>
          </a:xfrm>
        </p:spPr>
        <p:txBody>
          <a:bodyPr>
            <a:normAutofit/>
          </a:bodyPr>
          <a:lstStyle/>
          <a:p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40842" y="5757931"/>
            <a:ext cx="4697558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US" dirty="0"/>
              <a:t>PSC Building Progress status – </a:t>
            </a:r>
            <a:r>
              <a:rPr lang="en-US" dirty="0" smtClean="0"/>
              <a:t>15.02.22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400" y="1400167"/>
            <a:ext cx="7148946" cy="396864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512873" y="3394752"/>
            <a:ext cx="3295470" cy="1695273"/>
          </a:xfrm>
          <a:prstGeom prst="rect">
            <a:avLst/>
          </a:prstGeom>
          <a:solidFill>
            <a:schemeClr val="accent1">
              <a:alpha val="7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704779" y="1755328"/>
            <a:ext cx="1103565" cy="1639423"/>
          </a:xfrm>
          <a:prstGeom prst="rect">
            <a:avLst/>
          </a:prstGeom>
          <a:solidFill>
            <a:schemeClr val="accent1">
              <a:alpha val="7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28667" y="1755328"/>
            <a:ext cx="2270768" cy="1699696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28666" y="3455024"/>
            <a:ext cx="1175895" cy="1635001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65948" y="3394751"/>
            <a:ext cx="1146925" cy="1695275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09307" y="1755328"/>
            <a:ext cx="2191907" cy="1639423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616438" y="2811304"/>
            <a:ext cx="1088341" cy="583447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40621" y="2294184"/>
            <a:ext cx="2225327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Pour 2 – 8FRS - Slab R/F in Progress </a:t>
            </a:r>
            <a:endParaRPr 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512873" y="3961148"/>
            <a:ext cx="3272620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Pour 1 – 8FRS - Slab R/F in progress 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523465" y="2298188"/>
            <a:ext cx="1777940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Pour 3 – </a:t>
            </a:r>
            <a:r>
              <a:rPr lang="en-US" sz="1400" b="1" dirty="0"/>
              <a:t>5</a:t>
            </a:r>
            <a:r>
              <a:rPr lang="en-US" sz="1400" b="1" dirty="0" smtClean="0"/>
              <a:t>FRS -Slab completed</a:t>
            </a:r>
            <a:endParaRPr 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053646" y="5772929"/>
            <a:ext cx="674878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PSC Building Plan Area</a:t>
            </a:r>
            <a:endParaRPr lang="en-US" b="1" dirty="0"/>
          </a:p>
        </p:txBody>
      </p:sp>
      <p:pic>
        <p:nvPicPr>
          <p:cNvPr id="28" name="Picture 2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" t="12013" r="34807" b="4297"/>
          <a:stretch/>
        </p:blipFill>
        <p:spPr bwMode="auto">
          <a:xfrm>
            <a:off x="223758" y="781915"/>
            <a:ext cx="2581275" cy="48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229643" y="4701031"/>
            <a:ext cx="2514600" cy="895350"/>
          </a:xfrm>
          <a:prstGeom prst="rect">
            <a:avLst/>
          </a:prstGeom>
          <a:solidFill>
            <a:schemeClr val="accent3">
              <a:lumMod val="75000"/>
              <a:alpha val="80000"/>
            </a:schemeClr>
          </a:solidFill>
          <a:ln w="38100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30" name="Rectangle 29"/>
          <p:cNvSpPr/>
          <p:nvPr/>
        </p:nvSpPr>
        <p:spPr>
          <a:xfrm>
            <a:off x="229642" y="2081655"/>
            <a:ext cx="2514601" cy="457200"/>
          </a:xfrm>
          <a:prstGeom prst="rect">
            <a:avLst/>
          </a:prstGeom>
          <a:solidFill>
            <a:srgbClr val="92D050">
              <a:alpha val="80000"/>
            </a:srgbClr>
          </a:solidFill>
          <a:ln w="38100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31" name="Rectangle 30"/>
          <p:cNvSpPr/>
          <p:nvPr/>
        </p:nvSpPr>
        <p:spPr>
          <a:xfrm>
            <a:off x="229644" y="1691131"/>
            <a:ext cx="2514600" cy="400049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 w="38100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32" name="Rectangle 31"/>
          <p:cNvSpPr/>
          <p:nvPr/>
        </p:nvSpPr>
        <p:spPr>
          <a:xfrm>
            <a:off x="229643" y="806159"/>
            <a:ext cx="2505075" cy="884972"/>
          </a:xfrm>
          <a:prstGeom prst="rect">
            <a:avLst/>
          </a:prstGeom>
          <a:solidFill>
            <a:schemeClr val="accent4">
              <a:lumMod val="60000"/>
              <a:lumOff val="40000"/>
              <a:alpha val="80000"/>
            </a:schemeClr>
          </a:solidFill>
          <a:ln w="38100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33" name="Rectangle 32"/>
          <p:cNvSpPr/>
          <p:nvPr/>
        </p:nvSpPr>
        <p:spPr>
          <a:xfrm>
            <a:off x="229643" y="2538854"/>
            <a:ext cx="2514600" cy="1694219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 w="38100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34" name="Rectangle 33"/>
          <p:cNvSpPr/>
          <p:nvPr/>
        </p:nvSpPr>
        <p:spPr>
          <a:xfrm>
            <a:off x="229643" y="4234306"/>
            <a:ext cx="2505075" cy="447674"/>
          </a:xfrm>
          <a:prstGeom prst="rect">
            <a:avLst/>
          </a:prstGeom>
          <a:solidFill>
            <a:srgbClr val="BF87D5">
              <a:alpha val="80000"/>
            </a:srgbClr>
          </a:solidFill>
          <a:ln w="38100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pSp>
        <p:nvGrpSpPr>
          <p:cNvPr id="35" name="Group 34"/>
          <p:cNvGrpSpPr/>
          <p:nvPr/>
        </p:nvGrpSpPr>
        <p:grpSpPr>
          <a:xfrm>
            <a:off x="229643" y="833880"/>
            <a:ext cx="542924" cy="4743450"/>
            <a:chOff x="9525" y="742950"/>
            <a:chExt cx="542924" cy="4743450"/>
          </a:xfrm>
        </p:grpSpPr>
        <p:sp>
          <p:nvSpPr>
            <p:cNvPr id="36" name="TextBox 2"/>
            <p:cNvSpPr txBox="1"/>
            <p:nvPr/>
          </p:nvSpPr>
          <p:spPr>
            <a:xfrm>
              <a:off x="19050" y="5248275"/>
              <a:ext cx="514350" cy="238125"/>
            </a:xfrm>
            <a:prstGeom prst="rect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200" b="1"/>
                <a:t>GF</a:t>
              </a:r>
            </a:p>
            <a:p>
              <a:endParaRPr lang="en-US" sz="1100"/>
            </a:p>
          </p:txBody>
        </p:sp>
        <p:sp>
          <p:nvSpPr>
            <p:cNvPr id="37" name="TextBox 28"/>
            <p:cNvSpPr txBox="1"/>
            <p:nvPr/>
          </p:nvSpPr>
          <p:spPr>
            <a:xfrm>
              <a:off x="9526" y="4800601"/>
              <a:ext cx="514350" cy="247648"/>
            </a:xfrm>
            <a:prstGeom prst="rect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200" b="1"/>
                <a:t>1st </a:t>
              </a:r>
            </a:p>
            <a:p>
              <a:endParaRPr lang="en-US" sz="1100"/>
            </a:p>
          </p:txBody>
        </p:sp>
        <p:sp>
          <p:nvSpPr>
            <p:cNvPr id="38" name="TextBox 42"/>
            <p:cNvSpPr txBox="1"/>
            <p:nvPr/>
          </p:nvSpPr>
          <p:spPr>
            <a:xfrm>
              <a:off x="38100" y="2143125"/>
              <a:ext cx="495300" cy="285749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ysClr val="windowText" lastClr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200" b="1"/>
                <a:t> 7th </a:t>
              </a:r>
            </a:p>
            <a:p>
              <a:endParaRPr lang="en-US" sz="1100"/>
            </a:p>
          </p:txBody>
        </p:sp>
        <p:sp>
          <p:nvSpPr>
            <p:cNvPr id="39" name="TextBox 45"/>
            <p:cNvSpPr txBox="1"/>
            <p:nvPr/>
          </p:nvSpPr>
          <p:spPr>
            <a:xfrm>
              <a:off x="9525" y="742950"/>
              <a:ext cx="514350" cy="285749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ysClr val="windowText" lastClr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200" b="1"/>
                <a:t> 10th </a:t>
              </a:r>
            </a:p>
            <a:p>
              <a:endParaRPr lang="en-US" sz="1100"/>
            </a:p>
          </p:txBody>
        </p:sp>
        <p:sp>
          <p:nvSpPr>
            <p:cNvPr id="40" name="TextBox 46"/>
            <p:cNvSpPr txBox="1"/>
            <p:nvPr/>
          </p:nvSpPr>
          <p:spPr>
            <a:xfrm>
              <a:off x="28575" y="1257300"/>
              <a:ext cx="504826" cy="285749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ysClr val="windowText" lastClr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200" b="1"/>
                <a:t> 9th </a:t>
              </a:r>
            </a:p>
            <a:p>
              <a:endParaRPr lang="en-US" sz="1100"/>
            </a:p>
          </p:txBody>
        </p:sp>
        <p:sp>
          <p:nvSpPr>
            <p:cNvPr id="41" name="TextBox 47"/>
            <p:cNvSpPr txBox="1"/>
            <p:nvPr/>
          </p:nvSpPr>
          <p:spPr>
            <a:xfrm>
              <a:off x="9525" y="1714500"/>
              <a:ext cx="523875" cy="285749"/>
            </a:xfrm>
            <a:prstGeom prst="rect">
              <a:avLst/>
            </a:prstGeom>
            <a:solidFill>
              <a:schemeClr val="bg2"/>
            </a:solidFill>
            <a:ln w="19050" cmpd="sng">
              <a:solidFill>
                <a:sysClr val="windowText" lastClr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200" b="1"/>
                <a:t> 8th </a:t>
              </a:r>
            </a:p>
            <a:p>
              <a:endParaRPr lang="en-US" sz="1100"/>
            </a:p>
          </p:txBody>
        </p:sp>
        <p:sp>
          <p:nvSpPr>
            <p:cNvPr id="42" name="TextBox 44"/>
            <p:cNvSpPr txBox="1"/>
            <p:nvPr/>
          </p:nvSpPr>
          <p:spPr>
            <a:xfrm>
              <a:off x="38100" y="3857625"/>
              <a:ext cx="485775" cy="247650"/>
            </a:xfrm>
            <a:prstGeom prst="rect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200" b="1"/>
                <a:t>3rd</a:t>
              </a:r>
            </a:p>
            <a:p>
              <a:endParaRPr lang="en-US" sz="1100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9525" y="3457575"/>
              <a:ext cx="533400" cy="247650"/>
            </a:xfrm>
            <a:prstGeom prst="rect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200" b="1"/>
                <a:t>4th</a:t>
              </a:r>
            </a:p>
            <a:p>
              <a:endParaRPr lang="en-US" sz="1100"/>
            </a:p>
          </p:txBody>
        </p:sp>
        <p:sp>
          <p:nvSpPr>
            <p:cNvPr id="44" name="TextBox 40"/>
            <p:cNvSpPr txBox="1"/>
            <p:nvPr/>
          </p:nvSpPr>
          <p:spPr>
            <a:xfrm>
              <a:off x="19051" y="3009900"/>
              <a:ext cx="504824" cy="247650"/>
            </a:xfrm>
            <a:prstGeom prst="rect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200" b="1"/>
                <a:t>5th</a:t>
              </a:r>
            </a:p>
            <a:p>
              <a:endParaRPr lang="en-US" sz="1100"/>
            </a:p>
          </p:txBody>
        </p:sp>
        <p:sp>
          <p:nvSpPr>
            <p:cNvPr id="45" name="TextBox 53"/>
            <p:cNvSpPr txBox="1"/>
            <p:nvPr/>
          </p:nvSpPr>
          <p:spPr>
            <a:xfrm>
              <a:off x="38099" y="2590800"/>
              <a:ext cx="485776" cy="247650"/>
            </a:xfrm>
            <a:prstGeom prst="rect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200" b="1"/>
                <a:t>6th</a:t>
              </a:r>
            </a:p>
            <a:p>
              <a:endParaRPr lang="en-US" sz="1100"/>
            </a:p>
          </p:txBody>
        </p:sp>
        <p:sp>
          <p:nvSpPr>
            <p:cNvPr id="46" name="TextBox 32"/>
            <p:cNvSpPr txBox="1"/>
            <p:nvPr/>
          </p:nvSpPr>
          <p:spPr>
            <a:xfrm>
              <a:off x="38100" y="4333875"/>
              <a:ext cx="514349" cy="247650"/>
            </a:xfrm>
            <a:prstGeom prst="rect">
              <a:avLst/>
            </a:prstGeom>
            <a:solidFill>
              <a:schemeClr val="bg1"/>
            </a:solidFill>
            <a:ln w="15875" cmpd="sng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200" b="1"/>
                <a:t>2nd </a:t>
              </a:r>
            </a:p>
            <a:p>
              <a:endParaRPr lang="en-US" sz="1100"/>
            </a:p>
          </p:txBody>
        </p:sp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5925"/>
              </p:ext>
            </p:extLst>
          </p:nvPr>
        </p:nvGraphicFramePr>
        <p:xfrm>
          <a:off x="2875083" y="2839899"/>
          <a:ext cx="1701800" cy="2762250"/>
        </p:xfrm>
        <a:graphic>
          <a:graphicData uri="http://schemas.openxmlformats.org/drawingml/2006/table">
            <a:tbl>
              <a:tblPr/>
              <a:tblGrid>
                <a:gridCol w="1701800"/>
              </a:tblGrid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Legends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Slab Work Balance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Slab in progress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Slab Completed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B/W &amp; Plaster WIP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 Punning  WIP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7D5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 Punning Completed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7B7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916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210656" y="122321"/>
            <a:ext cx="5888808" cy="449179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SUPPORT FROM HEAD OFFICE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91154" y="6309069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14</a:t>
            </a:fld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 Diagonal Corner Rectangle 11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</a:t>
            </a:r>
            <a:r>
              <a:rPr lang="en-US" sz="1400" dirty="0" smtClean="0">
                <a:solidFill>
                  <a:schemeClr val="tx1"/>
                </a:solidFill>
              </a:rPr>
              <a:t>JAN'22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" y="6120245"/>
            <a:ext cx="1754809" cy="5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093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10933170" y="6278998"/>
            <a:ext cx="1035512" cy="402727"/>
          </a:xfrm>
          <a:prstGeom prst="round2Diag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210657" y="6278998"/>
            <a:ext cx="7624088" cy="402727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 Diagonal Corner Rectangle 14"/>
          <p:cNvSpPr/>
          <p:nvPr/>
        </p:nvSpPr>
        <p:spPr>
          <a:xfrm>
            <a:off x="7919806" y="6278998"/>
            <a:ext cx="2928303" cy="402728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PROJECT REVIEW MEETING JAN'22</a:t>
            </a:r>
            <a:endParaRPr lang="en-IN" sz="14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5D55D4AC-CD48-44F6-852F-D81F21BE6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17607"/>
              </p:ext>
            </p:extLst>
          </p:nvPr>
        </p:nvGraphicFramePr>
        <p:xfrm>
          <a:off x="210655" y="216576"/>
          <a:ext cx="11767080" cy="5822092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3694404">
                  <a:extLst>
                    <a:ext uri="{9D8B030D-6E8A-4147-A177-3AD203B41FA5}">
                      <a16:colId xmlns:a16="http://schemas.microsoft.com/office/drawing/2014/main" xmlns="" val="1384207867"/>
                    </a:ext>
                  </a:extLst>
                </a:gridCol>
                <a:gridCol w="8072676">
                  <a:extLst>
                    <a:ext uri="{9D8B030D-6E8A-4147-A177-3AD203B41FA5}">
                      <a16:colId xmlns:a16="http://schemas.microsoft.com/office/drawing/2014/main" xmlns="" val="667186548"/>
                    </a:ext>
                  </a:extLst>
                </a:gridCol>
              </a:tblGrid>
              <a:tr h="475556">
                <a:tc gridSpan="2"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+mn-lt"/>
                        </a:rPr>
                        <a:t>PROJECT</a:t>
                      </a:r>
                      <a:r>
                        <a:rPr lang="en-IN" sz="2400" b="1" baseline="0" dirty="0" smtClean="0">
                          <a:latin typeface="+mn-lt"/>
                        </a:rPr>
                        <a:t> DETAILS</a:t>
                      </a:r>
                      <a:endParaRPr lang="en-IN" sz="24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0854975"/>
                  </a:ext>
                </a:extLst>
              </a:tr>
              <a:tr h="380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latin typeface="+mn-lt"/>
                        </a:rPr>
                        <a:t>Project</a:t>
                      </a:r>
                      <a:endParaRPr lang="en-IN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+mn-lt"/>
                        </a:rPr>
                        <a:t>Torrent Power, </a:t>
                      </a:r>
                      <a:r>
                        <a:rPr lang="en-IN" dirty="0" err="1" smtClean="0">
                          <a:latin typeface="+mn-lt"/>
                        </a:rPr>
                        <a:t>Naranpura</a:t>
                      </a:r>
                      <a:endParaRPr lang="en-IN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03585163"/>
                  </a:ext>
                </a:extLst>
              </a:tr>
              <a:tr h="380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latin typeface="+mn-lt"/>
                        </a:rPr>
                        <a:t>Client</a:t>
                      </a:r>
                      <a:endParaRPr lang="en-IN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+mn-lt"/>
                        </a:rPr>
                        <a:t>Torrent Power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56730077"/>
                  </a:ext>
                </a:extLst>
              </a:tr>
              <a:tr h="380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latin typeface="+mn-lt"/>
                        </a:rPr>
                        <a:t>Architect</a:t>
                      </a:r>
                      <a:endParaRPr lang="en-IN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 smtClean="0">
                          <a:latin typeface="+mn-lt"/>
                        </a:rPr>
                        <a:t>Munjal</a:t>
                      </a:r>
                      <a:r>
                        <a:rPr lang="en-IN" sz="1800" dirty="0" smtClean="0">
                          <a:latin typeface="+mn-lt"/>
                        </a:rPr>
                        <a:t> Bhatt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9480913"/>
                  </a:ext>
                </a:extLst>
              </a:tr>
              <a:tr h="380445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+mn-lt"/>
                        </a:rPr>
                        <a:t>Structural </a:t>
                      </a:r>
                      <a:r>
                        <a:rPr lang="en-IN" b="1" dirty="0" smtClean="0">
                          <a:latin typeface="+mn-lt"/>
                        </a:rPr>
                        <a:t>Consultant</a:t>
                      </a:r>
                      <a:endParaRPr lang="en-IN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>
                          <a:latin typeface="+mn-lt"/>
                        </a:rPr>
                        <a:t>Ducon</a:t>
                      </a:r>
                      <a:r>
                        <a:rPr lang="en-IN" dirty="0" smtClean="0">
                          <a:latin typeface="+mn-lt"/>
                        </a:rPr>
                        <a:t> Consultant </a:t>
                      </a:r>
                      <a:r>
                        <a:rPr lang="en-IN" dirty="0" err="1" smtClean="0">
                          <a:latin typeface="+mn-lt"/>
                        </a:rPr>
                        <a:t>Pvt.</a:t>
                      </a:r>
                      <a:r>
                        <a:rPr lang="en-IN" dirty="0" smtClean="0">
                          <a:latin typeface="+mn-lt"/>
                        </a:rPr>
                        <a:t> Ltd.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14824445"/>
                  </a:ext>
                </a:extLst>
              </a:tr>
              <a:tr h="380445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+mn-lt"/>
                        </a:rPr>
                        <a:t>Consultant</a:t>
                      </a:r>
                      <a:endParaRPr lang="en-IN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TUV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+mn-lt"/>
                        </a:rPr>
                        <a:t>Tender </a:t>
                      </a:r>
                      <a:r>
                        <a:rPr lang="en-US" b="1" dirty="0" smtClean="0">
                          <a:latin typeface="+mn-lt"/>
                        </a:rPr>
                        <a:t>Cost (in </a:t>
                      </a:r>
                      <a:r>
                        <a:rPr lang="en-US" b="1" dirty="0" err="1" smtClean="0">
                          <a:latin typeface="+mn-lt"/>
                        </a:rPr>
                        <a:t>lacs</a:t>
                      </a:r>
                      <a:r>
                        <a:rPr lang="en-US" b="1" dirty="0" smtClean="0">
                          <a:latin typeface="+mn-lt"/>
                        </a:rPr>
                        <a:t>)</a:t>
                      </a:r>
                      <a:endParaRPr lang="en-IN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2716.72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9294388"/>
                  </a:ext>
                </a:extLst>
              </a:tr>
              <a:tr h="380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+mn-lt"/>
                        </a:rPr>
                        <a:t>Tentative Project Cost (in </a:t>
                      </a:r>
                      <a:r>
                        <a:rPr lang="en-US" b="1" dirty="0" err="1" smtClean="0">
                          <a:latin typeface="+mn-lt"/>
                        </a:rPr>
                        <a:t>lacs</a:t>
                      </a:r>
                      <a:r>
                        <a:rPr lang="en-US" b="1" dirty="0" smtClean="0">
                          <a:latin typeface="+mn-lt"/>
                        </a:rPr>
                        <a:t>)</a:t>
                      </a:r>
                      <a:endParaRPr lang="en-IN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5500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+mn-lt"/>
                        </a:rPr>
                        <a:t>Start Date (As per PO</a:t>
                      </a:r>
                      <a:r>
                        <a:rPr lang="en-US" b="1" dirty="0" smtClean="0">
                          <a:latin typeface="+mn-lt"/>
                        </a:rPr>
                        <a:t>)</a:t>
                      </a:r>
                      <a:endParaRPr lang="en-IN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09/08/2018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76860230"/>
                  </a:ext>
                </a:extLst>
              </a:tr>
              <a:tr h="380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+mn-lt"/>
                        </a:rPr>
                        <a:t>Finish Date (As per PO</a:t>
                      </a:r>
                      <a:r>
                        <a:rPr lang="en-US" b="1" dirty="0" smtClean="0">
                          <a:latin typeface="+mn-lt"/>
                        </a:rPr>
                        <a:t>)</a:t>
                      </a:r>
                      <a:endParaRPr lang="en-IN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30/10/2022</a:t>
                      </a:r>
                      <a:endParaRPr lang="en-IN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14371876"/>
                  </a:ext>
                </a:extLst>
              </a:tr>
              <a:tr h="380445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+mn-lt"/>
                        </a:rPr>
                        <a:t>Actual Start </a:t>
                      </a:r>
                      <a:r>
                        <a:rPr lang="en-IN" b="1" dirty="0" smtClean="0">
                          <a:latin typeface="+mn-lt"/>
                        </a:rPr>
                        <a:t>Date</a:t>
                      </a:r>
                      <a:endParaRPr lang="en-IN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+mn-lt"/>
                        </a:rPr>
                        <a:t>15/09/2018</a:t>
                      </a:r>
                      <a:endParaRPr lang="en-IN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9407772"/>
                  </a:ext>
                </a:extLst>
              </a:tr>
              <a:tr h="38044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Finish Date (As per Bar Chart)</a:t>
                      </a:r>
                      <a:endParaRPr lang="en-IN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+mn-lt"/>
                        </a:rPr>
                        <a:t>31</a:t>
                      </a:r>
                      <a:r>
                        <a:rPr lang="en-US" dirty="0" smtClean="0">
                          <a:latin typeface="+mn-lt"/>
                        </a:rPr>
                        <a:t>/12/2022</a:t>
                      </a:r>
                      <a:endParaRPr lang="en-IN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06651367"/>
                  </a:ext>
                </a:extLst>
              </a:tr>
              <a:tr h="380445">
                <a:tc>
                  <a:txBody>
                    <a:bodyPr/>
                    <a:lstStyle/>
                    <a:p>
                      <a:r>
                        <a:rPr lang="en-IN" b="1" dirty="0" smtClean="0">
                          <a:latin typeface="+mn-lt"/>
                        </a:rPr>
                        <a:t>Lapsed </a:t>
                      </a:r>
                      <a:r>
                        <a:rPr lang="en-IN" b="1" dirty="0" err="1" smtClean="0">
                          <a:latin typeface="+mn-lt"/>
                        </a:rPr>
                        <a:t>Vs</a:t>
                      </a:r>
                      <a:r>
                        <a:rPr lang="en-IN" b="1" dirty="0" smtClean="0">
                          <a:latin typeface="+mn-lt"/>
                        </a:rPr>
                        <a:t> Total Duration in </a:t>
                      </a:r>
                      <a:r>
                        <a:rPr lang="en-IN" b="1" dirty="0">
                          <a:latin typeface="+mn-lt"/>
                        </a:rPr>
                        <a:t>days</a:t>
                      </a:r>
                      <a:endParaRPr lang="en-IN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1257/1569 Days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80445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+mn-lt"/>
                        </a:rPr>
                        <a:t>Project plan </a:t>
                      </a:r>
                      <a:r>
                        <a:rPr lang="en-US" sz="1800" b="1" dirty="0" err="1" smtClean="0">
                          <a:latin typeface="+mn-lt"/>
                        </a:rPr>
                        <a:t>Vs</a:t>
                      </a:r>
                      <a:r>
                        <a:rPr lang="en-US" sz="1800" b="1" dirty="0" smtClean="0">
                          <a:latin typeface="+mn-lt"/>
                        </a:rPr>
                        <a:t> Achievement </a:t>
                      </a:r>
                      <a:r>
                        <a:rPr lang="en-US" b="1" dirty="0" smtClean="0">
                          <a:latin typeface="+mn-lt"/>
                        </a:rPr>
                        <a:t>(in </a:t>
                      </a:r>
                      <a:r>
                        <a:rPr lang="en-US" b="1" dirty="0" err="1" smtClean="0">
                          <a:latin typeface="+mn-lt"/>
                        </a:rPr>
                        <a:t>lacs</a:t>
                      </a:r>
                      <a:r>
                        <a:rPr lang="en-US" b="1" dirty="0" smtClean="0">
                          <a:latin typeface="+mn-lt"/>
                        </a:rPr>
                        <a:t>)</a:t>
                      </a:r>
                      <a:endParaRPr lang="en-IN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3807/3508.03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lacs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108.52%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4982850"/>
                  </a:ext>
                </a:extLst>
              </a:tr>
              <a:tr h="400751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+mn-lt"/>
                        </a:rPr>
                        <a:t>Billing Till Last </a:t>
                      </a:r>
                      <a:r>
                        <a:rPr lang="en-US" b="1" dirty="0" smtClean="0">
                          <a:latin typeface="+mn-lt"/>
                        </a:rPr>
                        <a:t>Month (in </a:t>
                      </a:r>
                      <a:r>
                        <a:rPr lang="en-US" b="1" dirty="0" err="1" smtClean="0">
                          <a:latin typeface="+mn-lt"/>
                        </a:rPr>
                        <a:t>lacs</a:t>
                      </a:r>
                      <a:r>
                        <a:rPr lang="en-US" b="1" dirty="0" smtClean="0">
                          <a:latin typeface="+mn-lt"/>
                        </a:rPr>
                        <a:t>)</a:t>
                      </a:r>
                      <a:endParaRPr lang="en-US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3807 </a:t>
                      </a:r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lacs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33845" y="6237835"/>
            <a:ext cx="113348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1272720" y="6297798"/>
            <a:ext cx="356412" cy="365125"/>
          </a:xfrm>
        </p:spPr>
        <p:txBody>
          <a:bodyPr/>
          <a:lstStyle/>
          <a:p>
            <a:fld id="{3844EA54-72AC-4808-A27F-31C1BDA4BACC}" type="slidenum">
              <a:rPr lang="en-IN" sz="2400">
                <a:solidFill>
                  <a:schemeClr val="tx1"/>
                </a:solidFill>
              </a:rPr>
              <a:pPr/>
              <a:t>2</a:t>
            </a:fld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6" y="5957181"/>
            <a:ext cx="1730993" cy="96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70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 Diagonal Corner Rectangle 13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</a:t>
            </a:r>
            <a:r>
              <a:rPr lang="en-US" sz="1400" dirty="0" smtClean="0">
                <a:solidFill>
                  <a:schemeClr val="tx1"/>
                </a:solidFill>
              </a:rPr>
              <a:t>JAN'22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" y="6120245"/>
            <a:ext cx="1754809" cy="5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125596" y="84221"/>
            <a:ext cx="5059468" cy="409074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REVIEW OF LAST MOM</a:t>
            </a:r>
            <a:endParaRPr lang="en-IN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854749"/>
              </p:ext>
            </p:extLst>
          </p:nvPr>
        </p:nvGraphicFramePr>
        <p:xfrm>
          <a:off x="210659" y="778601"/>
          <a:ext cx="11794236" cy="5515004"/>
        </p:xfrm>
        <a:graphic>
          <a:graphicData uri="http://schemas.openxmlformats.org/drawingml/2006/table">
            <a:tbl>
              <a:tblPr/>
              <a:tblGrid>
                <a:gridCol w="531725"/>
                <a:gridCol w="1348966"/>
                <a:gridCol w="3349783"/>
                <a:gridCol w="1846907"/>
                <a:gridCol w="1149790"/>
                <a:gridCol w="1267485"/>
                <a:gridCol w="2299580"/>
              </a:tblGrid>
              <a:tr h="499172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MOM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 PROJECT</a:t>
                      </a:r>
                      <a:r>
                        <a:rPr lang="en-US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REVIEW MEETING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68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SITE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TPNA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28/12/2021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8117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Sr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Agenda Points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Key Measurable / Action to be Taken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Responsible Person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Target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Progress 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 Taken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9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Flooring Material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data of site infra flooring material. Seems too high in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CCR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report.</a:t>
                      </a:r>
                      <a:endParaRPr lang="en-I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Dipal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Patel,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Sagar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Lodaya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Dhruvil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Raval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31/12/2021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New labour colony Cement fibre sheet amount of 3.58 </a:t>
                      </a: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lacs</a:t>
                      </a:r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Machine hiring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machine hiring charges on site. Seems too high in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CCR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report.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Dipal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Patel,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Sagar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Lodaya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Dhruvil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Raval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31/12/2021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Reduced</a:t>
                      </a:r>
                      <a:r>
                        <a:rPr lang="en-IN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hiring charges from Nov’21 – 70k to Dec’21 – 48k and in Jan’22 – 26k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3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PRM</a:t>
                      </a:r>
                      <a:r>
                        <a:rPr lang="en-IN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Presentation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</a:rPr>
                        <a:t>Add a slide about reason of variance for feasibility vs. achievement.</a:t>
                      </a:r>
                      <a:endParaRPr lang="en-IN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Dipal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Patel,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Sagar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Lodaya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Dhruvil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Raval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13/01/2022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Incorporated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in slide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23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Sparing in </a:t>
                      </a:r>
                      <a:r>
                        <a:rPr lang="en-I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ERP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Spare the extra material/asset from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ERP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little in advance to enable more effective material/asset management.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Dipal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Patel,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Sagar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Lodaya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Dhruvil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Raval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29/12/2021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Done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Balance shuttering material identified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01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Store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the end of the month, run closing stock report in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ERP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and check with physical stock on site with the help of store in-charge for more accurate data. Make it a practice.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Dipal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Patel,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Sagar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Lodaya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Dhruvil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Raval</a:t>
                      </a:r>
                      <a:r>
                        <a:rPr lang="es-E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31/12/2021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</a:t>
                      </a:r>
                      <a:r>
                        <a:rPr lang="en-IN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Progress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Progress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36" y="880969"/>
            <a:ext cx="1715546" cy="9328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64703" y="6309069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3</a:t>
            </a:fld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57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99653"/>
              </p:ext>
            </p:extLst>
          </p:nvPr>
        </p:nvGraphicFramePr>
        <p:xfrm>
          <a:off x="210656" y="923453"/>
          <a:ext cx="11767078" cy="3920151"/>
        </p:xfrm>
        <a:graphic>
          <a:graphicData uri="http://schemas.openxmlformats.org/drawingml/2006/table">
            <a:tbl>
              <a:tblPr/>
              <a:tblGrid>
                <a:gridCol w="1253173"/>
                <a:gridCol w="1232661"/>
                <a:gridCol w="1296802"/>
                <a:gridCol w="1596889"/>
                <a:gridCol w="1489308"/>
                <a:gridCol w="1693751"/>
                <a:gridCol w="1682626"/>
                <a:gridCol w="1521868"/>
              </a:tblGrid>
              <a:tr h="91629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Value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 the month of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January’22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Cumulative for the Project up 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January’22</a:t>
                      </a:r>
                      <a:endParaRPr lang="en-IN" sz="18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60716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Sales as </a:t>
                      </a:r>
                      <a:r>
                        <a:rPr lang="en-I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per  Bar chart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Sales as per Feasibility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Sales (Client </a:t>
                      </a:r>
                      <a:r>
                        <a:rPr lang="en-I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Bill</a:t>
                      </a:r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</a:t>
                      </a:r>
                      <a:r>
                        <a:rPr lang="en-I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Achievement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Cumulative Sales as per </a:t>
                      </a:r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Bar chart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Cumulative </a:t>
                      </a:r>
                      <a:r>
                        <a:rPr lang="en-I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(Client Bill + WIP) </a:t>
                      </a:r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</a:t>
                      </a:r>
                      <a:r>
                        <a:rPr lang="en-I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Achievement </a:t>
                      </a:r>
                      <a:r>
                        <a:rPr lang="en-IN" sz="16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wrt</a:t>
                      </a:r>
                      <a:r>
                        <a:rPr lang="en-IN" sz="16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Bar chart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</a:tr>
              <a:tr h="4437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IN" sz="14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IN" sz="14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n-IN" sz="14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</a:t>
                      </a:r>
                      <a:endParaRPr lang="en-IN" sz="14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E = D/C</a:t>
                      </a:r>
                      <a:endParaRPr lang="en-IN" sz="14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IN" sz="14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G</a:t>
                      </a:r>
                      <a:endParaRPr lang="en-IN" sz="14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H = G/F</a:t>
                      </a:r>
                      <a:endParaRPr lang="en-IN" sz="14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9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(81+63+10)</a:t>
                      </a:r>
                    </a:p>
                    <a:p>
                      <a:pPr algn="ctr" fontAlgn="ctr"/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(Payable + Exhausted + Extra item)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153.02%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3508.03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108.52%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Parallelogram 9"/>
          <p:cNvSpPr/>
          <p:nvPr/>
        </p:nvSpPr>
        <p:spPr>
          <a:xfrm>
            <a:off x="210656" y="122321"/>
            <a:ext cx="5130271" cy="459570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PLAN V/S ACTUAL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809" y="5015620"/>
            <a:ext cx="5576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Note: </a:t>
            </a:r>
            <a:r>
              <a:rPr lang="en-US" sz="1600" dirty="0" smtClean="0"/>
              <a:t>All figures are in </a:t>
            </a:r>
            <a:r>
              <a:rPr lang="en-US" sz="1600" dirty="0" err="1" smtClean="0"/>
              <a:t>Lacs</a:t>
            </a:r>
            <a:endParaRPr lang="en-IN" dirty="0"/>
          </a:p>
        </p:txBody>
      </p:sp>
      <p:sp>
        <p:nvSpPr>
          <p:cNvPr id="15" name="Round Diagonal Corner Rectangle 14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 Diagonal Corner Rectangle 15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</a:t>
            </a:r>
            <a:r>
              <a:rPr lang="en-US" sz="1400" dirty="0" smtClean="0">
                <a:solidFill>
                  <a:schemeClr val="tx1"/>
                </a:solidFill>
              </a:rPr>
              <a:t>JAN'22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" name="Round Diagonal Corner Rectangle 16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" y="6120245"/>
            <a:ext cx="1754809" cy="5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64703" y="6309069"/>
            <a:ext cx="2743200" cy="365125"/>
          </a:xfrm>
        </p:spPr>
        <p:txBody>
          <a:bodyPr/>
          <a:lstStyle/>
          <a:p>
            <a:r>
              <a:rPr lang="en-IN" sz="2400" dirty="0" smtClean="0">
                <a:solidFill>
                  <a:schemeClr val="tx1"/>
                </a:solidFill>
              </a:rPr>
              <a:t>4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034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707677"/>
              </p:ext>
            </p:extLst>
          </p:nvPr>
        </p:nvGraphicFramePr>
        <p:xfrm>
          <a:off x="320157" y="911297"/>
          <a:ext cx="11530829" cy="5103339"/>
        </p:xfrm>
        <a:graphic>
          <a:graphicData uri="http://schemas.openxmlformats.org/drawingml/2006/table">
            <a:tbl>
              <a:tblPr/>
              <a:tblGrid>
                <a:gridCol w="630457"/>
                <a:gridCol w="1983258"/>
                <a:gridCol w="1039619"/>
                <a:gridCol w="972699"/>
                <a:gridCol w="1287800"/>
                <a:gridCol w="1058628"/>
                <a:gridCol w="1407762"/>
                <a:gridCol w="3150606"/>
              </a:tblGrid>
              <a:tr h="442319">
                <a:tc row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Sr. No.</a:t>
                      </a:r>
                      <a:endParaRPr lang="en-US" sz="16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Unit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Feasibility Plan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Achievement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Remarks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607180">
                <a:tc v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Amount (lacs)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Qty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Amount(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lacs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Reinforcement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43.54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74.91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48.26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6FRS Pour</a:t>
                      </a:r>
                      <a:r>
                        <a:rPr lang="fr-F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2,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7FRS 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Pour 1 &amp; 2,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4FRS 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Pour 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Shuttering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1883.18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2434.89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6FRS Pour</a:t>
                      </a:r>
                      <a:r>
                        <a:rPr lang="fr-F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2,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7FRS 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Pour 1 &amp; 2,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4FRS 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Pour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</a:t>
                      </a:r>
                      <a:r>
                        <a:rPr lang="fr-F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GF to 4F Lintel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Concrete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Cum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356.90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410.48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6FRS Pour</a:t>
                      </a:r>
                      <a:r>
                        <a:rPr lang="fr-F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2,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7FRS 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Pour 1 &amp; 2,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4FRS 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Pour 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Blockwork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Cum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217.10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546.26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,3</a:t>
                      </a:r>
                      <a:r>
                        <a:rPr lang="en-US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,4</a:t>
                      </a:r>
                      <a:r>
                        <a:rPr lang="en-US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Floor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Plaster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Sqm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GF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&amp; 1</a:t>
                      </a:r>
                      <a:r>
                        <a:rPr lang="en-US" sz="16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Floor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Extra Item –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10.01 </a:t>
                      </a:r>
                      <a:r>
                        <a:rPr lang="en-US" sz="16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 gridSpan="3"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100.63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154.84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9" name="Parallelogram 8"/>
          <p:cNvSpPr/>
          <p:nvPr/>
        </p:nvSpPr>
        <p:spPr>
          <a:xfrm>
            <a:off x="210656" y="122321"/>
            <a:ext cx="5130271" cy="459570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REASON OF VARIANCE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22327" y="6309069"/>
            <a:ext cx="2743200" cy="365125"/>
          </a:xfrm>
        </p:spPr>
        <p:txBody>
          <a:bodyPr/>
          <a:lstStyle/>
          <a:p>
            <a:r>
              <a:rPr lang="en-IN" sz="2400" dirty="0" smtClean="0">
                <a:solidFill>
                  <a:schemeClr val="tx1"/>
                </a:solidFill>
              </a:rPr>
              <a:t>5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 Diagonal Corner Rectangle 14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</a:t>
            </a:r>
            <a:r>
              <a:rPr lang="en-US" sz="1400" dirty="0" smtClean="0">
                <a:solidFill>
                  <a:schemeClr val="tx1"/>
                </a:solidFill>
              </a:rPr>
              <a:t>JAN'22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" y="6120245"/>
            <a:ext cx="1754809" cy="5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792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 Diagonal Corner Rectangle 20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210656" y="122320"/>
            <a:ext cx="4506817" cy="449179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NEXT QUARTER PLAN</a:t>
            </a:r>
            <a:endParaRPr lang="en-IN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224933"/>
              </p:ext>
            </p:extLst>
          </p:nvPr>
        </p:nvGraphicFramePr>
        <p:xfrm>
          <a:off x="210650" y="932506"/>
          <a:ext cx="11777790" cy="3947312"/>
        </p:xfrm>
        <a:graphic>
          <a:graphicData uri="http://schemas.openxmlformats.org/drawingml/2006/table">
            <a:tbl>
              <a:tblPr/>
              <a:tblGrid>
                <a:gridCol w="1681524"/>
                <a:gridCol w="1611517"/>
                <a:gridCol w="1380470"/>
                <a:gridCol w="1139056"/>
                <a:gridCol w="1110243"/>
                <a:gridCol w="1110243"/>
                <a:gridCol w="1110243"/>
                <a:gridCol w="1277431"/>
                <a:gridCol w="1357063"/>
              </a:tblGrid>
              <a:tr h="11444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smtClean="0">
                          <a:effectLst/>
                          <a:latin typeface="+mn-lt"/>
                        </a:rPr>
                        <a:t>Project Value (in</a:t>
                      </a:r>
                      <a:r>
                        <a:rPr lang="en-IN" sz="1600" b="1" i="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en-IN" sz="1600" b="1" i="0" u="none" strike="noStrike" baseline="0" dirty="0" err="1" smtClean="0">
                          <a:effectLst/>
                          <a:latin typeface="+mn-lt"/>
                        </a:rPr>
                        <a:t>lacs</a:t>
                      </a:r>
                      <a:r>
                        <a:rPr lang="en-IN" sz="1600" b="1" i="0" u="none" strike="noStrike" baseline="0" dirty="0" smtClean="0">
                          <a:effectLst/>
                          <a:latin typeface="+mn-lt"/>
                        </a:rPr>
                        <a:t>)</a:t>
                      </a:r>
                      <a:endParaRPr lang="en-IN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effectLst/>
                          <a:latin typeface="+mn-lt"/>
                        </a:rPr>
                        <a:t>Cumulative </a:t>
                      </a:r>
                      <a:r>
                        <a:rPr lang="en-US" sz="1600" b="1" i="0" u="none" strike="noStrike" dirty="0">
                          <a:effectLst/>
                          <a:latin typeface="+mn-lt"/>
                        </a:rPr>
                        <a:t>Bill Achieved up to previous month 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effectLst/>
                          <a:latin typeface="+mn-lt"/>
                        </a:rPr>
                        <a:t>% </a:t>
                      </a:r>
                      <a:r>
                        <a:rPr lang="en-IN" sz="1600" b="1" i="0" u="none" strike="noStrike" dirty="0" smtClean="0">
                          <a:effectLst/>
                          <a:latin typeface="+mn-lt"/>
                        </a:rPr>
                        <a:t>Completed</a:t>
                      </a:r>
                      <a:endParaRPr lang="en-IN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Next Quarter Plan (in </a:t>
                      </a:r>
                      <a:r>
                        <a:rPr lang="en-US" b="1" dirty="0" err="1" smtClean="0"/>
                        <a:t>lacs</a:t>
                      </a:r>
                      <a:r>
                        <a:rPr lang="en-US" b="1" dirty="0" smtClean="0"/>
                        <a:t>)</a:t>
                      </a:r>
                      <a:endParaRPr lang="en-IN" b="1" dirty="0"/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effectLst/>
                          <a:latin typeface="+mn-lt"/>
                        </a:rPr>
                        <a:t>Quarter's Target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effectLst/>
                          <a:latin typeface="+mn-lt"/>
                        </a:rPr>
                        <a:t>Balance Amount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effectLst/>
                          <a:latin typeface="+mn-lt"/>
                        </a:rPr>
                        <a:t>Remarks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68409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Feb-22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Mar-22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Apr-22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60967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i="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IN" sz="16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i="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16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i="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B/A</a:t>
                      </a:r>
                      <a:endParaRPr lang="en-IN" sz="16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i="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16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i="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6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i="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IN" sz="16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i="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 = D+E+F</a:t>
                      </a:r>
                      <a:endParaRPr lang="en-IN" sz="16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i="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= A - (B+G)</a:t>
                      </a:r>
                      <a:endParaRPr lang="en-IN" sz="16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6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906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69.22%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347.05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1345.95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effectLst/>
                          <a:latin typeface="+mn-lt"/>
                        </a:rPr>
                        <a:t>As per last</a:t>
                      </a:r>
                      <a:r>
                        <a:rPr lang="en-IN" sz="1600" b="0" i="0" u="none" strike="noStrike" baseline="0" dirty="0" smtClean="0">
                          <a:effectLst/>
                          <a:latin typeface="+mn-lt"/>
                        </a:rPr>
                        <a:t> budget</a:t>
                      </a:r>
                      <a:endParaRPr lang="en-IN" sz="1600" b="0" i="0" u="none" strike="noStrike" dirty="0" smtClean="0">
                        <a:effectLst/>
                        <a:latin typeface="+mn-lt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22327" y="6309069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6</a:t>
            </a:fld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 Diagonal Corner Rectangle 19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</a:t>
            </a:r>
            <a:r>
              <a:rPr lang="en-US" sz="1400" dirty="0" smtClean="0">
                <a:solidFill>
                  <a:schemeClr val="tx1"/>
                </a:solidFill>
              </a:rPr>
              <a:t>JAN'22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" y="6120245"/>
            <a:ext cx="1754809" cy="5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35809" y="5015620"/>
            <a:ext cx="5576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Note: </a:t>
            </a:r>
            <a:r>
              <a:rPr lang="en-US" sz="1600" dirty="0" smtClean="0"/>
              <a:t>All figures are in </a:t>
            </a:r>
            <a:r>
              <a:rPr lang="en-US" sz="1600" dirty="0" err="1" smtClean="0"/>
              <a:t>Lacs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179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53500" y="6327871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7</a:t>
            </a:fld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 Diagonal Corner Rectangle 11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</a:t>
            </a:r>
            <a:r>
              <a:rPr lang="en-US" sz="1400" dirty="0" smtClean="0">
                <a:solidFill>
                  <a:schemeClr val="tx1"/>
                </a:solidFill>
              </a:rPr>
              <a:t>JAN'22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" y="6120245"/>
            <a:ext cx="1754809" cy="5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arallelogram 14"/>
          <p:cNvSpPr/>
          <p:nvPr/>
        </p:nvSpPr>
        <p:spPr>
          <a:xfrm>
            <a:off x="210656" y="122320"/>
            <a:ext cx="4506817" cy="449179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MANPOWER STATUS</a:t>
            </a:r>
            <a:endParaRPr lang="en-IN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88582"/>
              </p:ext>
            </p:extLst>
          </p:nvPr>
        </p:nvGraphicFramePr>
        <p:xfrm>
          <a:off x="210656" y="927889"/>
          <a:ext cx="11739916" cy="5092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1431"/>
                <a:gridCol w="1743697"/>
                <a:gridCol w="1743697"/>
                <a:gridCol w="1743697"/>
                <a:gridCol w="1743697"/>
                <a:gridCol w="1743697"/>
              </a:tblGrid>
              <a:tr h="391743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Group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IN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4C8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Manpower Requirement for Feb’22</a:t>
                      </a:r>
                      <a:endParaRPr lang="en-IN" sz="16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4C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4C8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 </a:t>
                      </a:r>
                      <a:r>
                        <a:rPr lang="en-I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Available in Feb’22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rgbClr val="004C8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Shortfall</a:t>
                      </a:r>
                    </a:p>
                  </a:txBody>
                  <a:tcPr marL="45720" marR="45720" anchor="ctr">
                    <a:solidFill>
                      <a:srgbClr val="004C86"/>
                    </a:solidFill>
                  </a:tcPr>
                </a:tc>
              </a:tr>
              <a:tr h="391743">
                <a:tc vMerge="1"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Skilled </a:t>
                      </a:r>
                    </a:p>
                  </a:txBody>
                  <a:tcPr marL="45720" marR="4572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Unskilled</a:t>
                      </a:r>
                    </a:p>
                  </a:txBody>
                  <a:tcPr marL="45720" marR="4572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45720" marR="45720" anchor="ctr"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004C8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004C86"/>
                    </a:solidFill>
                  </a:tcPr>
                </a:tc>
              </a:tr>
              <a:tr h="39174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IN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en-IN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en-IN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D=</a:t>
                      </a:r>
                      <a:r>
                        <a:rPr lang="en-US" sz="1400" b="1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B+C</a:t>
                      </a:r>
                      <a:endParaRPr lang="en-IN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</a:t>
                      </a:r>
                      <a:endParaRPr lang="en-IN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F=D-E</a:t>
                      </a:r>
                      <a:endParaRPr lang="en-IN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917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Reinforcement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</a:tr>
              <a:tr h="3917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Formwork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</a:tr>
              <a:tr h="3917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Post Tension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</a:tr>
              <a:tr h="3917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Rebar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3917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Unskilled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620" marR="7620" marT="7620" marB="0" anchor="ctr"/>
                </a:tc>
              </a:tr>
              <a:tr h="3917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Hacking Work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</a:tr>
              <a:tr h="3917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Painting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</a:t>
                      </a:r>
                    </a:p>
                  </a:txBody>
                  <a:tcPr marL="7620" marR="7620" marT="7620" marB="0" anchor="ctr"/>
                </a:tc>
              </a:tr>
              <a:tr h="3917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Rendering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</a:tr>
              <a:tr h="3917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Trimix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Work 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3917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Flooring Work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effectLst/>
                          <a:latin typeface="+mn-lt"/>
                        </a:rPr>
                        <a:t>4</a:t>
                      </a:r>
                      <a:endParaRPr lang="en-US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290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53500" y="6327871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8</a:t>
            </a:fld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 Diagonal Corner Rectangle 11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</a:t>
            </a:r>
            <a:r>
              <a:rPr lang="en-US" sz="1400" dirty="0" smtClean="0">
                <a:solidFill>
                  <a:schemeClr val="tx1"/>
                </a:solidFill>
              </a:rPr>
              <a:t>JAN'22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" y="6120245"/>
            <a:ext cx="1754809" cy="5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arallelogram 14"/>
          <p:cNvSpPr/>
          <p:nvPr/>
        </p:nvSpPr>
        <p:spPr>
          <a:xfrm>
            <a:off x="210656" y="122320"/>
            <a:ext cx="4506817" cy="449179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MANPOWER STATUS</a:t>
            </a:r>
            <a:endParaRPr lang="en-IN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63793"/>
              </p:ext>
            </p:extLst>
          </p:nvPr>
        </p:nvGraphicFramePr>
        <p:xfrm>
          <a:off x="210656" y="927889"/>
          <a:ext cx="11739916" cy="50836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1431"/>
                <a:gridCol w="1743697"/>
                <a:gridCol w="1743697"/>
                <a:gridCol w="1743697"/>
                <a:gridCol w="1743697"/>
                <a:gridCol w="1743697"/>
              </a:tblGrid>
              <a:tr h="46214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Group</a:t>
                      </a:r>
                      <a:r>
                        <a:rPr lang="en-US" sz="1600" b="1" baseline="0" dirty="0" smtClean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en-IN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4C86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Manpower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Requirement for Feb’22</a:t>
                      </a:r>
                      <a:endParaRPr lang="en-IN" sz="1600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4C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004C8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 </a:t>
                      </a:r>
                      <a:r>
                        <a:rPr lang="en-IN" sz="16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Available in Feb’22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rgbClr val="004C8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Shortfall</a:t>
                      </a:r>
                    </a:p>
                  </a:txBody>
                  <a:tcPr marL="45720" marR="45720" anchor="ctr">
                    <a:solidFill>
                      <a:srgbClr val="004C86"/>
                    </a:solidFill>
                  </a:tcPr>
                </a:tc>
              </a:tr>
              <a:tr h="462147">
                <a:tc vMerge="1">
                  <a:txBody>
                    <a:bodyPr/>
                    <a:lstStyle/>
                    <a:p>
                      <a:pPr algn="ctr"/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Skilled </a:t>
                      </a:r>
                    </a:p>
                  </a:txBody>
                  <a:tcPr marL="45720" marR="4572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Unskilled</a:t>
                      </a:r>
                    </a:p>
                  </a:txBody>
                  <a:tcPr marL="45720" marR="4572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45720" marR="45720" anchor="ctr"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004C8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004C86"/>
                    </a:solidFill>
                  </a:tcPr>
                </a:tc>
              </a:tr>
              <a:tr h="46214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IN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</a:t>
                      </a:r>
                      <a:endParaRPr lang="en-IN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</a:t>
                      </a:r>
                      <a:endParaRPr lang="en-IN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D=</a:t>
                      </a:r>
                      <a:r>
                        <a:rPr lang="en-US" sz="1400" b="1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B+C</a:t>
                      </a:r>
                      <a:endParaRPr lang="en-IN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</a:t>
                      </a:r>
                      <a:endParaRPr lang="en-IN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F=D-E</a:t>
                      </a:r>
                      <a:endParaRPr lang="en-IN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621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Waterproofing Work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</a:tr>
              <a:tr h="4621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Fabrication Work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4621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False Ceiling Work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4621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Masonry &amp; Plaster Work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</a:t>
                      </a:r>
                    </a:p>
                  </a:txBody>
                  <a:tcPr marL="7620" marR="7620" marT="7620" marB="0" anchor="ctr"/>
                </a:tc>
              </a:tr>
              <a:tr h="4621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POP Punning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4621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Doors and Window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</a:tr>
              <a:tr h="46214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Plumbing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192" marR="7192" marT="71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</a:tr>
              <a:tr h="46214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Total Manpower</a:t>
                      </a:r>
                      <a:endParaRPr lang="en-IN" sz="1600" b="1" dirty="0">
                        <a:latin typeface="+mn-lt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115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 Diagonal Corner Rectangle 10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 Diagonal Corner Rectangle 11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</a:t>
            </a:r>
            <a:r>
              <a:rPr lang="en-US" sz="1400" dirty="0" smtClean="0">
                <a:solidFill>
                  <a:schemeClr val="tx1"/>
                </a:solidFill>
              </a:rPr>
              <a:t>JAN'22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" y="6120245"/>
            <a:ext cx="1754809" cy="5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53500" y="6326714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9</a:t>
            </a:fld>
            <a:endParaRPr lang="en-IN" sz="2400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43532"/>
              </p:ext>
            </p:extLst>
          </p:nvPr>
        </p:nvGraphicFramePr>
        <p:xfrm>
          <a:off x="280655" y="1028700"/>
          <a:ext cx="11615597" cy="438527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97949"/>
                <a:gridCol w="2839216"/>
                <a:gridCol w="2839216"/>
                <a:gridCol w="2839216"/>
              </a:tblGrid>
              <a:tr h="8856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Category Name</a:t>
                      </a:r>
                      <a:endParaRPr lang="en-IN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Nov-21</a:t>
                      </a:r>
                      <a:endParaRPr lang="en-IN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Dec-21</a:t>
                      </a:r>
                      <a:endParaRPr lang="en-IN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Jan-22</a:t>
                      </a:r>
                      <a:endParaRPr lang="en-IN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004C86"/>
                    </a:solidFill>
                  </a:tcPr>
                </a:tc>
              </a:tr>
              <a:tr h="75132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1" u="none" strike="noStrike" dirty="0" smtClean="0">
                          <a:effectLst/>
                        </a:rPr>
                        <a:t>Consumable </a:t>
                      </a:r>
                      <a:r>
                        <a:rPr lang="en-IN" sz="1800" b="1" u="none" strike="noStrike" dirty="0">
                          <a:effectLst/>
                        </a:rPr>
                        <a:t>Asset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7899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1" u="none" strike="noStrike" dirty="0">
                          <a:effectLst/>
                        </a:rPr>
                        <a:t>Material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34.19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55.97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70055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1" u="none" strike="noStrike" dirty="0">
                          <a:effectLst/>
                        </a:rPr>
                        <a:t>Oil &amp; Fuel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7899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1" u="none" strike="noStrike" dirty="0" err="1">
                          <a:effectLst/>
                        </a:rPr>
                        <a:t>Sparepart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8977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IN" sz="1800" b="1" u="none" strike="noStrike" dirty="0" smtClean="0">
                          <a:effectLst/>
                        </a:rPr>
                        <a:t>Total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48.01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46.03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67.87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10656" y="5582953"/>
            <a:ext cx="5576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Note: </a:t>
            </a:r>
            <a:r>
              <a:rPr lang="en-US" sz="1600" dirty="0" smtClean="0"/>
              <a:t>All figures are in </a:t>
            </a:r>
            <a:r>
              <a:rPr lang="en-US" sz="1600" dirty="0" err="1" smtClean="0"/>
              <a:t>Lacs</a:t>
            </a:r>
            <a:endParaRPr lang="en-IN" dirty="0"/>
          </a:p>
        </p:txBody>
      </p:sp>
      <p:sp>
        <p:nvSpPr>
          <p:cNvPr id="18" name="Parallelogram 17"/>
          <p:cNvSpPr/>
          <p:nvPr/>
        </p:nvSpPr>
        <p:spPr>
          <a:xfrm>
            <a:off x="210656" y="122320"/>
            <a:ext cx="5266691" cy="449179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LAST 3 MONTH VALUATION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521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806915D9767D45AD87786D6A488A57" ma:contentTypeVersion="13" ma:contentTypeDescription="Create a new document." ma:contentTypeScope="" ma:versionID="2d2c1e487a9ddf7c9d3bbb4ab1c0faa5">
  <xsd:schema xmlns:xsd="http://www.w3.org/2001/XMLSchema" xmlns:xs="http://www.w3.org/2001/XMLSchema" xmlns:p="http://schemas.microsoft.com/office/2006/metadata/properties" xmlns:ns2="7da7bab2-df66-4060-a0bd-ef6b5db8de56" xmlns:ns3="520ab48b-738c-4b5f-962e-785972c7addc" targetNamespace="http://schemas.microsoft.com/office/2006/metadata/properties" ma:root="true" ma:fieldsID="713d970f3acd2dc61c5727bd151a3def" ns2:_="" ns3:_="">
    <xsd:import namespace="7da7bab2-df66-4060-a0bd-ef6b5db8de56"/>
    <xsd:import namespace="520ab48b-738c-4b5f-962e-785972c7ad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7bab2-df66-4060-a0bd-ef6b5db8de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5cd4887-d041-47b7-83f5-4b9806e417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ab48b-738c-4b5f-962e-785972c7addc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1eb9351-0612-4050-a642-8047678be4e9}" ma:internalName="TaxCatchAll" ma:showField="CatchAllData" ma:web="520ab48b-738c-4b5f-962e-785972c7ad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da7bab2-df66-4060-a0bd-ef6b5db8de56">
      <Terms xmlns="http://schemas.microsoft.com/office/infopath/2007/PartnerControls"/>
    </lcf76f155ced4ddcb4097134ff3c332f>
    <TaxCatchAll xmlns="520ab48b-738c-4b5f-962e-785972c7addc" xsi:nil="true"/>
  </documentManagement>
</p:properties>
</file>

<file path=customXml/itemProps1.xml><?xml version="1.0" encoding="utf-8"?>
<ds:datastoreItem xmlns:ds="http://schemas.openxmlformats.org/officeDocument/2006/customXml" ds:itemID="{FE5098B9-46A8-4315-9224-5E4A965C2DCF}"/>
</file>

<file path=customXml/itemProps2.xml><?xml version="1.0" encoding="utf-8"?>
<ds:datastoreItem xmlns:ds="http://schemas.openxmlformats.org/officeDocument/2006/customXml" ds:itemID="{5631B055-7087-488C-BDCA-E158BD0A9E2E}"/>
</file>

<file path=customXml/itemProps3.xml><?xml version="1.0" encoding="utf-8"?>
<ds:datastoreItem xmlns:ds="http://schemas.openxmlformats.org/officeDocument/2006/customXml" ds:itemID="{FBB88760-D743-4137-93CF-C8B0D0213801}"/>
</file>

<file path=docProps/app.xml><?xml version="1.0" encoding="utf-8"?>
<Properties xmlns="http://schemas.openxmlformats.org/officeDocument/2006/extended-properties" xmlns:vt="http://schemas.openxmlformats.org/officeDocument/2006/docPropsVTypes">
  <TotalTime>2328</TotalTime>
  <Words>1012</Words>
  <Application>Microsoft Office PowerPoint</Application>
  <PresentationFormat>Widescreen</PresentationFormat>
  <Paragraphs>448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Tech Projects Private Limited</dc:title>
  <dc:creator>Admin</dc:creator>
  <cp:lastModifiedBy>Dhruv Patel</cp:lastModifiedBy>
  <cp:revision>164</cp:revision>
  <dcterms:created xsi:type="dcterms:W3CDTF">2021-08-03T04:22:14Z</dcterms:created>
  <dcterms:modified xsi:type="dcterms:W3CDTF">2022-03-04T13:30:00Z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0x01010075806915D9767D45AD87786D6A488A57</vt:lpwstr>
  </property>
</Properties>
</file>