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8" r:id="rId3"/>
    <p:sldId id="341" r:id="rId4"/>
    <p:sldId id="342" r:id="rId5"/>
    <p:sldId id="354" r:id="rId6"/>
    <p:sldId id="346" r:id="rId7"/>
    <p:sldId id="347" r:id="rId8"/>
    <p:sldId id="3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UN" initials="A" lastIdx="1" clrIdx="0">
    <p:extLst>
      <p:ext uri="{19B8F6BF-5375-455C-9EA6-DF929625EA0E}">
        <p15:presenceInfo xmlns:p15="http://schemas.microsoft.com/office/powerpoint/2012/main" userId="3a28dfc5d3adf2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DBA4-EE90-4093-A9E0-2344209DFB3D}" type="datetimeFigureOut">
              <a:rPr lang="en-IN" smtClean="0"/>
              <a:t>04/03/2022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AA84C-C55C-4BC1-A20A-856DB98D1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0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7EB0EB-6C10-48FE-988B-5D1C209A44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AF695EC-88EE-4B75-9E12-82641CFF3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BF07-77E9-4BD1-8663-928BDFD5A659}" type="datetimeFigureOut">
              <a:rPr lang="en-IN" smtClean="0"/>
              <a:t>04/03/2022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55118A2E-15B4-4E8B-9FE4-2EB23421B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7C893061-5613-4DE6-B234-D7D25B09E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55A123-6ADB-4D5E-9C0B-F973675010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91588A-5764-469D-80F7-4FF160DD5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61A63-B2F9-4E97-B2AA-D4E1241983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59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91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3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16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0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853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471F6-E5B3-414A-9E0F-B86776E89CE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4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F5ED3-17F1-48BD-AEAE-D6EB49199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3245F2-606C-4969-B91C-D7B4986D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07958B-1C75-4E28-AD2E-FA22D8DE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D9E1-8C80-48DC-8379-D61F3BC02577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1F0E79-6AF0-4CA5-934E-EB143DDD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15EBFB-7244-4AD0-B1DD-97316629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6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63343-0BE5-41C9-9AA5-BCFD981D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B56FA9-3363-4527-AB95-FC6BB8801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588E27-FDF1-4AC6-9797-F80A946B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31659-3BEF-480A-8528-21F4AC5EA917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0A95FF-42AD-436C-AC3F-2D92E1D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3403F9-7BBF-4AB0-A2D5-B642F488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0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A258CF5-CB5C-439E-B715-4CECAB2A5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C89CDA-B946-4E6D-AB14-59929019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0469D-6F83-49B5-B017-D19BA0EA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B0A3-9BC9-4D2A-B681-BCA07F177C6E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FB14D5-3019-4FEF-AB75-B26E6DFB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F4DBEB6-B6DD-4DD1-9F52-6A2410DA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24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FC32F2-3D16-41D1-BD6D-9573BAB6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DD3C88-9846-4543-BA4F-FFC76A5B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5D76FD-2BD0-448A-955B-919A88A1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8711C-1841-4EA3-BF1F-9C91F77E537A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E0E55C-B756-46A6-9807-15572DEA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56CA9E-56E3-4CDF-AB50-A1B1DC9C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9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FC698-506E-442F-84C7-82FB848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6524DA-8162-4571-A687-EB69E726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DA5587-8AA0-4D6F-AFBD-8AD4F5FF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BB5C-99B7-4E08-9AA4-9043A120C49B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89D1FA-6E71-4EB5-A564-849021E3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1AD52A-4CEF-4CFB-8105-35115D30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1CF6BB-6B8D-4DB3-891D-AAE077B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55BBC5-4C0A-4751-B010-4D3430209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FC9307-5286-42DE-90FA-3213EE3E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054CD4-8FF2-48E5-8AB2-5DFAD0FF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CAA7-E453-45D1-9239-2E4EF18C244F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71D215-5CAE-40C2-9F19-30C80C25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ACEB956-B4E9-42BC-88F1-D827DC84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5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B19351-D115-4B81-907A-0AA7CE984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1BD558-BDBB-4FD8-9830-7BF8363F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14F36F-7A40-4837-939D-5A03581E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7AA7462-D44F-468C-B145-7E8EFEACF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8A87B3-1D8E-4EEC-9EFE-A9CD228FC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49208DF-33E4-4377-B2EE-1ACE9D2D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1B67-FA9C-4ACD-A7AB-4596E92428A9}" type="datetime1">
              <a:rPr lang="en-IN" smtClean="0"/>
              <a:t>04/03/2022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074460-86ED-4392-B934-37D6DE6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95426B1-4A70-4688-865E-72F0A8B1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88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D30826-7D59-4501-B04A-B7A1572B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76401C-8B0C-4B88-84E2-52EA2BC3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92FA-ED70-4BCF-B209-B060229B8086}" type="datetime1">
              <a:rPr lang="en-IN" smtClean="0"/>
              <a:t>04/03/2022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DD1E8E-3F63-44D7-8895-194EB882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61CD3F-9B27-4E8A-B051-15A0537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28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66EDB7-44F5-4FD5-A257-21FA831C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9A5A-2439-4FA6-B409-0644700EBE09}" type="datetime1">
              <a:rPr lang="en-IN" smtClean="0"/>
              <a:t>04/03/2022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74AAF6-2913-4071-8FF4-EBF09749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62B2FC-2BB9-404F-BE03-C13DD411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9264A-02BC-4B69-A347-5270DDB9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E5DCCA-9E89-4B1B-BC6F-CA5E4A15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B03D3AA-CC3C-4A3D-99D8-518CCBC1C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51295F7-E89C-447C-9B17-1D2B77BC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48F09-E06C-44DE-B072-731C07D879E7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28264-B48F-4F04-B85B-052729E1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75916E-5BB7-4BEB-9765-470A57BF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64895-A49C-48E4-A8D0-3BC4559B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3464EA-B139-42F9-93EE-A29255546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4C427D-107B-4017-AE8C-5A743982E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48457A-E8B6-4EF3-9709-DE8D22E03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58A3E-7527-4A32-A518-DA53DC705995}" type="datetime1">
              <a:rPr lang="en-IN" smtClean="0"/>
              <a:t>04/03/2022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AD4BA9-EE63-4CFB-B462-3A2A5359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79E57D-4153-4EDB-B07A-648430E7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8847F24-474A-4213-82C4-7F4F9CF6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B124F9-789F-45A9-83FA-BDC5AC3D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B80CF7-0D64-484B-AD9E-4AA0ED874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F0ABD-482A-4BB9-9DA7-967A1A606E59}" type="datetime1">
              <a:rPr lang="en-IN" smtClean="0"/>
              <a:t>04/03/2022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686D2E-C0D6-4083-8836-44AFD5A5F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B784BB-B679-41AD-9F8E-51B2F5E03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EA54-72AC-4808-A27F-31C1BDA4B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91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7390A4E-ADD5-439E-8364-E6061E24C82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8" t="7715" r="10824"/>
          <a:stretch/>
        </p:blipFill>
        <p:spPr>
          <a:xfrm>
            <a:off x="6869567" y="135082"/>
            <a:ext cx="5221426" cy="67333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91EFCF-249A-4497-9331-3917C9463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77" y="627322"/>
            <a:ext cx="7180119" cy="941870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800" b="1" dirty="0"/>
              <a:t>HI-TECH PROJECTS Pvt. Ltd. </a:t>
            </a:r>
            <a:endParaRPr lang="en-IN" sz="4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463107B-0A19-4107-8F7E-89D65954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075" y="0"/>
            <a:ext cx="1869901" cy="62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 Diagonal Corner Rectangle 4"/>
          <p:cNvSpPr/>
          <p:nvPr/>
        </p:nvSpPr>
        <p:spPr>
          <a:xfrm>
            <a:off x="342900" y="3351105"/>
            <a:ext cx="6868391" cy="946462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PROJECT NAME: TORRENT POWER VARACHHA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33846" y="3340714"/>
            <a:ext cx="6515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092260" y="3254964"/>
            <a:ext cx="187036" cy="187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342899" y="4453737"/>
            <a:ext cx="6868391" cy="1667540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PRESENTED BY: TPVS.QS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DATE:  15-01-2022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2899" y="1958905"/>
            <a:ext cx="6515100" cy="100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PROJECT REVIEW MEETING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33846" y="4451897"/>
            <a:ext cx="6515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092260" y="4366147"/>
            <a:ext cx="187036" cy="18703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EA54-72AC-4808-A27F-31C1BDA4BAC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03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69" y="6278998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210657" y="628384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 Diagonal Corner Rectangle 14"/>
          <p:cNvSpPr/>
          <p:nvPr/>
        </p:nvSpPr>
        <p:spPr>
          <a:xfrm>
            <a:off x="7919806" y="6273261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DEC-’21</a:t>
            </a:r>
            <a:endParaRPr lang="en-IN" sz="14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5D55D4AC-CD48-44F6-852F-D81F21BE6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85848"/>
              </p:ext>
            </p:extLst>
          </p:nvPr>
        </p:nvGraphicFramePr>
        <p:xfrm>
          <a:off x="210655" y="216572"/>
          <a:ext cx="11835190" cy="5571164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3715788">
                  <a:extLst>
                    <a:ext uri="{9D8B030D-6E8A-4147-A177-3AD203B41FA5}">
                      <a16:colId xmlns:a16="http://schemas.microsoft.com/office/drawing/2014/main" xmlns="" val="1384207867"/>
                    </a:ext>
                  </a:extLst>
                </a:gridCol>
                <a:gridCol w="8119402">
                  <a:extLst>
                    <a:ext uri="{9D8B030D-6E8A-4147-A177-3AD203B41FA5}">
                      <a16:colId xmlns:a16="http://schemas.microsoft.com/office/drawing/2014/main" xmlns="" val="667186548"/>
                    </a:ext>
                  </a:extLst>
                </a:gridCol>
              </a:tblGrid>
              <a:tr h="486875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+mn-lt"/>
                        </a:rPr>
                        <a:t>PROJECT</a:t>
                      </a:r>
                      <a:r>
                        <a:rPr lang="en-IN" sz="2400" b="1" baseline="0" dirty="0">
                          <a:latin typeface="+mn-lt"/>
                        </a:rPr>
                        <a:t> DETAILS</a:t>
                      </a:r>
                      <a:endParaRPr lang="en-IN" sz="24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00854975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Project: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PSC Building At Torrent Power " E " Station, </a:t>
                      </a:r>
                      <a:r>
                        <a:rPr lang="en-US" dirty="0" err="1">
                          <a:latin typeface="+mn-lt"/>
                        </a:rPr>
                        <a:t>Varachcha</a:t>
                      </a:r>
                      <a:endParaRPr lang="en-US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3585163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Client: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Torrent Power Ltd.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56730077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Architect: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latin typeface="+mn-lt"/>
                        </a:rPr>
                        <a:t>Munjal</a:t>
                      </a:r>
                      <a:r>
                        <a:rPr lang="en-IN" dirty="0">
                          <a:latin typeface="+mn-lt"/>
                        </a:rPr>
                        <a:t> Bhatt Architects.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9480913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Structural Consultant: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S3M Design Consultants LLP.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4824445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Consultant: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Shah Consultancy TPI.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08393310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Tender Cost 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13.07 Cr.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294388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Start Date (As per PO):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+mn-lt"/>
                        </a:rPr>
                        <a:t>17-08-2020.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76860230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+mn-lt"/>
                        </a:rPr>
                        <a:t>Finish Date (As per PO):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16-11-2021.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4371876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Actual Start Date: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28-08-2020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9407772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Finish Date (As per Bar Chart)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10-04-2022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06651367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Total Duration Vs Lapsed in days</a:t>
                      </a:r>
                      <a:endParaRPr lang="en-IN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601 Vs 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95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Project plan Vs Achievement</a:t>
                      </a:r>
                      <a:endParaRPr lang="en-IN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7.21 Vs 6.14 Cr.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4982850"/>
                  </a:ext>
                </a:extLst>
              </a:tr>
              <a:tr h="41028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+mn-lt"/>
                        </a:rPr>
                        <a:t>Billing Till Last Month:-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6.14 Cr.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6" y="6127167"/>
            <a:ext cx="1703203" cy="5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911937" y="6283842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2</a:t>
            </a:fld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47065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 Diagonal Corner Rectangle 13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DEC-’21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Parallelogram 8"/>
          <p:cNvSpPr/>
          <p:nvPr/>
        </p:nvSpPr>
        <p:spPr>
          <a:xfrm>
            <a:off x="125596" y="84221"/>
            <a:ext cx="5059468" cy="409074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 OF LAST MOM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502336"/>
              </p:ext>
            </p:extLst>
          </p:nvPr>
        </p:nvGraphicFramePr>
        <p:xfrm>
          <a:off x="945573" y="1107479"/>
          <a:ext cx="10287001" cy="4633020"/>
        </p:xfrm>
        <a:graphic>
          <a:graphicData uri="http://schemas.openxmlformats.org/drawingml/2006/table">
            <a:tbl>
              <a:tblPr/>
              <a:tblGrid>
                <a:gridCol w="3296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8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224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393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910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8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677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6807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MOM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- PROJECT</a:t>
                      </a:r>
                      <a:r>
                        <a:rPr lang="en-US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REVIEW MEETING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302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DEPARTMENT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28-12-2021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983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PARTICIPANTS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Mr. Manoj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Kewat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460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Sr.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Agenda Points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 Measurable / Action to be Taken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Responsible Person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Target Date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 Status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 Taken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Block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Review stock of blocks in ERP. Issue if pending.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Manoj Kewat,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Arun Singh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31-12-2021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IN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Budget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labour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colony rent in budget. Notify the project in-charge and budget dept. if discrepancy is found.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Manoj Kewat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31-01-2021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PRM Presentation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Add a slide about reason of variance for feasibility vs. achievement.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Manoj Kewat,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Arun Singh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13-01-2022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Sparing in ERP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Spare the extra material/asset from ERP little in advance to enable more effective material/asset management.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Manoj Kewat,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Arun Singh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29/12/2021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Store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 the end of the month, run closing stock report in ERP and check with physical stock on site with the help of store in-charge for more accurate data. Make it a practice.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Manoj Kewat,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Arun Singh</a:t>
                      </a:r>
                    </a:p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31/12/2021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384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794" y="1197841"/>
            <a:ext cx="1715546" cy="93286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64703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3</a:t>
            </a:fld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370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" y="6127167"/>
            <a:ext cx="1748821" cy="58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5130271" cy="459570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PLAN V/S </a:t>
            </a:r>
            <a:r>
              <a:rPr lang="en-US" sz="2800" b="1" dirty="0">
                <a:solidFill>
                  <a:schemeClr val="tx1"/>
                </a:solidFill>
              </a:rPr>
              <a:t>ACTUAL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58393"/>
              </p:ext>
            </p:extLst>
          </p:nvPr>
        </p:nvGraphicFramePr>
        <p:xfrm>
          <a:off x="322117" y="1698406"/>
          <a:ext cx="11513129" cy="2457959"/>
        </p:xfrm>
        <a:graphic>
          <a:graphicData uri="http://schemas.openxmlformats.org/drawingml/2006/table">
            <a:tbl>
              <a:tblPr/>
              <a:tblGrid>
                <a:gridCol w="1226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60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88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24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71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719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463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8902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358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Value</a:t>
                      </a:r>
                    </a:p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Lakh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the month of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December’21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Cumulative for the Project up 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December’21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1566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Sales as per  Bar chart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Sales as per Feasibility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Sales (Client Bill)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Achievement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Cumulative Sales as per Bar chart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Cumulative (Client Bill + WIP) Sales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 Achievement </a:t>
                      </a:r>
                      <a:r>
                        <a:rPr lang="en-IN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wrt</a:t>
                      </a:r>
                      <a:r>
                        <a:rPr lang="en-IN" sz="16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Bar chart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32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A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D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E = D/C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F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H = G/F</a:t>
                      </a:r>
                      <a:endParaRPr lang="en-IN" sz="1600" b="1" i="0" u="none" strike="noStrike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32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1307.27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91.68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67.48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70.51%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720.98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614.45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85.22%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959745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4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DEC-’21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03492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 Diagonal Corner Rectangle 20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0"/>
            <a:ext cx="4506817" cy="449179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NEXT QUARTER PLAN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79388"/>
              </p:ext>
            </p:extLst>
          </p:nvPr>
        </p:nvGraphicFramePr>
        <p:xfrm>
          <a:off x="623454" y="1067692"/>
          <a:ext cx="10972801" cy="3163507"/>
        </p:xfrm>
        <a:graphic>
          <a:graphicData uri="http://schemas.openxmlformats.org/drawingml/2006/table">
            <a:tbl>
              <a:tblPr/>
              <a:tblGrid>
                <a:gridCol w="16619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42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6875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31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0798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828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76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8594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69030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28501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HI TECH PROJECTS PVT. LTD.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7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 PROJECT: - TPVS                                                                                                                                                             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Date: 31-12-2021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44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 MONTH:- DEC-21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0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Project Value </a:t>
                      </a:r>
                    </a:p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(in</a:t>
                      </a:r>
                      <a:r>
                        <a:rPr lang="en-IN" sz="1400" b="1" i="0" u="none" strike="noStrike" baseline="0" dirty="0">
                          <a:effectLst/>
                          <a:latin typeface="+mn-lt"/>
                        </a:rPr>
                        <a:t> Lakhs)</a:t>
                      </a:r>
                      <a:endParaRPr lang="en-IN" sz="1400" b="1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effectLst/>
                          <a:latin typeface="+mn-lt"/>
                        </a:rPr>
                        <a:t>Cumulative Bill Achieved up to previous month 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% Completed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Jan-22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Feb-22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Mar-22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Quarter's Target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Balance 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Remarks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35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effectLst/>
                          <a:latin typeface="+mn-lt"/>
                        </a:rPr>
                        <a:t>Amount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311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B/A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= D+E+F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= A - (B+G)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31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effectLst/>
                          <a:latin typeface="+mn-lt"/>
                        </a:rPr>
                        <a:t>1307.26</a:t>
                      </a:r>
                    </a:p>
                    <a:p>
                      <a:pPr algn="ctr" fontAlgn="ctr"/>
                      <a:endParaRPr lang="en-IN" sz="900" b="0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614.45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47.00%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111.91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103.51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107.93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323.35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effectLst/>
                          <a:latin typeface="+mn-lt"/>
                        </a:rPr>
                        <a:t>369.46</a:t>
                      </a:r>
                      <a:endParaRPr lang="en-IN" sz="1600" b="0" i="0" u="none" strike="noStrike" dirty="0">
                        <a:effectLst/>
                        <a:latin typeface="+mn-lt"/>
                      </a:endParaRP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9055" marR="9055" marT="90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22327" y="6309069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5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 Diagonal Corner Rectangle 19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DEC-’21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1796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5" y="122321"/>
            <a:ext cx="5213399" cy="480352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MANPOWER STATUS</a:t>
            </a:r>
            <a:endParaRPr lang="en-IN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49354"/>
              </p:ext>
            </p:extLst>
          </p:nvPr>
        </p:nvGraphicFramePr>
        <p:xfrm>
          <a:off x="654627" y="1308317"/>
          <a:ext cx="10422082" cy="4071926"/>
        </p:xfrm>
        <a:graphic>
          <a:graphicData uri="http://schemas.openxmlformats.org/drawingml/2006/table">
            <a:tbl>
              <a:tblPr/>
              <a:tblGrid>
                <a:gridCol w="27017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2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6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322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845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741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735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PROJECT NAME:- TPVS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44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Row Labels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  <a:latin typeface="+mn-lt"/>
                        </a:rPr>
                        <a:t>Manpower Requirement for Dec’21</a:t>
                      </a:r>
                      <a:endParaRPr lang="en-IN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 Available in November’21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Shortfall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07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Skilled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Unskilled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C8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9545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D=B+C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400" b="1" i="0" u="none" strike="noStrike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F=D-E</a:t>
                      </a:r>
                      <a:endParaRPr lang="en-IN" sz="1400" b="1" i="0" u="none" strike="noStrike" kern="12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50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REINFORCEMENT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SHUTTERING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9201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200000"/>
                        </a:lnSpc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DEPARTMENTAL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200000"/>
                        </a:lnSpc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MASONRY &amp; PLASTER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2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SAFETY WORK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8557">
                <a:tc>
                  <a:txBody>
                    <a:bodyPr/>
                    <a:lstStyle/>
                    <a:p>
                      <a:pPr lvl="1" algn="ctr" fontAlgn="b">
                        <a:lnSpc>
                          <a:spcPct val="2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53500" y="632787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6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DEC-’21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8793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 Diagonal Corner Rectangle 12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5244571" cy="573870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LAST 3 MONTH VALUATION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Round Diagonal Corner Rectangle 10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DEC-’21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53500" y="6326714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7</a:t>
            </a:fld>
            <a:endParaRPr lang="en-IN" sz="24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52890"/>
              </p:ext>
            </p:extLst>
          </p:nvPr>
        </p:nvGraphicFramePr>
        <p:xfrm>
          <a:off x="2057399" y="966356"/>
          <a:ext cx="8198427" cy="46031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10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273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437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862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2852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STOCK VALUATION</a:t>
                      </a:r>
                      <a:endParaRPr lang="en-IN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4C8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384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Category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Nov-21</a:t>
                      </a: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Dec-21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Jan-21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4356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600" b="0" u="none" strike="noStrike" dirty="0">
                          <a:effectLst/>
                        </a:rPr>
                        <a:t>Consumable Asset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462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600" b="0" u="none" strike="noStrike" dirty="0">
                          <a:effectLst/>
                        </a:rPr>
                        <a:t>Material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409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600" b="0" u="none" strike="noStrike" dirty="0">
                          <a:effectLst/>
                        </a:rPr>
                        <a:t>Oil &amp; Fuel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4627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600" b="0" u="none" strike="noStrike" dirty="0">
                          <a:effectLst/>
                        </a:rPr>
                        <a:t>Spare part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5018"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4494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Diagonal Corner Rectangle 11"/>
          <p:cNvSpPr/>
          <p:nvPr/>
        </p:nvSpPr>
        <p:spPr>
          <a:xfrm>
            <a:off x="10933170" y="6290269"/>
            <a:ext cx="1112675" cy="402727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33845" y="6236378"/>
            <a:ext cx="11412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Parallelogram 9"/>
          <p:cNvSpPr/>
          <p:nvPr/>
        </p:nvSpPr>
        <p:spPr>
          <a:xfrm>
            <a:off x="210656" y="122321"/>
            <a:ext cx="6844771" cy="407615"/>
          </a:xfrm>
          <a:prstGeom prst="parallelogram">
            <a:avLst/>
          </a:prstGeom>
          <a:noFill/>
          <a:ln>
            <a:solidFill>
              <a:srgbClr val="004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PROJECT CURRENT STATUS PHOTO’S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963891" y="6305311"/>
            <a:ext cx="2743200" cy="365125"/>
          </a:xfrm>
        </p:spPr>
        <p:txBody>
          <a:bodyPr/>
          <a:lstStyle/>
          <a:p>
            <a:fld id="{3844EA54-72AC-4808-A27F-31C1BDA4BACC}" type="slidenum">
              <a:rPr lang="en-IN" sz="2400" smtClean="0">
                <a:solidFill>
                  <a:schemeClr val="tx1"/>
                </a:solidFill>
              </a:rPr>
              <a:t>8</a:t>
            </a:fld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210658" y="6284722"/>
            <a:ext cx="7624088" cy="414721"/>
          </a:xfrm>
          <a:prstGeom prst="round2DiagRect">
            <a:avLst/>
          </a:prstGeom>
          <a:solidFill>
            <a:srgbClr val="004C8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 Diagonal Corner Rectangle 10"/>
          <p:cNvSpPr/>
          <p:nvPr/>
        </p:nvSpPr>
        <p:spPr>
          <a:xfrm>
            <a:off x="7919806" y="6288666"/>
            <a:ext cx="2928303" cy="414721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 REVIEW MEETING DEC-’21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A3B7A1F-B7E0-4A6A-9B3A-AD830D7A8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" y="6120245"/>
            <a:ext cx="1754809" cy="58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ed Rectangle 26"/>
          <p:cNvSpPr/>
          <p:nvPr/>
        </p:nvSpPr>
        <p:spPr>
          <a:xfrm>
            <a:off x="91990" y="5543497"/>
            <a:ext cx="11971855" cy="494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0C06408-DD10-4C35-85EF-B633F05ED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6" y="646069"/>
            <a:ext cx="11853189" cy="46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90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806915D9767D45AD87786D6A488A57" ma:contentTypeVersion="13" ma:contentTypeDescription="Create a new document." ma:contentTypeScope="" ma:versionID="2d2c1e487a9ddf7c9d3bbb4ab1c0faa5">
  <xsd:schema xmlns:xsd="http://www.w3.org/2001/XMLSchema" xmlns:xs="http://www.w3.org/2001/XMLSchema" xmlns:p="http://schemas.microsoft.com/office/2006/metadata/properties" xmlns:ns2="7da7bab2-df66-4060-a0bd-ef6b5db8de56" xmlns:ns3="520ab48b-738c-4b5f-962e-785972c7addc" targetNamespace="http://schemas.microsoft.com/office/2006/metadata/properties" ma:root="true" ma:fieldsID="713d970f3acd2dc61c5727bd151a3def" ns2:_="" ns3:_="">
    <xsd:import namespace="7da7bab2-df66-4060-a0bd-ef6b5db8de56"/>
    <xsd:import namespace="520ab48b-738c-4b5f-962e-785972c7a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7bab2-df66-4060-a0bd-ef6b5db8d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5cd4887-d041-47b7-83f5-4b9806e417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ab48b-738c-4b5f-962e-785972c7add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1eb9351-0612-4050-a642-8047678be4e9}" ma:internalName="TaxCatchAll" ma:showField="CatchAllData" ma:web="520ab48b-738c-4b5f-962e-785972c7ad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a7bab2-df66-4060-a0bd-ef6b5db8de56">
      <Terms xmlns="http://schemas.microsoft.com/office/infopath/2007/PartnerControls"/>
    </lcf76f155ced4ddcb4097134ff3c332f>
    <TaxCatchAll xmlns="520ab48b-738c-4b5f-962e-785972c7addc" xsi:nil="true"/>
  </documentManagement>
</p:properties>
</file>

<file path=customXml/itemProps1.xml><?xml version="1.0" encoding="utf-8"?>
<ds:datastoreItem xmlns:ds="http://schemas.openxmlformats.org/officeDocument/2006/customXml" ds:itemID="{4C9F642E-9737-45B6-B355-B7C263941EFC}"/>
</file>

<file path=customXml/itemProps2.xml><?xml version="1.0" encoding="utf-8"?>
<ds:datastoreItem xmlns:ds="http://schemas.openxmlformats.org/officeDocument/2006/customXml" ds:itemID="{A0E169BA-889B-4D6D-8E04-00C77708478B}"/>
</file>

<file path=customXml/itemProps3.xml><?xml version="1.0" encoding="utf-8"?>
<ds:datastoreItem xmlns:ds="http://schemas.openxmlformats.org/officeDocument/2006/customXml" ds:itemID="{E82A2A52-5491-46B2-930C-B8BB8048C09E}"/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527</Words>
  <Application>Microsoft Office PowerPoint</Application>
  <PresentationFormat>Widescreen</PresentationFormat>
  <Paragraphs>268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HI-TECH PROJECTS Pvt. Ltd.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Tech Projects Private Limited</dc:title>
  <dc:creator>Admin</dc:creator>
  <cp:lastModifiedBy>Dhruv Patel</cp:lastModifiedBy>
  <cp:revision>135</cp:revision>
  <dcterms:created xsi:type="dcterms:W3CDTF">2021-08-03T04:22:14Z</dcterms:created>
  <dcterms:modified xsi:type="dcterms:W3CDTF">2022-03-04T13:31:25Z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0x01010075806915D9767D45AD87786D6A488A57</vt:lpwstr>
  </property>
</Properties>
</file>