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8" r:id="rId3"/>
    <p:sldId id="341" r:id="rId4"/>
    <p:sldId id="342" r:id="rId5"/>
    <p:sldId id="359" r:id="rId6"/>
    <p:sldId id="354" r:id="rId7"/>
    <p:sldId id="346" r:id="rId8"/>
    <p:sldId id="347" r:id="rId9"/>
    <p:sldId id="348" r:id="rId10"/>
    <p:sldId id="360" r:id="rId11"/>
    <p:sldId id="3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" initials="A" lastIdx="1" clrIdx="0">
    <p:extLst>
      <p:ext uri="{19B8F6BF-5375-455C-9EA6-DF929625EA0E}">
        <p15:presenceInfo xmlns:p15="http://schemas.microsoft.com/office/powerpoint/2012/main" userId="3a28dfc5d3adf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DBA4-EE90-4093-A9E0-2344209DFB3D}" type="datetimeFigureOut">
              <a:rPr lang="en-IN" smtClean="0"/>
              <a:t>04/03/2022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AA84C-C55C-4BC1-A20A-856DB98D1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7EB0EB-6C10-48FE-988B-5D1C209A4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F695EC-88EE-4B75-9E12-82641CFF3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BF07-77E9-4BD1-8663-928BDFD5A659}" type="datetimeFigureOut">
              <a:rPr lang="en-IN" smtClean="0"/>
              <a:t>04/03/2022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5118A2E-15B4-4E8B-9FE4-2EB23421B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C893061-5613-4DE6-B234-D7D25B09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55A123-6ADB-4D5E-9C0B-F97367501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91588A-5764-469D-80F7-4FF160DD5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1A63-B2F9-4E97-B2AA-D4E12419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9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9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1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1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0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5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3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9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F5ED3-17F1-48BD-AEAE-D6EB4919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3245F2-606C-4969-B91C-D7B4986D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958B-1C75-4E28-AD2E-FA22D8D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D9E1-8C80-48DC-8379-D61F3BC02577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1F0E79-6AF0-4CA5-934E-EB143DD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15EBFB-7244-4AD0-B1DD-97316629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63343-0BE5-41C9-9AA5-BCFD981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B56FA9-3363-4527-AB95-FC6BB880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88E27-FDF1-4AC6-9797-F80A946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659-3BEF-480A-8528-21F4AC5EA917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0A95FF-42AD-436C-AC3F-2D92E1D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403F9-7BBF-4AB0-A2D5-B642F48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258CF5-CB5C-439E-B715-4CECAB2A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C89CDA-B946-4E6D-AB14-59929019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0469D-6F83-49B5-B017-D19BA0EA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B0A3-9BC9-4D2A-B681-BCA07F177C6E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B14D5-3019-4FEF-AB75-B26E6DF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DBEB6-B6DD-4DD1-9F52-6A2410DA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C32F2-3D16-41D1-BD6D-9573BA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D3C88-9846-4543-BA4F-FFC76A5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D76FD-2BD0-448A-955B-919A88A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11C-1841-4EA3-BF1F-9C91F77E537A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0E55C-B756-46A6-9807-15572DEA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56CA9E-56E3-4CDF-AB50-A1B1DC9C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FC698-506E-442F-84C7-82FB848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6524DA-8162-4571-A687-EB69E726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A5587-8AA0-4D6F-AFBD-8AD4F5FF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B5C-99B7-4E08-9AA4-9043A120C49B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9D1FA-6E71-4EB5-A564-849021E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AD52A-4CEF-4CFB-8105-35115D30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CF6BB-6B8D-4DB3-891D-AAE077B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5BBC5-4C0A-4751-B010-4D343020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C9307-5286-42DE-90FA-3213EE3E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54CD4-8FF2-48E5-8AB2-5DFAD0F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AA7-E453-45D1-9239-2E4EF18C244F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71D215-5CAE-40C2-9F19-30C80C25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CEB956-B4E9-42BC-88F1-D827DC84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9351-D115-4B81-907A-0AA7CE9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1BD558-BDBB-4FD8-9830-7BF8363F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14F36F-7A40-4837-939D-5A03581E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A7462-D44F-468C-B145-7E8EFEACF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8A87B3-1D8E-4EEC-9EFE-A9CD228FC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9208DF-33E4-4377-B2EE-1ACE9D2D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1B67-FA9C-4ACD-A7AB-4596E92428A9}" type="datetime1">
              <a:rPr lang="en-IN" smtClean="0"/>
              <a:t>04/03/2022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074460-86ED-4392-B934-37D6DE6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5426B1-4A70-4688-865E-72F0A8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30826-7D59-4501-B04A-B7A1572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76401C-8B0C-4B88-84E2-52EA2BC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92FA-ED70-4BCF-B209-B060229B8086}" type="datetime1">
              <a:rPr lang="en-IN" smtClean="0"/>
              <a:t>04/03/2022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D1E8E-3F63-44D7-8895-194EB88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1CD3F-9B27-4E8A-B051-15A0537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66EDB7-44F5-4FD5-A257-21FA831C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A5A-2439-4FA6-B409-0644700EBE09}" type="datetime1">
              <a:rPr lang="en-IN" smtClean="0"/>
              <a:t>04/03/2022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4AAF6-2913-4071-8FF4-EBF0974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B2FC-2BB9-404F-BE03-C13DD411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264A-02BC-4B69-A347-5270DDB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5DCCA-9E89-4B1B-BC6F-CA5E4A15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03D3AA-CC3C-4A3D-99D8-518CCBC1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1295F7-E89C-447C-9B17-1D2B77B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8F09-E06C-44DE-B072-731C07D879E7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28264-B48F-4F04-B85B-052729E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75916E-5BB7-4BEB-9765-470A57BF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64895-A49C-48E4-A8D0-3BC4559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3464EA-B139-42F9-93EE-A2925554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4C427D-107B-4017-AE8C-5A743982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8457A-E8B6-4EF3-9709-DE8D22E0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8A3E-7527-4A32-A518-DA53DC705995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D4BA9-EE63-4CFB-B462-3A2A535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79E57D-4153-4EDB-B07A-648430E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847F24-474A-4213-82C4-7F4F9CF6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124F9-789F-45A9-83FA-BDC5AC3D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80CF7-0D64-484B-AD9E-4AA0ED87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ABD-482A-4BB9-9DA7-967A1A606E59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86D2E-C0D6-4083-8836-44AFD5A5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784BB-B679-41AD-9F8E-51B2F5E0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390A4E-ADD5-439E-8364-E6061E24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7715" r="10824"/>
          <a:stretch/>
        </p:blipFill>
        <p:spPr>
          <a:xfrm>
            <a:off x="6869567" y="124691"/>
            <a:ext cx="5221426" cy="67333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1EFCF-249A-4497-9331-3917C9463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77" y="627322"/>
            <a:ext cx="7180119" cy="941870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b="1" dirty="0"/>
              <a:t>HI-TECH PROJECTS Pvt. Ltd. </a:t>
            </a:r>
            <a:endParaRPr lang="en-IN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63107B-0A19-4107-8F7E-89D65954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075" y="0"/>
            <a:ext cx="1869901" cy="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342900" y="3351105"/>
            <a:ext cx="6868391" cy="946462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PROJECT NAME: TORRENT POWER , KATARGAM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846" y="3340714"/>
            <a:ext cx="6515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92260" y="3254964"/>
            <a:ext cx="187036" cy="187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342899" y="4453737"/>
            <a:ext cx="6868391" cy="1667540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PRESENTED BY:  TPKS.QS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DATE: 15-02-2022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899" y="1958905"/>
            <a:ext cx="6515100" cy="100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PROJECT REVIEW MEETING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3846" y="4451897"/>
            <a:ext cx="6515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92260" y="4366147"/>
            <a:ext cx="187036" cy="187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3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6844771" cy="542697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PROJECT CURRENT STATUS PHOTO’S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32572" y="6327871"/>
            <a:ext cx="2743200" cy="365125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 </a:t>
            </a:r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10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6DC09F-876A-4FD6-A299-4B93946A14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6" y="1363505"/>
            <a:ext cx="5885343" cy="4414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10BD80-2A8B-4F82-968A-348B48425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6" y="1363505"/>
            <a:ext cx="5885344" cy="44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722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5888808" cy="5738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SUPPORT FROM HEAD OFFICE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95300" y="838489"/>
            <a:ext cx="10515600" cy="4351338"/>
          </a:xfrm>
        </p:spPr>
        <p:txBody>
          <a:bodyPr/>
          <a:lstStyle/>
          <a:p>
            <a:pPr marL="742950" lvl="1" indent="-285750">
              <a:buClr>
                <a:srgbClr val="004C86"/>
              </a:buClr>
              <a:buSzPct val="115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154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11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160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69" y="6278998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210657" y="628384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919806" y="6273261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D55D4AC-CD48-44F6-852F-D81F21BE6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32520"/>
              </p:ext>
            </p:extLst>
          </p:nvPr>
        </p:nvGraphicFramePr>
        <p:xfrm>
          <a:off x="210655" y="216572"/>
          <a:ext cx="11835190" cy="5571164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715788">
                  <a:extLst>
                    <a:ext uri="{9D8B030D-6E8A-4147-A177-3AD203B41FA5}">
                      <a16:colId xmlns:a16="http://schemas.microsoft.com/office/drawing/2014/main" xmlns="" val="1384207867"/>
                    </a:ext>
                  </a:extLst>
                </a:gridCol>
                <a:gridCol w="8119402">
                  <a:extLst>
                    <a:ext uri="{9D8B030D-6E8A-4147-A177-3AD203B41FA5}">
                      <a16:colId xmlns:a16="http://schemas.microsoft.com/office/drawing/2014/main" xmlns="" val="667186548"/>
                    </a:ext>
                  </a:extLst>
                </a:gridCol>
              </a:tblGrid>
              <a:tr h="486875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+mn-lt"/>
                        </a:rPr>
                        <a:t>PROJECT</a:t>
                      </a:r>
                      <a:r>
                        <a:rPr lang="en-IN" sz="2400" b="1" baseline="0" dirty="0">
                          <a:latin typeface="+mn-lt"/>
                        </a:rPr>
                        <a:t> DETAILS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0854975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Project: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PSC Building at Torrent Power " B " Station , </a:t>
                      </a:r>
                      <a:r>
                        <a:rPr lang="en-IN" dirty="0" err="1"/>
                        <a:t>Katargam</a:t>
                      </a:r>
                      <a:r>
                        <a:rPr lang="en-IN" dirty="0">
                          <a:latin typeface="+mn-lt"/>
                        </a:rPr>
                        <a:t> , Surat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3585163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Client: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Torrent Power Ltd.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6730077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Architect: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Munjal Bhatt Architects.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9480913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Structural Consultant: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S3M Design Consultants LLP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4824445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Consultant: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 Consultancy TPI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8393310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Tender Cost: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"/>
                        </a:rPr>
                        <a:t>28.62 Cr.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294388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Start Date (As per PO):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17-08-2020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6860230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Finish Date (As per PO):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16-02-2022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4371876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Actual Start Date: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02-09-2020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7772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Finish Date (As per Bar Chart):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10-08-2022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651367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Total Duration Vs Lapsed in days:</a:t>
                      </a:r>
                      <a:endParaRPr lang="en-IN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Say 696 Vs 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Project plan Vs Achievement: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12.12  Vs 10.26 Cr.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4982850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Billing Till Last Month: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10.26 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03203" cy="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911937" y="62838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2</a:t>
            </a:fld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706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125596" y="84221"/>
            <a:ext cx="5059468" cy="409074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 OF LAST MOM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24422"/>
              </p:ext>
            </p:extLst>
          </p:nvPr>
        </p:nvGraphicFramePr>
        <p:xfrm>
          <a:off x="945573" y="1107479"/>
          <a:ext cx="10287001" cy="4824703"/>
        </p:xfrm>
        <a:graphic>
          <a:graphicData uri="http://schemas.openxmlformats.org/drawingml/2006/table">
            <a:tbl>
              <a:tblPr/>
              <a:tblGrid>
                <a:gridCol w="329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8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224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7927">
                  <a:extLst>
                    <a:ext uri="{9D8B030D-6E8A-4147-A177-3AD203B41FA5}">
                      <a16:colId xmlns:a16="http://schemas.microsoft.com/office/drawing/2014/main" xmlns="" val="76978184"/>
                    </a:ext>
                  </a:extLst>
                </a:gridCol>
                <a:gridCol w="791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1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4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807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 PROJECT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REVIEW MEETING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0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DEPARTMENT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28/12/2021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PARTICIPANTS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Incharge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(Mr. Jayesh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kumar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Mistry)</a:t>
                      </a:r>
                    </a:p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46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Sr.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Agenda Points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 Measurable / Action to be Taken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Person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Person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Taken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Planning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Review the schedule for the project to finish within the stipulated time period.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Progress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Execution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Give floor wise target completion dates to the sub-contractors with manpower requirement and quantity of work.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Progress</a:t>
                      </a: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PRM Presentation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Add a slide about reason of variance for feasibility vs. achievement.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 </a:t>
                      </a: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Sparing in ERP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Spare the extra material/asset from ERP little in advance to enable more effective material/asset management.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Store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the end of the month, run closing stock report in ERP and check with physical stock on site with the help of store in-charge for more accurate data. Make it a practice.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Every month Check in ERP Routine Basis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94" y="1197841"/>
            <a:ext cx="1715546" cy="932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4703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3</a:t>
            </a:fld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370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" y="6127167"/>
            <a:ext cx="1748821" cy="58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5130271" cy="4595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PLAN V/S </a:t>
            </a:r>
            <a:r>
              <a:rPr lang="en-US" sz="2800" b="1" dirty="0">
                <a:solidFill>
                  <a:schemeClr val="tx1"/>
                </a:solidFill>
              </a:rPr>
              <a:t>ACTUAL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5890"/>
              </p:ext>
            </p:extLst>
          </p:nvPr>
        </p:nvGraphicFramePr>
        <p:xfrm>
          <a:off x="322117" y="1698406"/>
          <a:ext cx="11513129" cy="2457959"/>
        </p:xfrm>
        <a:graphic>
          <a:graphicData uri="http://schemas.openxmlformats.org/drawingml/2006/table">
            <a:tbl>
              <a:tblPr/>
              <a:tblGrid>
                <a:gridCol w="1226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8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24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71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71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463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9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58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Value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the month of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January’22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for the Project up 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January’22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56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 as per  Bar chart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 as per Feasibility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Sales (Client Bill)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Achievement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 Sales as per Bar chart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 (Client Bill + WIP) Sales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Achievement </a:t>
                      </a:r>
                      <a:r>
                        <a:rPr lang="en-IN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wrt</a:t>
                      </a:r>
                      <a:r>
                        <a:rPr lang="en-IN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Bar chart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 = D/C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 = G/F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2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2861.65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111.37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27.07%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1212.64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1026.27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84.63%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9745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4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2413605-59BA-400B-AE88-0145CE245A34}"/>
              </a:ext>
            </a:extLst>
          </p:cNvPr>
          <p:cNvSpPr txBox="1"/>
          <p:nvPr/>
        </p:nvSpPr>
        <p:spPr>
          <a:xfrm>
            <a:off x="322117" y="45877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=&gt; Amendment Amount up to Jan-22 – 17.79 Lacs</a:t>
            </a:r>
          </a:p>
        </p:txBody>
      </p:sp>
    </p:spTree>
    <p:extLst>
      <p:ext uri="{BB962C8B-B14F-4D97-AF65-F5344CB8AC3E}">
        <p14:creationId xmlns:p14="http://schemas.microsoft.com/office/powerpoint/2010/main" val="2040034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" y="6127167"/>
            <a:ext cx="1748821" cy="58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0"/>
            <a:ext cx="9411809" cy="770767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REASON OF VARIANCE FOR FEASIBILITY VS. ACHIEVEMENT.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9745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5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2E6A94-7E48-4660-8316-84CEA20D677E}"/>
              </a:ext>
            </a:extLst>
          </p:cNvPr>
          <p:cNvSpPr txBox="1"/>
          <p:nvPr/>
        </p:nvSpPr>
        <p:spPr>
          <a:xfrm>
            <a:off x="210655" y="1282147"/>
            <a:ext cx="11835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Not available of 1st Floor Slab (+6.900 </a:t>
            </a:r>
            <a:r>
              <a:rPr lang="en-US" dirty="0" err="1"/>
              <a:t>Lvl</a:t>
            </a:r>
            <a:r>
              <a:rPr lang="en-US" dirty="0"/>
              <a:t>.) </a:t>
            </a:r>
            <a:r>
              <a:rPr lang="en-US" dirty="0" err="1"/>
              <a:t>drg</a:t>
            </a:r>
            <a:r>
              <a:rPr lang="en-US" dirty="0"/>
              <a:t>. due to change in Structure Design.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82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0"/>
            <a:ext cx="4506817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NEXT QUARTER PLAN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53210"/>
              </p:ext>
            </p:extLst>
          </p:nvPr>
        </p:nvGraphicFramePr>
        <p:xfrm>
          <a:off x="623454" y="1067692"/>
          <a:ext cx="10972801" cy="3163507"/>
        </p:xfrm>
        <a:graphic>
          <a:graphicData uri="http://schemas.openxmlformats.org/drawingml/2006/table">
            <a:tbl>
              <a:tblPr/>
              <a:tblGrid>
                <a:gridCol w="166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3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79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8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76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594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903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501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HI TECH PROJECTS PVT. LTD.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7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 PROJECT: -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PSC Building at Torrent Power " B " Station </a:t>
                      </a:r>
                      <a:r>
                        <a:rPr lang="en-IN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Katargam</a:t>
                      </a:r>
                      <a:r>
                        <a:rPr lang="en-I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, Surat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Jan-22</a:t>
                      </a:r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Arial" panose="020B0604020202020204" pitchFamily="34" charset="0"/>
                        </a:rPr>
                        <a:t>Date: 15-02-22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 MONTH:-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0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Project Value (in</a:t>
                      </a:r>
                      <a:r>
                        <a:rPr lang="en-IN" sz="1400" b="1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N" sz="1400" b="1" i="0" u="none" strike="noStrike" baseline="0" dirty="0" err="1">
                          <a:effectLst/>
                          <a:latin typeface="+mn-lt"/>
                        </a:rPr>
                        <a:t>lacs</a:t>
                      </a:r>
                      <a:r>
                        <a:rPr lang="en-IN" sz="1400" b="1" i="0" u="none" strike="noStrike" baseline="0" dirty="0">
                          <a:effectLst/>
                          <a:latin typeface="+mn-lt"/>
                        </a:rPr>
                        <a:t>)</a:t>
                      </a:r>
                      <a:endParaRPr lang="en-IN" sz="1400" b="1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Cumulative Bill Achieved up to previous month 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% Completed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Feb-22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Mar-22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Apr-22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Quarter's Target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Balance 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5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3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B/A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= D+E+F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= A - (B+G)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2861.65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1026.27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35.86%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96.15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116.18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132.05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344.38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1491.00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22327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6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 Diagonal Corner Rectangle 19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5" y="122321"/>
            <a:ext cx="5213399" cy="480352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MANPOWER STATUS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12839"/>
              </p:ext>
            </p:extLst>
          </p:nvPr>
        </p:nvGraphicFramePr>
        <p:xfrm>
          <a:off x="654627" y="1308317"/>
          <a:ext cx="10422082" cy="4105346"/>
        </p:xfrm>
        <a:graphic>
          <a:graphicData uri="http://schemas.openxmlformats.org/drawingml/2006/table">
            <a:tbl>
              <a:tblPr/>
              <a:tblGrid>
                <a:gridCol w="2701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6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22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4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74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735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PROJECT NAME: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PSC Building at Torrent Power " B " Station , 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Katargam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 , Surat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4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Row Labels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Manpower Requirement for Feb’22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Available in Feb’21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Shortfall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Skilled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Unskilled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54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D=B+C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F=D-E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5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REINFORCEMENT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SHUTTERING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UNSKILLED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MASONRY &amp; PLASTERING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6345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PROOFING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525573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8336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53500" y="632787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7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793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5244571" cy="5738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LAST 3 MONTH VALUATION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53500" y="6326714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8</a:t>
            </a:fld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39008"/>
              </p:ext>
            </p:extLst>
          </p:nvPr>
        </p:nvGraphicFramePr>
        <p:xfrm>
          <a:off x="2057399" y="966356"/>
          <a:ext cx="8198427" cy="52681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3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3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6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85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STOCK VALUATION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8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Category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Dec-21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Jan-22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Feb-22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43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</a:rPr>
                        <a:t>Consumable Asset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7.72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6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</a:rPr>
                        <a:t>Material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25.62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17.90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42.24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40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</a:rPr>
                        <a:t>Oil &amp; Fuel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46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>
                          <a:effectLst/>
                        </a:rPr>
                        <a:t>Sparepart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0.68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0.62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501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34.56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</a:rPr>
                        <a:t>50.59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6501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7425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4494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6844771" cy="542697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PROJECT CURRENT STATUS PHOTO’S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32572" y="6327871"/>
            <a:ext cx="2743200" cy="365125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 </a:t>
            </a:r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9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JAN’22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CF3EA8-EA55-4388-A20B-F46A894CE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12" y="731396"/>
            <a:ext cx="7177975" cy="53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15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806915D9767D45AD87786D6A488A57" ma:contentTypeVersion="13" ma:contentTypeDescription="Create a new document." ma:contentTypeScope="" ma:versionID="2d2c1e487a9ddf7c9d3bbb4ab1c0faa5">
  <xsd:schema xmlns:xsd="http://www.w3.org/2001/XMLSchema" xmlns:xs="http://www.w3.org/2001/XMLSchema" xmlns:p="http://schemas.microsoft.com/office/2006/metadata/properties" xmlns:ns2="7da7bab2-df66-4060-a0bd-ef6b5db8de56" xmlns:ns3="520ab48b-738c-4b5f-962e-785972c7addc" targetNamespace="http://schemas.microsoft.com/office/2006/metadata/properties" ma:root="true" ma:fieldsID="713d970f3acd2dc61c5727bd151a3def" ns2:_="" ns3:_="">
    <xsd:import namespace="7da7bab2-df66-4060-a0bd-ef6b5db8de56"/>
    <xsd:import namespace="520ab48b-738c-4b5f-962e-785972c7a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7bab2-df66-4060-a0bd-ef6b5db8d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5cd4887-d041-47b7-83f5-4b9806e417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ab48b-738c-4b5f-962e-785972c7add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1eb9351-0612-4050-a642-8047678be4e9}" ma:internalName="TaxCatchAll" ma:showField="CatchAllData" ma:web="520ab48b-738c-4b5f-962e-785972c7ad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a7bab2-df66-4060-a0bd-ef6b5db8de56">
      <Terms xmlns="http://schemas.microsoft.com/office/infopath/2007/PartnerControls"/>
    </lcf76f155ced4ddcb4097134ff3c332f>
    <TaxCatchAll xmlns="520ab48b-738c-4b5f-962e-785972c7addc" xsi:nil="true"/>
  </documentManagement>
</p:properties>
</file>

<file path=customXml/itemProps1.xml><?xml version="1.0" encoding="utf-8"?>
<ds:datastoreItem xmlns:ds="http://schemas.openxmlformats.org/officeDocument/2006/customXml" ds:itemID="{141202A9-6264-4CA5-977D-5B3504BD5233}"/>
</file>

<file path=customXml/itemProps2.xml><?xml version="1.0" encoding="utf-8"?>
<ds:datastoreItem xmlns:ds="http://schemas.openxmlformats.org/officeDocument/2006/customXml" ds:itemID="{E61C3472-FBD4-4B14-98EB-26B69476443E}"/>
</file>

<file path=customXml/itemProps3.xml><?xml version="1.0" encoding="utf-8"?>
<ds:datastoreItem xmlns:ds="http://schemas.openxmlformats.org/officeDocument/2006/customXml" ds:itemID="{498F4EB0-E82D-4DAB-85E9-96ED69C0FE55}"/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614</Words>
  <Application>Microsoft Office PowerPoint</Application>
  <PresentationFormat>Widescreen</PresentationFormat>
  <Paragraphs>269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</vt:lpstr>
      <vt:lpstr>Calibri Light</vt:lpstr>
      <vt:lpstr>Symbol</vt:lpstr>
      <vt:lpstr>Wingdings</vt:lpstr>
      <vt:lpstr>Office Theme</vt:lpstr>
      <vt:lpstr>HI-TECH PROJECTS Pvt. Ltd.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Tech Projects Private Limited</dc:title>
  <dc:creator>Admin</dc:creator>
  <cp:lastModifiedBy>Dhruv Patel</cp:lastModifiedBy>
  <cp:revision>114</cp:revision>
  <dcterms:created xsi:type="dcterms:W3CDTF">2021-08-03T04:22:14Z</dcterms:created>
  <dcterms:modified xsi:type="dcterms:W3CDTF">2022-03-04T13:32:15Z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0x01010075806915D9767D45AD87786D6A488A57</vt:lpwstr>
  </property>
</Properties>
</file>