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sldIdLst>
    <p:sldId id="994" r:id="rId5"/>
    <p:sldId id="997" r:id="rId6"/>
    <p:sldId id="996" r:id="rId7"/>
    <p:sldId id="993" r:id="rId8"/>
    <p:sldId id="998" r:id="rId9"/>
    <p:sldId id="999" r:id="rId10"/>
    <p:sldId id="1000" r:id="rId11"/>
    <p:sldId id="1002" r:id="rId12"/>
    <p:sldId id="1003" r:id="rId13"/>
    <p:sldId id="1004" r:id="rId14"/>
    <p:sldId id="1005" r:id="rId15"/>
    <p:sldId id="1006" r:id="rId16"/>
    <p:sldId id="1008" r:id="rId17"/>
    <p:sldId id="1007" r:id="rId18"/>
    <p:sldId id="1009" r:id="rId19"/>
    <p:sldId id="1010" r:id="rId20"/>
  </p:sldIdLst>
  <p:sldSz cx="9144000" cy="6858000" type="screen4x3"/>
  <p:notesSz cx="6858000" cy="99266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FF7"/>
    <a:srgbClr val="0000CC"/>
    <a:srgbClr val="E2E2E2"/>
    <a:srgbClr val="E8E8E8"/>
    <a:srgbClr val="FFFFFF"/>
    <a:srgbClr val="BABABA"/>
    <a:srgbClr val="F9F9F9"/>
    <a:srgbClr val="FBFB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7262" autoAdjust="0"/>
    <p:restoredTop sz="96374" autoAdjust="0"/>
  </p:normalViewPr>
  <p:slideViewPr>
    <p:cSldViewPr>
      <p:cViewPr varScale="1">
        <p:scale>
          <a:sx n="69" d="100"/>
          <a:sy n="69" d="100"/>
        </p:scale>
        <p:origin x="1674"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2936" tIns="46468" rIns="92936" bIns="46468"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2936" tIns="46468" rIns="92936" bIns="46468" rtlCol="0"/>
          <a:lstStyle>
            <a:lvl1pPr algn="r" fontAlgn="auto">
              <a:spcBef>
                <a:spcPts val="0"/>
              </a:spcBef>
              <a:spcAft>
                <a:spcPts val="0"/>
              </a:spcAft>
              <a:defRPr sz="1200">
                <a:latin typeface="+mn-lt"/>
                <a:cs typeface="+mn-cs"/>
              </a:defRPr>
            </a:lvl1pPr>
          </a:lstStyle>
          <a:p>
            <a:pPr>
              <a:defRPr/>
            </a:pPr>
            <a:fld id="{2621FEF4-F606-4B2D-B341-4717CB79B768}" type="datetimeFigureOut">
              <a:rPr lang="en-US"/>
              <a:pPr>
                <a:defRPr/>
              </a:pPr>
              <a:t>12/5/2022</a:t>
            </a:fld>
            <a:endParaRPr lang="en-US" dirty="0"/>
          </a:p>
        </p:txBody>
      </p:sp>
      <p:sp>
        <p:nvSpPr>
          <p:cNvPr id="4" name="Slide Image Placeholder 3"/>
          <p:cNvSpPr>
            <a:spLocks noGrp="1" noRot="1" noChangeAspect="1"/>
          </p:cNvSpPr>
          <p:nvPr>
            <p:ph type="sldImg" idx="2"/>
          </p:nvPr>
        </p:nvSpPr>
        <p:spPr>
          <a:xfrm>
            <a:off x="947738" y="744538"/>
            <a:ext cx="4962525" cy="3722687"/>
          </a:xfrm>
          <a:prstGeom prst="rect">
            <a:avLst/>
          </a:prstGeom>
          <a:noFill/>
          <a:ln w="12700">
            <a:solidFill>
              <a:prstClr val="black"/>
            </a:solidFill>
          </a:ln>
        </p:spPr>
        <p:txBody>
          <a:bodyPr vert="horz" lIns="92936" tIns="46468" rIns="92936" bIns="46468" rtlCol="0" anchor="ctr"/>
          <a:lstStyle/>
          <a:p>
            <a:pPr lvl="0"/>
            <a:endParaRPr lang="en-US" noProof="0" dirty="0"/>
          </a:p>
        </p:txBody>
      </p:sp>
      <p:sp>
        <p:nvSpPr>
          <p:cNvPr id="5" name="Notes Placeholder 4"/>
          <p:cNvSpPr>
            <a:spLocks noGrp="1"/>
          </p:cNvSpPr>
          <p:nvPr>
            <p:ph type="body" sz="quarter" idx="3"/>
          </p:nvPr>
        </p:nvSpPr>
        <p:spPr>
          <a:xfrm>
            <a:off x="685800" y="4714875"/>
            <a:ext cx="5486400" cy="4467225"/>
          </a:xfrm>
          <a:prstGeom prst="rect">
            <a:avLst/>
          </a:prstGeom>
        </p:spPr>
        <p:txBody>
          <a:bodyPr vert="horz" lIns="92936" tIns="46468" rIns="92936" bIns="46468"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71800" cy="496887"/>
          </a:xfrm>
          <a:prstGeom prst="rect">
            <a:avLst/>
          </a:prstGeom>
        </p:spPr>
        <p:txBody>
          <a:bodyPr vert="horz" lIns="92936" tIns="46468" rIns="92936" bIns="46468"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9428163"/>
            <a:ext cx="2971800" cy="496887"/>
          </a:xfrm>
          <a:prstGeom prst="rect">
            <a:avLst/>
          </a:prstGeom>
        </p:spPr>
        <p:txBody>
          <a:bodyPr vert="horz" wrap="square" lIns="92936" tIns="46468" rIns="92936" bIns="46468" numCol="1" anchor="b" anchorCtr="0" compatLnSpc="1">
            <a:prstTxWarp prst="textNoShape">
              <a:avLst/>
            </a:prstTxWarp>
          </a:bodyPr>
          <a:lstStyle>
            <a:lvl1pPr algn="r">
              <a:defRPr sz="1200">
                <a:latin typeface="Calibri" panose="020F0502020204030204" pitchFamily="34" charset="0"/>
              </a:defRPr>
            </a:lvl1pPr>
          </a:lstStyle>
          <a:p>
            <a:fld id="{8A123DBA-D1B8-4679-A9E8-2878040F411A}" type="slidenum">
              <a:rPr lang="en-US" altLang="en-US"/>
              <a:pPr/>
              <a:t>‹#›</a:t>
            </a:fld>
            <a:endParaRPr lang="en-US" altLang="en-US"/>
          </a:p>
        </p:txBody>
      </p:sp>
    </p:spTree>
    <p:extLst>
      <p:ext uri="{BB962C8B-B14F-4D97-AF65-F5344CB8AC3E}">
        <p14:creationId xmlns:p14="http://schemas.microsoft.com/office/powerpoint/2010/main" val="1262632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61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6473AE-0B96-48CB-8F10-83D07B57D3EC}" type="slidenum">
              <a:rPr lang="en-US" altLang="en-US">
                <a:latin typeface="Calibri" panose="020F0502020204030204" pitchFamily="34" charset="0"/>
              </a:rPr>
              <a:pPr eaLnBrk="1" hangingPunct="1"/>
              <a:t>1</a:t>
            </a:fld>
            <a:endParaRPr lang="en-US" altLang="en-US" dirty="0">
              <a:latin typeface="Calibri" panose="020F0502020204030204" pitchFamily="34" charset="0"/>
            </a:endParaRPr>
          </a:p>
        </p:txBody>
      </p:sp>
    </p:spTree>
    <p:extLst>
      <p:ext uri="{BB962C8B-B14F-4D97-AF65-F5344CB8AC3E}">
        <p14:creationId xmlns:p14="http://schemas.microsoft.com/office/powerpoint/2010/main" val="2900481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12</a:t>
            </a:fld>
            <a:endParaRPr lang="en-US" altLang="en-US" dirty="0"/>
          </a:p>
        </p:txBody>
      </p:sp>
    </p:spTree>
    <p:extLst>
      <p:ext uri="{BB962C8B-B14F-4D97-AF65-F5344CB8AC3E}">
        <p14:creationId xmlns:p14="http://schemas.microsoft.com/office/powerpoint/2010/main" val="72624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13</a:t>
            </a:fld>
            <a:endParaRPr lang="en-US" altLang="en-US" dirty="0"/>
          </a:p>
        </p:txBody>
      </p:sp>
    </p:spTree>
    <p:extLst>
      <p:ext uri="{BB962C8B-B14F-4D97-AF65-F5344CB8AC3E}">
        <p14:creationId xmlns:p14="http://schemas.microsoft.com/office/powerpoint/2010/main" val="1740498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14</a:t>
            </a:fld>
            <a:endParaRPr lang="en-US" altLang="en-US" dirty="0"/>
          </a:p>
        </p:txBody>
      </p:sp>
    </p:spTree>
    <p:extLst>
      <p:ext uri="{BB962C8B-B14F-4D97-AF65-F5344CB8AC3E}">
        <p14:creationId xmlns:p14="http://schemas.microsoft.com/office/powerpoint/2010/main" val="2597293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15</a:t>
            </a:fld>
            <a:endParaRPr lang="en-US" altLang="en-US" dirty="0"/>
          </a:p>
        </p:txBody>
      </p:sp>
    </p:spTree>
    <p:extLst>
      <p:ext uri="{BB962C8B-B14F-4D97-AF65-F5344CB8AC3E}">
        <p14:creationId xmlns:p14="http://schemas.microsoft.com/office/powerpoint/2010/main" val="3545129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16</a:t>
            </a:fld>
            <a:endParaRPr lang="en-US" altLang="en-US" dirty="0"/>
          </a:p>
        </p:txBody>
      </p:sp>
    </p:spTree>
    <p:extLst>
      <p:ext uri="{BB962C8B-B14F-4D97-AF65-F5344CB8AC3E}">
        <p14:creationId xmlns:p14="http://schemas.microsoft.com/office/powerpoint/2010/main" val="99578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61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6473AE-0B96-48CB-8F10-83D07B57D3EC}" type="slidenum">
              <a:rPr lang="en-US" altLang="en-US">
                <a:latin typeface="Calibri" panose="020F0502020204030204" pitchFamily="34" charset="0"/>
              </a:rPr>
              <a:pPr eaLnBrk="1" hangingPunct="1"/>
              <a:t>3</a:t>
            </a:fld>
            <a:endParaRPr lang="en-US" altLang="en-US" dirty="0">
              <a:latin typeface="Calibri" panose="020F0502020204030204" pitchFamily="34" charset="0"/>
            </a:endParaRPr>
          </a:p>
        </p:txBody>
      </p:sp>
    </p:spTree>
    <p:extLst>
      <p:ext uri="{BB962C8B-B14F-4D97-AF65-F5344CB8AC3E}">
        <p14:creationId xmlns:p14="http://schemas.microsoft.com/office/powerpoint/2010/main" val="377114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61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6473AE-0B96-48CB-8F10-83D07B57D3EC}" type="slidenum">
              <a:rPr lang="en-US" altLang="en-US">
                <a:latin typeface="Calibri" panose="020F0502020204030204" pitchFamily="34" charset="0"/>
              </a:rPr>
              <a:pPr eaLnBrk="1" hangingPunct="1"/>
              <a:t>4</a:t>
            </a:fld>
            <a:endParaRPr lang="en-US" altLang="en-US" dirty="0">
              <a:latin typeface="Calibri" panose="020F0502020204030204" pitchFamily="34" charset="0"/>
            </a:endParaRPr>
          </a:p>
        </p:txBody>
      </p:sp>
    </p:spTree>
    <p:extLst>
      <p:ext uri="{BB962C8B-B14F-4D97-AF65-F5344CB8AC3E}">
        <p14:creationId xmlns:p14="http://schemas.microsoft.com/office/powerpoint/2010/main" val="429378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6</a:t>
            </a:fld>
            <a:endParaRPr lang="en-US" altLang="en-US" dirty="0"/>
          </a:p>
        </p:txBody>
      </p:sp>
    </p:spTree>
    <p:extLst>
      <p:ext uri="{BB962C8B-B14F-4D97-AF65-F5344CB8AC3E}">
        <p14:creationId xmlns:p14="http://schemas.microsoft.com/office/powerpoint/2010/main" val="3936772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7</a:t>
            </a:fld>
            <a:endParaRPr lang="en-US" altLang="en-US" dirty="0"/>
          </a:p>
        </p:txBody>
      </p:sp>
    </p:spTree>
    <p:extLst>
      <p:ext uri="{BB962C8B-B14F-4D97-AF65-F5344CB8AC3E}">
        <p14:creationId xmlns:p14="http://schemas.microsoft.com/office/powerpoint/2010/main" val="292108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8</a:t>
            </a:fld>
            <a:endParaRPr lang="en-US" altLang="en-US" dirty="0"/>
          </a:p>
        </p:txBody>
      </p:sp>
    </p:spTree>
    <p:extLst>
      <p:ext uri="{BB962C8B-B14F-4D97-AF65-F5344CB8AC3E}">
        <p14:creationId xmlns:p14="http://schemas.microsoft.com/office/powerpoint/2010/main" val="387880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9</a:t>
            </a:fld>
            <a:endParaRPr lang="en-US" altLang="en-US" dirty="0"/>
          </a:p>
        </p:txBody>
      </p:sp>
    </p:spTree>
    <p:extLst>
      <p:ext uri="{BB962C8B-B14F-4D97-AF65-F5344CB8AC3E}">
        <p14:creationId xmlns:p14="http://schemas.microsoft.com/office/powerpoint/2010/main" val="327079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10</a:t>
            </a:fld>
            <a:endParaRPr lang="en-US" altLang="en-US" dirty="0"/>
          </a:p>
        </p:txBody>
      </p:sp>
    </p:spTree>
    <p:extLst>
      <p:ext uri="{BB962C8B-B14F-4D97-AF65-F5344CB8AC3E}">
        <p14:creationId xmlns:p14="http://schemas.microsoft.com/office/powerpoint/2010/main" val="233393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A123DBA-D1B8-4679-A9E8-2878040F411A}" type="slidenum">
              <a:rPr lang="en-US" altLang="en-US" smtClean="0"/>
              <a:pPr/>
              <a:t>11</a:t>
            </a:fld>
            <a:endParaRPr lang="en-US" altLang="en-US" dirty="0"/>
          </a:p>
        </p:txBody>
      </p:sp>
    </p:spTree>
    <p:extLst>
      <p:ext uri="{BB962C8B-B14F-4D97-AF65-F5344CB8AC3E}">
        <p14:creationId xmlns:p14="http://schemas.microsoft.com/office/powerpoint/2010/main" val="257781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46E2A78-321D-4085-9D56-CC467A393098}" type="slidenum">
              <a:rPr lang="en-US" altLang="en-US"/>
              <a:pPr/>
              <a:t>‹#›</a:t>
            </a:fld>
            <a:endParaRPr lang="en-US" altLang="en-US"/>
          </a:p>
        </p:txBody>
      </p:sp>
      <p:sp>
        <p:nvSpPr>
          <p:cNvPr id="7" name="fc"/>
          <p:cNvSpPr txBox="1"/>
          <p:nvPr userDrawn="1"/>
        </p:nvSpPr>
        <p:spPr>
          <a:xfrm>
            <a:off x="0" y="6664960"/>
            <a:ext cx="9144000" cy="223138"/>
          </a:xfrm>
          <a:prstGeom prst="rect">
            <a:avLst/>
          </a:prstGeom>
          <a:noFill/>
        </p:spPr>
        <p:txBody>
          <a:bodyPr vert="horz" rtlCol="0">
            <a:spAutoFit/>
          </a:bodyPr>
          <a:lstStyle/>
          <a:p>
            <a:pPr algn="ctr"/>
            <a:endParaRPr lang="en-US" sz="850" b="0" i="0" u="none" baseline="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71117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F973021-3EE6-4302-9D1D-00A357F7AFCA}" type="slidenum">
              <a:rPr lang="en-US" altLang="en-US"/>
              <a:pPr/>
              <a:t>‹#›</a:t>
            </a:fld>
            <a:endParaRPr lang="en-US" altLang="en-US"/>
          </a:p>
        </p:txBody>
      </p:sp>
    </p:spTree>
    <p:extLst>
      <p:ext uri="{BB962C8B-B14F-4D97-AF65-F5344CB8AC3E}">
        <p14:creationId xmlns:p14="http://schemas.microsoft.com/office/powerpoint/2010/main" val="352766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CD4A7B1-3851-4FAF-9714-2D19B67C919F}" type="slidenum">
              <a:rPr lang="en-US" altLang="en-US"/>
              <a:pPr/>
              <a:t>‹#›</a:t>
            </a:fld>
            <a:endParaRPr lang="en-US" altLang="en-US"/>
          </a:p>
        </p:txBody>
      </p:sp>
    </p:spTree>
    <p:extLst>
      <p:ext uri="{BB962C8B-B14F-4D97-AF65-F5344CB8AC3E}">
        <p14:creationId xmlns:p14="http://schemas.microsoft.com/office/powerpoint/2010/main" val="2809487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Freeform 4"/>
          <p:cNvSpPr>
            <a:spLocks noEditPoints="1"/>
          </p:cNvSpPr>
          <p:nvPr userDrawn="1"/>
        </p:nvSpPr>
        <p:spPr bwMode="black">
          <a:xfrm>
            <a:off x="8361363" y="244475"/>
            <a:ext cx="447675" cy="447675"/>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fontAlgn="auto">
              <a:spcBef>
                <a:spcPts val="0"/>
              </a:spcBef>
              <a:spcAft>
                <a:spcPts val="0"/>
              </a:spcAft>
              <a:defRPr/>
            </a:pPr>
            <a:endParaRPr lang="en-US" dirty="0">
              <a:latin typeface="+mn-lt"/>
              <a:cs typeface="+mn-cs"/>
            </a:endParaRPr>
          </a:p>
        </p:txBody>
      </p:sp>
      <p:cxnSp>
        <p:nvCxnSpPr>
          <p:cNvPr id="4" name="Straight Connector 9"/>
          <p:cNvCxnSpPr>
            <a:cxnSpLocks noChangeShapeType="1"/>
          </p:cNvCxnSpPr>
          <p:nvPr userDrawn="1"/>
        </p:nvCxnSpPr>
        <p:spPr bwMode="auto">
          <a:xfrm flipH="1">
            <a:off x="317500" y="6470650"/>
            <a:ext cx="8504238" cy="3175"/>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cxnSp>
      <p:grpSp>
        <p:nvGrpSpPr>
          <p:cNvPr id="5" name="Group 13"/>
          <p:cNvGrpSpPr>
            <a:grpSpLocks/>
          </p:cNvGrpSpPr>
          <p:nvPr userDrawn="1"/>
        </p:nvGrpSpPr>
        <p:grpSpPr bwMode="auto">
          <a:xfrm>
            <a:off x="-236538" y="6473825"/>
            <a:ext cx="1328738" cy="542925"/>
            <a:chOff x="236341" y="7040563"/>
            <a:chExt cx="1327763" cy="542925"/>
          </a:xfrm>
        </p:grpSpPr>
        <p:sp>
          <p:nvSpPr>
            <p:cNvPr id="6" name="TextBox 5"/>
            <p:cNvSpPr txBox="1"/>
            <p:nvPr userDrawn="1"/>
          </p:nvSpPr>
          <p:spPr>
            <a:xfrm>
              <a:off x="236341" y="7212013"/>
              <a:ext cx="540941" cy="371475"/>
            </a:xfrm>
            <a:prstGeom prst="rect">
              <a:avLst/>
            </a:prstGeom>
            <a:noFill/>
          </p:spPr>
          <p:txBody>
            <a:bodyPr wrap="none" lIns="536400" tIns="0" rIns="0" bIns="230400" anchor="b">
              <a:spAutoFit/>
            </a:bodyPr>
            <a:lstStyle/>
            <a:p>
              <a:pPr fontAlgn="auto">
                <a:spcBef>
                  <a:spcPts val="0"/>
                </a:spcBef>
                <a:spcAft>
                  <a:spcPts val="0"/>
                </a:spcAft>
                <a:defRPr/>
              </a:pPr>
              <a:endParaRPr lang="en-US" sz="900" dirty="0">
                <a:solidFill>
                  <a:schemeClr val="accent6"/>
                </a:solidFill>
                <a:latin typeface="+mn-lt"/>
                <a:cs typeface="+mn-cs"/>
              </a:endParaRPr>
            </a:p>
          </p:txBody>
        </p:sp>
        <p:sp>
          <p:nvSpPr>
            <p:cNvPr id="7" name="TextBox 6"/>
            <p:cNvSpPr txBox="1"/>
            <p:nvPr userDrawn="1"/>
          </p:nvSpPr>
          <p:spPr>
            <a:xfrm>
              <a:off x="244273" y="7040563"/>
              <a:ext cx="1319831" cy="177800"/>
            </a:xfrm>
            <a:prstGeom prst="rect">
              <a:avLst/>
            </a:prstGeom>
            <a:noFill/>
          </p:spPr>
          <p:txBody>
            <a:bodyPr wrap="none" lIns="536400" tIns="39600" rIns="0" bIns="0">
              <a:spAutoFit/>
            </a:bodyPr>
            <a:lstStyle/>
            <a:p>
              <a:pPr fontAlgn="auto">
                <a:spcBef>
                  <a:spcPts val="0"/>
                </a:spcBef>
                <a:spcAft>
                  <a:spcPts val="0"/>
                </a:spcAft>
                <a:defRPr/>
              </a:pPr>
              <a:r>
                <a:rPr lang="en-US" sz="900" dirty="0">
                  <a:solidFill>
                    <a:srgbClr val="0018A8"/>
                  </a:solidFill>
                  <a:latin typeface="+mn-lt"/>
                  <a:cs typeface="+mn-cs"/>
                </a:rPr>
                <a:t>Deutsche Bank</a:t>
              </a:r>
            </a:p>
          </p:txBody>
        </p:sp>
      </p:grpSp>
      <p:cxnSp>
        <p:nvCxnSpPr>
          <p:cNvPr id="8" name="Straight Connector 16"/>
          <p:cNvCxnSpPr>
            <a:cxnSpLocks noChangeShapeType="1"/>
          </p:cNvCxnSpPr>
          <p:nvPr userDrawn="1"/>
        </p:nvCxnSpPr>
        <p:spPr bwMode="auto">
          <a:xfrm>
            <a:off x="317500" y="773113"/>
            <a:ext cx="8504238" cy="0"/>
          </a:xfrm>
          <a:prstGeom prst="line">
            <a:avLst/>
          </a:prstGeom>
          <a:noFill/>
          <a:ln w="38100" algn="ctr">
            <a:solidFill>
              <a:srgbClr val="193296"/>
            </a:solidFill>
            <a:round/>
            <a:headEnd/>
            <a:tailEnd/>
          </a:ln>
          <a:extLst>
            <a:ext uri="{909E8E84-426E-40DD-AFC4-6F175D3DCCD1}">
              <a14:hiddenFill xmlns:a14="http://schemas.microsoft.com/office/drawing/2010/main">
                <a:noFill/>
              </a14:hiddenFill>
            </a:ext>
          </a:extLst>
        </p:spPr>
      </p:cxnSp>
      <p:sp>
        <p:nvSpPr>
          <p:cNvPr id="12" name="Text Placeholder 11"/>
          <p:cNvSpPr>
            <a:spLocks noGrp="1"/>
          </p:cNvSpPr>
          <p:nvPr>
            <p:ph type="body" sz="quarter" idx="11"/>
          </p:nvPr>
        </p:nvSpPr>
        <p:spPr>
          <a:xfrm>
            <a:off x="304800" y="304800"/>
            <a:ext cx="8534400" cy="457200"/>
          </a:xfrm>
          <a:prstGeom prst="rect">
            <a:avLst/>
          </a:prstGeom>
        </p:spPr>
        <p:txBody>
          <a:bodyPr/>
          <a:lstStyle>
            <a:lvl1pPr>
              <a:buFontTx/>
              <a:buNone/>
              <a:defRPr sz="2400" b="1" i="0" baseline="0">
                <a:solidFill>
                  <a:schemeClr val="tx2"/>
                </a:solidFill>
              </a:defRPr>
            </a:lvl1pPr>
            <a:lvl2pPr>
              <a:buFontTx/>
              <a:buNone/>
              <a:defRPr sz="2400" b="1" i="0" baseline="0">
                <a:solidFill>
                  <a:schemeClr val="tx2"/>
                </a:solidFill>
              </a:defRPr>
            </a:lvl2pPr>
            <a:lvl3pPr>
              <a:buFontTx/>
              <a:buNone/>
              <a:defRPr sz="2400" b="1" i="0" baseline="0">
                <a:solidFill>
                  <a:schemeClr val="tx2"/>
                </a:solidFill>
              </a:defRPr>
            </a:lvl3pPr>
            <a:lvl4pPr>
              <a:buFontTx/>
              <a:buNone/>
              <a:defRPr sz="2400" b="1" i="0" baseline="0">
                <a:solidFill>
                  <a:schemeClr val="tx2"/>
                </a:solidFill>
              </a:defRPr>
            </a:lvl4pPr>
            <a:lvl5pPr>
              <a:buFontTx/>
              <a:buNone/>
              <a:defRPr sz="2400" b="1" i="0" baseline="0">
                <a:solidFill>
                  <a:schemeClr val="tx2"/>
                </a:solidFill>
              </a:defRPr>
            </a:lvl5pPr>
          </a:lstStyle>
          <a:p>
            <a:pPr lvl="0"/>
            <a:r>
              <a:rPr lang="en-US"/>
              <a:t>Click to edit Master text styles</a:t>
            </a:r>
          </a:p>
        </p:txBody>
      </p:sp>
      <p:sp>
        <p:nvSpPr>
          <p:cNvPr id="9" name="Date Placeholder 4"/>
          <p:cNvSpPr>
            <a:spLocks noGrp="1"/>
          </p:cNvSpPr>
          <p:nvPr>
            <p:ph type="dt" sz="half" idx="12"/>
          </p:nvPr>
        </p:nvSpPr>
        <p:spPr/>
        <p:txBody>
          <a:bodyPr/>
          <a:lstStyle>
            <a:lvl1pPr>
              <a:defRPr/>
            </a:lvl1pPr>
          </a:lstStyle>
          <a:p>
            <a:pPr>
              <a:defRPr/>
            </a:pPr>
            <a:endParaRPr lang="en-US"/>
          </a:p>
        </p:txBody>
      </p:sp>
      <p:sp>
        <p:nvSpPr>
          <p:cNvPr id="10" name="Footer Placeholder 5"/>
          <p:cNvSpPr>
            <a:spLocks noGrp="1"/>
          </p:cNvSpPr>
          <p:nvPr>
            <p:ph type="ftr" sz="quarter" idx="13"/>
          </p:nvPr>
        </p:nvSpPr>
        <p:spPr/>
        <p:txBody>
          <a:bodyPr/>
          <a:lstStyle>
            <a:lvl1pPr>
              <a:defRPr/>
            </a:lvl1pPr>
          </a:lstStyle>
          <a:p>
            <a:pPr>
              <a:defRPr/>
            </a:pPr>
            <a:endParaRPr lang="en-US"/>
          </a:p>
        </p:txBody>
      </p:sp>
      <p:sp>
        <p:nvSpPr>
          <p:cNvPr id="11" name="Slide Number Placeholder 6"/>
          <p:cNvSpPr>
            <a:spLocks noGrp="1"/>
          </p:cNvSpPr>
          <p:nvPr>
            <p:ph type="sldNum" sz="quarter" idx="14"/>
          </p:nvPr>
        </p:nvSpPr>
        <p:spPr>
          <a:xfrm>
            <a:off x="6989763" y="6505575"/>
            <a:ext cx="2133600" cy="365125"/>
          </a:xfrm>
        </p:spPr>
        <p:txBody>
          <a:bodyPr/>
          <a:lstStyle>
            <a:lvl1pPr>
              <a:defRPr/>
            </a:lvl1pPr>
          </a:lstStyle>
          <a:p>
            <a:fld id="{BDB1909D-549A-4BB3-8B9F-692854671983}" type="slidenum">
              <a:rPr lang="en-US" altLang="en-US"/>
              <a:pPr/>
              <a:t>‹#›</a:t>
            </a:fld>
            <a:endParaRPr lang="en-US" altLang="en-US"/>
          </a:p>
        </p:txBody>
      </p:sp>
    </p:spTree>
    <p:extLst>
      <p:ext uri="{BB962C8B-B14F-4D97-AF65-F5344CB8AC3E}">
        <p14:creationId xmlns:p14="http://schemas.microsoft.com/office/powerpoint/2010/main" val="33767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7F225AB-FCE6-47F3-9E0F-ADF62E8F2026}" type="slidenum">
              <a:rPr lang="en-US" altLang="en-US"/>
              <a:pPr/>
              <a:t>‹#›</a:t>
            </a:fld>
            <a:endParaRPr lang="en-US" altLang="en-US"/>
          </a:p>
        </p:txBody>
      </p:sp>
    </p:spTree>
    <p:extLst>
      <p:ext uri="{BB962C8B-B14F-4D97-AF65-F5344CB8AC3E}">
        <p14:creationId xmlns:p14="http://schemas.microsoft.com/office/powerpoint/2010/main" val="143117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100974E-211D-444E-847C-EA4B5F3CD720}" type="slidenum">
              <a:rPr lang="en-US" altLang="en-US"/>
              <a:pPr/>
              <a:t>‹#›</a:t>
            </a:fld>
            <a:endParaRPr lang="en-US" altLang="en-US"/>
          </a:p>
        </p:txBody>
      </p:sp>
    </p:spTree>
    <p:extLst>
      <p:ext uri="{BB962C8B-B14F-4D97-AF65-F5344CB8AC3E}">
        <p14:creationId xmlns:p14="http://schemas.microsoft.com/office/powerpoint/2010/main" val="380408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2174545-0E4D-4301-9716-B6403C4FE89E}" type="slidenum">
              <a:rPr lang="en-US" altLang="en-US"/>
              <a:pPr/>
              <a:t>‹#›</a:t>
            </a:fld>
            <a:endParaRPr lang="en-US" altLang="en-US"/>
          </a:p>
        </p:txBody>
      </p:sp>
    </p:spTree>
    <p:extLst>
      <p:ext uri="{BB962C8B-B14F-4D97-AF65-F5344CB8AC3E}">
        <p14:creationId xmlns:p14="http://schemas.microsoft.com/office/powerpoint/2010/main" val="378615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AD7B9A7-9ED1-4269-857B-134DFF3CE54A}" type="slidenum">
              <a:rPr lang="en-US" altLang="en-US"/>
              <a:pPr/>
              <a:t>‹#›</a:t>
            </a:fld>
            <a:endParaRPr lang="en-US" altLang="en-US"/>
          </a:p>
        </p:txBody>
      </p:sp>
    </p:spTree>
    <p:extLst>
      <p:ext uri="{BB962C8B-B14F-4D97-AF65-F5344CB8AC3E}">
        <p14:creationId xmlns:p14="http://schemas.microsoft.com/office/powerpoint/2010/main" val="26733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0BC43C6-A3D6-4FC4-9F4B-AD2971152E91}" type="slidenum">
              <a:rPr lang="en-US" altLang="en-US"/>
              <a:pPr/>
              <a:t>‹#›</a:t>
            </a:fld>
            <a:endParaRPr lang="en-US" altLang="en-US"/>
          </a:p>
        </p:txBody>
      </p:sp>
    </p:spTree>
    <p:extLst>
      <p:ext uri="{BB962C8B-B14F-4D97-AF65-F5344CB8AC3E}">
        <p14:creationId xmlns:p14="http://schemas.microsoft.com/office/powerpoint/2010/main" val="388860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76EABB10-D84F-490F-885D-464F2A591D15}" type="slidenum">
              <a:rPr lang="en-US" altLang="en-US"/>
              <a:pPr/>
              <a:t>‹#›</a:t>
            </a:fld>
            <a:endParaRPr lang="en-US" altLang="en-US"/>
          </a:p>
        </p:txBody>
      </p:sp>
    </p:spTree>
    <p:extLst>
      <p:ext uri="{BB962C8B-B14F-4D97-AF65-F5344CB8AC3E}">
        <p14:creationId xmlns:p14="http://schemas.microsoft.com/office/powerpoint/2010/main" val="310310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5A55263-F81F-4265-85A3-888FC95DDB4E}" type="slidenum">
              <a:rPr lang="en-US" altLang="en-US"/>
              <a:pPr/>
              <a:t>‹#›</a:t>
            </a:fld>
            <a:endParaRPr lang="en-US" altLang="en-US"/>
          </a:p>
        </p:txBody>
      </p:sp>
    </p:spTree>
    <p:extLst>
      <p:ext uri="{BB962C8B-B14F-4D97-AF65-F5344CB8AC3E}">
        <p14:creationId xmlns:p14="http://schemas.microsoft.com/office/powerpoint/2010/main" val="68556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E3C5D7B-1280-4CE2-9258-25FFDDF00C96}" type="slidenum">
              <a:rPr lang="en-US" altLang="en-US"/>
              <a:pPr/>
              <a:t>‹#›</a:t>
            </a:fld>
            <a:endParaRPr lang="en-US" altLang="en-US"/>
          </a:p>
        </p:txBody>
      </p:sp>
    </p:spTree>
    <p:extLst>
      <p:ext uri="{BB962C8B-B14F-4D97-AF65-F5344CB8AC3E}">
        <p14:creationId xmlns:p14="http://schemas.microsoft.com/office/powerpoint/2010/main" val="225929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0597F73-856D-490D-ACBF-E71BE17D7CC5}" type="slidenum">
              <a:rPr lang="en-US" altLang="en-US"/>
              <a:pPr/>
              <a:t>‹#›</a:t>
            </a:fld>
            <a:endParaRPr lang="en-US" altLang="en-US"/>
          </a:p>
        </p:txBody>
      </p:sp>
      <p:sp>
        <p:nvSpPr>
          <p:cNvPr id="7" name="fc"/>
          <p:cNvSpPr txBox="1"/>
          <p:nvPr userDrawn="1"/>
        </p:nvSpPr>
        <p:spPr>
          <a:xfrm>
            <a:off x="0" y="6664960"/>
            <a:ext cx="9144000" cy="223138"/>
          </a:xfrm>
          <a:prstGeom prst="rect">
            <a:avLst/>
          </a:prstGeom>
          <a:noFill/>
        </p:spPr>
        <p:txBody>
          <a:bodyPr>
            <a:spAutoFit/>
          </a:bodyPr>
          <a:lstStyle/>
          <a:p>
            <a:pPr algn="ctr" fontAlgn="auto">
              <a:spcBef>
                <a:spcPts val="0"/>
              </a:spcBef>
              <a:spcAft>
                <a:spcPts val="0"/>
              </a:spcAft>
              <a:defRPr/>
            </a:pPr>
            <a:endParaRPr lang="en-GB" sz="850" b="0" i="0" u="none" baseline="0">
              <a:solidFill>
                <a:srgbClr val="000000"/>
              </a:solidFill>
              <a:latin typeface="arial unicode ms" panose="020B060402020202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3400" y="2904707"/>
            <a:ext cx="8178800" cy="523220"/>
          </a:xfrm>
          <a:prstGeom prst="rect">
            <a:avLst/>
          </a:prstGeom>
          <a:noFill/>
        </p:spPr>
        <p:txBody>
          <a:bodyPr wrap="square" rtlCol="0">
            <a:spAutoFit/>
          </a:bodyPr>
          <a:lstStyle/>
          <a:p>
            <a:pPr algn="ctr"/>
            <a:r>
              <a:rPr lang="en-US" sz="2800" dirty="0"/>
              <a:t>Manual testing</a:t>
            </a:r>
            <a:endParaRPr lang="de-DE" sz="2800" dirty="0"/>
          </a:p>
        </p:txBody>
      </p:sp>
      <p:sp>
        <p:nvSpPr>
          <p:cNvPr id="17" name="TextBox 16"/>
          <p:cNvSpPr txBox="1"/>
          <p:nvPr/>
        </p:nvSpPr>
        <p:spPr>
          <a:xfrm>
            <a:off x="431800" y="1676400"/>
            <a:ext cx="3454400" cy="1938992"/>
          </a:xfrm>
          <a:prstGeom prst="rect">
            <a:avLst/>
          </a:prstGeom>
          <a:noFill/>
        </p:spPr>
        <p:txBody>
          <a:bodyPr wrap="square" rtlCol="0">
            <a:spAutoFit/>
          </a:bodyPr>
          <a:lstStyle/>
          <a:p>
            <a:endParaRPr lang="en-US" sz="2400" dirty="0"/>
          </a:p>
          <a:p>
            <a:endParaRPr lang="en-US" sz="2400" dirty="0"/>
          </a:p>
          <a:p>
            <a:endParaRPr lang="en-US" sz="2400" dirty="0"/>
          </a:p>
          <a:p>
            <a:endParaRPr lang="de-DE" sz="2400" dirty="0"/>
          </a:p>
          <a:p>
            <a:endParaRPr lang="de-DE" sz="2400" dirty="0"/>
          </a:p>
        </p:txBody>
      </p:sp>
      <p:sp>
        <p:nvSpPr>
          <p:cNvPr id="18" name="Slide Number Placeholder 17"/>
          <p:cNvSpPr>
            <a:spLocks noGrp="1"/>
          </p:cNvSpPr>
          <p:nvPr>
            <p:ph type="sldNum" sz="quarter" idx="14"/>
          </p:nvPr>
        </p:nvSpPr>
        <p:spPr/>
        <p:txBody>
          <a:bodyPr/>
          <a:lstStyle/>
          <a:p>
            <a:fld id="{BDB1909D-549A-4BB3-8B9F-692854671983}" type="slidenum">
              <a:rPr lang="en-US" altLang="en-US" smtClean="0"/>
              <a:pPr/>
              <a:t>1</a:t>
            </a:fld>
            <a:endParaRPr lang="en-US" altLang="en-US" dirty="0"/>
          </a:p>
        </p:txBody>
      </p:sp>
    </p:spTree>
    <p:extLst>
      <p:ext uri="{BB962C8B-B14F-4D97-AF65-F5344CB8AC3E}">
        <p14:creationId xmlns:p14="http://schemas.microsoft.com/office/powerpoint/2010/main" val="386342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10</a:t>
            </a:fld>
            <a:endParaRPr lang="en-US" altLang="en-US" dirty="0"/>
          </a:p>
        </p:txBody>
      </p:sp>
      <p:sp>
        <p:nvSpPr>
          <p:cNvPr id="4" name="Title 1"/>
          <p:cNvSpPr txBox="1">
            <a:spLocks/>
          </p:cNvSpPr>
          <p:nvPr/>
        </p:nvSpPr>
        <p:spPr>
          <a:xfrm>
            <a:off x="304800" y="763198"/>
            <a:ext cx="60960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Experience Based Testing</a:t>
            </a:r>
          </a:p>
        </p:txBody>
      </p:sp>
      <p:sp>
        <p:nvSpPr>
          <p:cNvPr id="2" name="TextBox 1">
            <a:extLst>
              <a:ext uri="{FF2B5EF4-FFF2-40B4-BE49-F238E27FC236}">
                <a16:creationId xmlns:a16="http://schemas.microsoft.com/office/drawing/2014/main" id="{BBD9DFB2-0B3C-0BD1-A5CB-E5BD626DD7C4}"/>
              </a:ext>
            </a:extLst>
          </p:cNvPr>
          <p:cNvSpPr txBox="1"/>
          <p:nvPr/>
        </p:nvSpPr>
        <p:spPr>
          <a:xfrm>
            <a:off x="311727" y="1527954"/>
            <a:ext cx="4793673" cy="2308324"/>
          </a:xfrm>
          <a:prstGeom prst="rect">
            <a:avLst/>
          </a:prstGeom>
          <a:noFill/>
        </p:spPr>
        <p:txBody>
          <a:bodyPr wrap="square" rtlCol="0">
            <a:spAutoFit/>
          </a:bodyPr>
          <a:lstStyle/>
          <a:p>
            <a:r>
              <a:rPr lang="en-US" dirty="0"/>
              <a:t>Also known as Error guessing and exploratory testing.</a:t>
            </a:r>
          </a:p>
          <a:p>
            <a:r>
              <a:rPr lang="en-US" dirty="0"/>
              <a:t>This is the spot where functional QA Engineers shine. Using their creativity, skill and experience the QA team perform various scenarios in order to break the system/component/feature or at least show its limits.</a:t>
            </a:r>
          </a:p>
        </p:txBody>
      </p:sp>
      <p:sp>
        <p:nvSpPr>
          <p:cNvPr id="10" name="TextBox 9">
            <a:extLst>
              <a:ext uri="{FF2B5EF4-FFF2-40B4-BE49-F238E27FC236}">
                <a16:creationId xmlns:a16="http://schemas.microsoft.com/office/drawing/2014/main" id="{57F96C07-024C-D4E1-B69C-1B993D53BCF2}"/>
              </a:ext>
            </a:extLst>
          </p:cNvPr>
          <p:cNvSpPr txBox="1"/>
          <p:nvPr/>
        </p:nvSpPr>
        <p:spPr>
          <a:xfrm>
            <a:off x="311727" y="4847761"/>
            <a:ext cx="8686800" cy="646331"/>
          </a:xfrm>
          <a:prstGeom prst="rect">
            <a:avLst/>
          </a:prstGeom>
          <a:noFill/>
        </p:spPr>
        <p:txBody>
          <a:bodyPr wrap="square" rtlCol="0">
            <a:spAutoFit/>
          </a:bodyPr>
          <a:lstStyle/>
          <a:p>
            <a:r>
              <a:rPr lang="en-US" dirty="0"/>
              <a:t>In this approach, the software is tested using a combinatorial method to test all the possible discrete combinations of the parameters involved.</a:t>
            </a:r>
          </a:p>
        </p:txBody>
      </p:sp>
      <p:sp>
        <p:nvSpPr>
          <p:cNvPr id="12" name="TextBox 11">
            <a:extLst>
              <a:ext uri="{FF2B5EF4-FFF2-40B4-BE49-F238E27FC236}">
                <a16:creationId xmlns:a16="http://schemas.microsoft.com/office/drawing/2014/main" id="{0F23564B-A0D6-AC1F-A168-2D9AA53FAFB2}"/>
              </a:ext>
            </a:extLst>
          </p:cNvPr>
          <p:cNvSpPr txBox="1"/>
          <p:nvPr/>
        </p:nvSpPr>
        <p:spPr>
          <a:xfrm>
            <a:off x="387927" y="4036623"/>
            <a:ext cx="4267200" cy="523220"/>
          </a:xfrm>
          <a:prstGeom prst="rect">
            <a:avLst/>
          </a:prstGeom>
          <a:noFill/>
        </p:spPr>
        <p:txBody>
          <a:bodyPr wrap="square" rtlCol="0">
            <a:spAutoFit/>
          </a:bodyPr>
          <a:lstStyle/>
          <a:p>
            <a:pPr algn="l"/>
            <a:r>
              <a:rPr lang="en-US" sz="2800" dirty="0">
                <a:latin typeface="+mj-lt"/>
              </a:rPr>
              <a:t>All-pairs Testing</a:t>
            </a:r>
          </a:p>
        </p:txBody>
      </p:sp>
      <p:pic>
        <p:nvPicPr>
          <p:cNvPr id="13" name="Picture 12">
            <a:extLst>
              <a:ext uri="{FF2B5EF4-FFF2-40B4-BE49-F238E27FC236}">
                <a16:creationId xmlns:a16="http://schemas.microsoft.com/office/drawing/2014/main" id="{64536A24-8245-6E0C-110F-37C99DEA4161}"/>
              </a:ext>
            </a:extLst>
          </p:cNvPr>
          <p:cNvPicPr>
            <a:picLocks noChangeAspect="1"/>
          </p:cNvPicPr>
          <p:nvPr/>
        </p:nvPicPr>
        <p:blipFill>
          <a:blip r:embed="rId3"/>
          <a:stretch>
            <a:fillRect/>
          </a:stretch>
        </p:blipFill>
        <p:spPr>
          <a:xfrm>
            <a:off x="5105400" y="1828800"/>
            <a:ext cx="4017963" cy="1403985"/>
          </a:xfrm>
          <a:prstGeom prst="rect">
            <a:avLst/>
          </a:prstGeom>
        </p:spPr>
      </p:pic>
    </p:spTree>
    <p:extLst>
      <p:ext uri="{BB962C8B-B14F-4D97-AF65-F5344CB8AC3E}">
        <p14:creationId xmlns:p14="http://schemas.microsoft.com/office/powerpoint/2010/main" val="343834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11</a:t>
            </a:fld>
            <a:endParaRPr lang="en-US" altLang="en-US" dirty="0"/>
          </a:p>
        </p:txBody>
      </p:sp>
      <p:sp>
        <p:nvSpPr>
          <p:cNvPr id="4" name="Title 1"/>
          <p:cNvSpPr txBox="1">
            <a:spLocks/>
          </p:cNvSpPr>
          <p:nvPr/>
        </p:nvSpPr>
        <p:spPr>
          <a:xfrm>
            <a:off x="304800" y="763198"/>
            <a:ext cx="60960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b="0" i="0" dirty="0">
                <a:solidFill>
                  <a:srgbClr val="24292F"/>
                </a:solidFill>
                <a:effectLst/>
              </a:rPr>
              <a:t>Non-Functional testing</a:t>
            </a:r>
            <a:endParaRPr lang="en-US" sz="2800" dirty="0"/>
          </a:p>
        </p:txBody>
      </p:sp>
      <p:sp>
        <p:nvSpPr>
          <p:cNvPr id="2" name="TextBox 1">
            <a:extLst>
              <a:ext uri="{FF2B5EF4-FFF2-40B4-BE49-F238E27FC236}">
                <a16:creationId xmlns:a16="http://schemas.microsoft.com/office/drawing/2014/main" id="{BBD9DFB2-0B3C-0BD1-A5CB-E5BD626DD7C4}"/>
              </a:ext>
            </a:extLst>
          </p:cNvPr>
          <p:cNvSpPr txBox="1"/>
          <p:nvPr/>
        </p:nvSpPr>
        <p:spPr>
          <a:xfrm>
            <a:off x="311727" y="1527954"/>
            <a:ext cx="8832273" cy="5047536"/>
          </a:xfrm>
          <a:prstGeom prst="rect">
            <a:avLst/>
          </a:prstGeom>
          <a:noFill/>
        </p:spPr>
        <p:txBody>
          <a:bodyPr wrap="square" rtlCol="0">
            <a:spAutoFit/>
          </a:bodyPr>
          <a:lstStyle/>
          <a:p>
            <a:r>
              <a:rPr lang="en-US" sz="1400" dirty="0"/>
              <a:t>1</a:t>
            </a:r>
            <a:r>
              <a:rPr lang="en-US" sz="1400" b="1" dirty="0"/>
              <a:t>. Static testing </a:t>
            </a:r>
            <a:r>
              <a:rPr lang="en-US" sz="1400" dirty="0"/>
              <a:t>- is a software testing technique which is used to check defects in software application without executing the code. Here we can include the documentation review, branch coverage review and code coverage review.</a:t>
            </a:r>
          </a:p>
          <a:p>
            <a:pPr marL="342900" indent="-342900">
              <a:buAutoNum type="arabicPeriod"/>
            </a:pPr>
            <a:endParaRPr lang="en-US" sz="1400" dirty="0"/>
          </a:p>
          <a:p>
            <a:r>
              <a:rPr lang="en-US" sz="1400" dirty="0"/>
              <a:t>  2. </a:t>
            </a:r>
            <a:r>
              <a:rPr lang="en-US" sz="1400" b="1" dirty="0"/>
              <a:t>Performance</a:t>
            </a:r>
            <a:r>
              <a:rPr lang="en-US" sz="1400" dirty="0"/>
              <a:t> - this type of testing checks that a system can handle the stresses of a production environment in any circumstance (practically every ecommerce app on black Friday).</a:t>
            </a:r>
          </a:p>
          <a:p>
            <a:endParaRPr lang="en-US" sz="1400" dirty="0"/>
          </a:p>
          <a:p>
            <a:r>
              <a:rPr lang="en-US" sz="1400" dirty="0"/>
              <a:t>  3. </a:t>
            </a:r>
            <a:r>
              <a:rPr lang="en-US" sz="1400" b="1" dirty="0"/>
              <a:t>Security</a:t>
            </a:r>
            <a:r>
              <a:rPr lang="en-US" sz="1400" dirty="0"/>
              <a:t> -  is a type of Software Testing that uncovers vulnerabilities, threats, risks in a software application and prevents malicious attacks from intruders. The purpose of Security Tests is to identify all possible loopholes and weaknesses of the software system which might result in a loss of information, revenue, repute at the hands of the employees or outsiders of the Organization.</a:t>
            </a:r>
          </a:p>
          <a:p>
            <a:endParaRPr lang="en-US" sz="1400" dirty="0"/>
          </a:p>
          <a:p>
            <a:r>
              <a:rPr lang="en-US" sz="1400" dirty="0"/>
              <a:t> 4. </a:t>
            </a:r>
            <a:r>
              <a:rPr lang="en-US" sz="1400" b="1" dirty="0"/>
              <a:t>Usability</a:t>
            </a:r>
            <a:r>
              <a:rPr lang="en-US" sz="1400" dirty="0"/>
              <a:t> - also known as User Experience(UX) Testing, is a testing method for measuring how easy and user-friendly a software application is. 	A small set of target end-users, use software application to expose usability defects. Usability testing mainly focuses on user’s ease of using application, flexibility of application to handle controls and ability of application to meet its objectives.</a:t>
            </a:r>
          </a:p>
          <a:p>
            <a:endParaRPr lang="en-US" sz="1400" dirty="0"/>
          </a:p>
          <a:p>
            <a:r>
              <a:rPr lang="en-US" sz="1400" dirty="0"/>
              <a:t> 5</a:t>
            </a:r>
            <a:r>
              <a:rPr lang="en-US" sz="1400" b="1" dirty="0"/>
              <a:t>. Compatibility </a:t>
            </a:r>
            <a:r>
              <a:rPr lang="en-US" sz="1400" dirty="0"/>
              <a:t>- Compatibility Testing is a type of Software testing to check whether your software is capable of running on different hardware, operating systems, applications, network environments or Mobile devices.</a:t>
            </a:r>
          </a:p>
          <a:p>
            <a:endParaRPr lang="en-US" sz="1400" dirty="0"/>
          </a:p>
          <a:p>
            <a:r>
              <a:rPr lang="en-US" sz="1400" dirty="0"/>
              <a:t> 6. </a:t>
            </a:r>
            <a:r>
              <a:rPr lang="en-US" sz="1400" b="1" dirty="0"/>
              <a:t>Scalability</a:t>
            </a:r>
            <a:r>
              <a:rPr lang="en-US" sz="1400" dirty="0"/>
              <a:t> – it is a testing method that focuses on the decrease or increase of the number of users, transactions, volumes of data, network traffic. </a:t>
            </a:r>
          </a:p>
        </p:txBody>
      </p:sp>
    </p:spTree>
    <p:extLst>
      <p:ext uri="{BB962C8B-B14F-4D97-AF65-F5344CB8AC3E}">
        <p14:creationId xmlns:p14="http://schemas.microsoft.com/office/powerpoint/2010/main" val="57653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12</a:t>
            </a:fld>
            <a:endParaRPr lang="en-US" altLang="en-US" dirty="0"/>
          </a:p>
        </p:txBody>
      </p:sp>
      <p:sp>
        <p:nvSpPr>
          <p:cNvPr id="4" name="Title 1"/>
          <p:cNvSpPr txBox="1">
            <a:spLocks/>
          </p:cNvSpPr>
          <p:nvPr/>
        </p:nvSpPr>
        <p:spPr>
          <a:xfrm>
            <a:off x="304800" y="763198"/>
            <a:ext cx="80010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Testing can also be categorized by its granularity:</a:t>
            </a:r>
          </a:p>
        </p:txBody>
      </p:sp>
      <p:sp>
        <p:nvSpPr>
          <p:cNvPr id="2" name="TextBox 1">
            <a:extLst>
              <a:ext uri="{FF2B5EF4-FFF2-40B4-BE49-F238E27FC236}">
                <a16:creationId xmlns:a16="http://schemas.microsoft.com/office/drawing/2014/main" id="{BBD9DFB2-0B3C-0BD1-A5CB-E5BD626DD7C4}"/>
              </a:ext>
            </a:extLst>
          </p:cNvPr>
          <p:cNvSpPr txBox="1"/>
          <p:nvPr/>
        </p:nvSpPr>
        <p:spPr>
          <a:xfrm>
            <a:off x="152400" y="1905000"/>
            <a:ext cx="5029200" cy="3539430"/>
          </a:xfrm>
          <a:prstGeom prst="rect">
            <a:avLst/>
          </a:prstGeom>
          <a:noFill/>
        </p:spPr>
        <p:txBody>
          <a:bodyPr wrap="square" rtlCol="0">
            <a:spAutoFit/>
          </a:bodyPr>
          <a:lstStyle/>
          <a:p>
            <a:r>
              <a:rPr lang="en-US" sz="1400" dirty="0"/>
              <a:t>1. Unit - test which are done in isolation of a given small component or given function (usually done by the dev team)</a:t>
            </a:r>
          </a:p>
          <a:p>
            <a:pPr marL="342900" indent="-342900">
              <a:buAutoNum type="arabicPeriod"/>
            </a:pPr>
            <a:endParaRPr lang="en-US" sz="1400" dirty="0"/>
          </a:p>
          <a:p>
            <a:r>
              <a:rPr lang="en-US" sz="1400" dirty="0"/>
              <a:t>2. Integration - tests which are validating how the components function together</a:t>
            </a:r>
          </a:p>
          <a:p>
            <a:endParaRPr lang="en-US" sz="1400" dirty="0"/>
          </a:p>
          <a:p>
            <a:r>
              <a:rPr lang="en-US" sz="1400" dirty="0"/>
              <a:t>3. System testing - a type of testing which checks the whole system for faults and unwanted behavior, usually done through black box techniques.</a:t>
            </a:r>
          </a:p>
          <a:p>
            <a:endParaRPr lang="en-US" sz="1400" dirty="0"/>
          </a:p>
          <a:p>
            <a:r>
              <a:rPr lang="en-US" sz="1400" dirty="0"/>
              <a:t>4. Acceptance - usually done by a specific team or by the client, tests which follow the flow of the system. This type of testing is not looking for defects, as are the rest of the methods of testing, but it is checking that the client's requirements are met (practically it encourages the system to pass).</a:t>
            </a:r>
          </a:p>
        </p:txBody>
      </p:sp>
      <p:pic>
        <p:nvPicPr>
          <p:cNvPr id="7" name="Picture 6">
            <a:extLst>
              <a:ext uri="{FF2B5EF4-FFF2-40B4-BE49-F238E27FC236}">
                <a16:creationId xmlns:a16="http://schemas.microsoft.com/office/drawing/2014/main" id="{6B23CC76-E5B9-0A33-8D7F-8DB09C246743}"/>
              </a:ext>
            </a:extLst>
          </p:cNvPr>
          <p:cNvPicPr>
            <a:picLocks noChangeAspect="1"/>
          </p:cNvPicPr>
          <p:nvPr/>
        </p:nvPicPr>
        <p:blipFill>
          <a:blip r:embed="rId3"/>
          <a:stretch>
            <a:fillRect/>
          </a:stretch>
        </p:blipFill>
        <p:spPr>
          <a:xfrm>
            <a:off x="4781550" y="1738180"/>
            <a:ext cx="4362450" cy="3472992"/>
          </a:xfrm>
          <a:prstGeom prst="rect">
            <a:avLst/>
          </a:prstGeom>
        </p:spPr>
      </p:pic>
    </p:spTree>
    <p:extLst>
      <p:ext uri="{BB962C8B-B14F-4D97-AF65-F5344CB8AC3E}">
        <p14:creationId xmlns:p14="http://schemas.microsoft.com/office/powerpoint/2010/main" val="333229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13</a:t>
            </a:fld>
            <a:endParaRPr lang="en-US" altLang="en-US" dirty="0"/>
          </a:p>
        </p:txBody>
      </p:sp>
      <p:sp>
        <p:nvSpPr>
          <p:cNvPr id="4" name="Title 1"/>
          <p:cNvSpPr txBox="1">
            <a:spLocks/>
          </p:cNvSpPr>
          <p:nvPr/>
        </p:nvSpPr>
        <p:spPr>
          <a:xfrm>
            <a:off x="304800" y="763198"/>
            <a:ext cx="80010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Writing a defect</a:t>
            </a:r>
          </a:p>
        </p:txBody>
      </p:sp>
      <p:sp>
        <p:nvSpPr>
          <p:cNvPr id="2" name="TextBox 1">
            <a:extLst>
              <a:ext uri="{FF2B5EF4-FFF2-40B4-BE49-F238E27FC236}">
                <a16:creationId xmlns:a16="http://schemas.microsoft.com/office/drawing/2014/main" id="{BBD9DFB2-0B3C-0BD1-A5CB-E5BD626DD7C4}"/>
              </a:ext>
            </a:extLst>
          </p:cNvPr>
          <p:cNvSpPr txBox="1"/>
          <p:nvPr/>
        </p:nvSpPr>
        <p:spPr>
          <a:xfrm>
            <a:off x="304800" y="1531323"/>
            <a:ext cx="8970963" cy="4770537"/>
          </a:xfrm>
          <a:prstGeom prst="rect">
            <a:avLst/>
          </a:prstGeom>
          <a:noFill/>
        </p:spPr>
        <p:txBody>
          <a:bodyPr wrap="square" rtlCol="0">
            <a:spAutoFit/>
          </a:bodyPr>
          <a:lstStyle/>
          <a:p>
            <a:pPr algn="l"/>
            <a:r>
              <a:rPr lang="en-US" sz="1600" i="0" dirty="0">
                <a:solidFill>
                  <a:srgbClr val="24292F"/>
                </a:solidFill>
                <a:effectLst/>
                <a:latin typeface="-apple-system"/>
              </a:rPr>
              <a:t>A defect should inform the team of a problem found in the system under test, should be very explicit and easy to understand. </a:t>
            </a:r>
          </a:p>
          <a:p>
            <a:pPr algn="l"/>
            <a:endParaRPr lang="en-US" sz="1600" i="0" dirty="0">
              <a:solidFill>
                <a:srgbClr val="24292F"/>
              </a:solidFill>
              <a:effectLst/>
              <a:latin typeface="-apple-system"/>
            </a:endParaRPr>
          </a:p>
          <a:p>
            <a:pPr algn="l"/>
            <a:r>
              <a:rPr lang="en-US" sz="1600" i="0" dirty="0">
                <a:solidFill>
                  <a:srgbClr val="24292F"/>
                </a:solidFill>
                <a:effectLst/>
                <a:latin typeface="-apple-system"/>
              </a:rPr>
              <a:t>A defect should have: </a:t>
            </a:r>
          </a:p>
          <a:p>
            <a:pPr algn="l"/>
            <a:r>
              <a:rPr lang="en-US" sz="1600" b="1" i="0" dirty="0">
                <a:solidFill>
                  <a:srgbClr val="24292F"/>
                </a:solidFill>
                <a:effectLst/>
                <a:latin typeface="-apple-system"/>
              </a:rPr>
              <a:t>Title</a:t>
            </a:r>
            <a:r>
              <a:rPr lang="en-US" sz="1600" i="0" dirty="0">
                <a:solidFill>
                  <a:srgbClr val="24292F"/>
                </a:solidFill>
                <a:effectLst/>
                <a:latin typeface="-apple-system"/>
              </a:rPr>
              <a:t> – concise description of the problem </a:t>
            </a:r>
          </a:p>
          <a:p>
            <a:pPr algn="l"/>
            <a:r>
              <a:rPr lang="en-US" sz="1600" b="1" i="0" dirty="0">
                <a:solidFill>
                  <a:srgbClr val="24292F"/>
                </a:solidFill>
                <a:effectLst/>
                <a:latin typeface="-apple-system"/>
              </a:rPr>
              <a:t>Description</a:t>
            </a:r>
            <a:r>
              <a:rPr lang="en-US" sz="1600" i="0" dirty="0">
                <a:solidFill>
                  <a:srgbClr val="24292F"/>
                </a:solidFill>
                <a:effectLst/>
                <a:latin typeface="-apple-system"/>
              </a:rPr>
              <a:t> – detailed description of the problem </a:t>
            </a:r>
          </a:p>
          <a:p>
            <a:pPr algn="l"/>
            <a:r>
              <a:rPr lang="en-US" sz="1600" b="1" i="0" dirty="0">
                <a:solidFill>
                  <a:srgbClr val="24292F"/>
                </a:solidFill>
                <a:effectLst/>
                <a:latin typeface="-apple-system"/>
              </a:rPr>
              <a:t>Steps to reproduce </a:t>
            </a:r>
            <a:r>
              <a:rPr lang="en-US" sz="1600" i="0" dirty="0">
                <a:solidFill>
                  <a:srgbClr val="24292F"/>
                </a:solidFill>
                <a:effectLst/>
                <a:latin typeface="-apple-system"/>
              </a:rPr>
              <a:t>– actions performed to simulate the defective behavior </a:t>
            </a:r>
          </a:p>
          <a:p>
            <a:pPr algn="l"/>
            <a:r>
              <a:rPr lang="en-US" sz="1600" b="1" i="0" dirty="0">
                <a:solidFill>
                  <a:srgbClr val="24292F"/>
                </a:solidFill>
                <a:effectLst/>
                <a:latin typeface="-apple-system"/>
              </a:rPr>
              <a:t>Actual results </a:t>
            </a:r>
            <a:r>
              <a:rPr lang="en-US" sz="1600" i="0" dirty="0">
                <a:solidFill>
                  <a:srgbClr val="24292F"/>
                </a:solidFill>
                <a:effectLst/>
                <a:latin typeface="-apple-system"/>
              </a:rPr>
              <a:t>- self explanatory </a:t>
            </a:r>
          </a:p>
          <a:p>
            <a:pPr algn="l"/>
            <a:r>
              <a:rPr lang="en-US" sz="1600" b="1" i="0" dirty="0">
                <a:solidFill>
                  <a:srgbClr val="24292F"/>
                </a:solidFill>
                <a:effectLst/>
                <a:latin typeface="-apple-system"/>
              </a:rPr>
              <a:t>Expected results </a:t>
            </a:r>
            <a:r>
              <a:rPr lang="en-US" sz="1600" i="0" dirty="0">
                <a:solidFill>
                  <a:srgbClr val="24292F"/>
                </a:solidFill>
                <a:effectLst/>
                <a:latin typeface="-apple-system"/>
              </a:rPr>
              <a:t>- self explanatory </a:t>
            </a:r>
          </a:p>
          <a:p>
            <a:pPr algn="l"/>
            <a:r>
              <a:rPr lang="en-US" sz="1600" b="1" i="0" dirty="0">
                <a:solidFill>
                  <a:srgbClr val="24292F"/>
                </a:solidFill>
                <a:effectLst/>
                <a:latin typeface="-apple-system"/>
              </a:rPr>
              <a:t>Attached evidence</a:t>
            </a:r>
            <a:r>
              <a:rPr lang="en-US" sz="1600" i="0" dirty="0">
                <a:solidFill>
                  <a:srgbClr val="24292F"/>
                </a:solidFill>
                <a:effectLst/>
                <a:latin typeface="-apple-system"/>
              </a:rPr>
              <a:t> – screenshots, logs, </a:t>
            </a:r>
            <a:r>
              <a:rPr lang="en-US" sz="1600" i="0" dirty="0" err="1">
                <a:solidFill>
                  <a:srgbClr val="24292F"/>
                </a:solidFill>
                <a:effectLst/>
                <a:latin typeface="-apple-system"/>
              </a:rPr>
              <a:t>db</a:t>
            </a:r>
            <a:r>
              <a:rPr lang="en-US" sz="1600" i="0" dirty="0">
                <a:solidFill>
                  <a:srgbClr val="24292F"/>
                </a:solidFill>
                <a:effectLst/>
                <a:latin typeface="-apple-system"/>
              </a:rPr>
              <a:t> extracts, other data evidence proving the existence of the defect </a:t>
            </a:r>
          </a:p>
          <a:p>
            <a:pPr algn="l"/>
            <a:r>
              <a:rPr lang="en-US" sz="1600" b="1" i="0" dirty="0">
                <a:solidFill>
                  <a:srgbClr val="24292F"/>
                </a:solidFill>
                <a:effectLst/>
                <a:latin typeface="-apple-system"/>
              </a:rPr>
              <a:t>Severity</a:t>
            </a:r>
            <a:r>
              <a:rPr lang="en-US" sz="1600" i="0" dirty="0">
                <a:solidFill>
                  <a:srgbClr val="24292F"/>
                </a:solidFill>
                <a:effectLst/>
                <a:latin typeface="-apple-system"/>
              </a:rPr>
              <a:t> – defect importance from technical impact perspective (established by QA team) </a:t>
            </a:r>
          </a:p>
          <a:p>
            <a:pPr algn="l"/>
            <a:r>
              <a:rPr lang="en-US" sz="1600" b="1" i="0" dirty="0">
                <a:solidFill>
                  <a:srgbClr val="24292F"/>
                </a:solidFill>
                <a:effectLst/>
                <a:latin typeface="-apple-system"/>
              </a:rPr>
              <a:t>Priority</a:t>
            </a:r>
            <a:r>
              <a:rPr lang="en-US" sz="1600" i="0" dirty="0">
                <a:solidFill>
                  <a:srgbClr val="24292F"/>
                </a:solidFill>
                <a:effectLst/>
                <a:latin typeface="-apple-system"/>
              </a:rPr>
              <a:t> – defect importance from business value perspective (established by business representatives) </a:t>
            </a:r>
          </a:p>
          <a:p>
            <a:pPr algn="l"/>
            <a:r>
              <a:rPr lang="en-US" sz="1600" b="1" i="0" dirty="0">
                <a:solidFill>
                  <a:srgbClr val="24292F"/>
                </a:solidFill>
                <a:effectLst/>
                <a:latin typeface="-apple-system"/>
              </a:rPr>
              <a:t>Assignee</a:t>
            </a:r>
            <a:r>
              <a:rPr lang="en-US" sz="1600" i="0" dirty="0">
                <a:solidFill>
                  <a:srgbClr val="24292F"/>
                </a:solidFill>
                <a:effectLst/>
                <a:latin typeface="-apple-system"/>
              </a:rPr>
              <a:t> – delegated developer that looks into the issue - this will be handled by the defect management system used (JIRA, Bugzilla etc.) </a:t>
            </a:r>
          </a:p>
          <a:p>
            <a:pPr algn="l"/>
            <a:r>
              <a:rPr lang="en-US" sz="1600" b="1" i="0" dirty="0">
                <a:solidFill>
                  <a:srgbClr val="24292F"/>
                </a:solidFill>
                <a:effectLst/>
                <a:latin typeface="-apple-system"/>
              </a:rPr>
              <a:t>Status </a:t>
            </a:r>
            <a:r>
              <a:rPr lang="en-US" sz="1600" i="0" dirty="0">
                <a:solidFill>
                  <a:srgbClr val="24292F"/>
                </a:solidFill>
                <a:effectLst/>
                <a:latin typeface="-apple-system"/>
              </a:rPr>
              <a:t>– current state the defect is in - same as assignee</a:t>
            </a:r>
          </a:p>
          <a:p>
            <a:pPr algn="l"/>
            <a:endParaRPr lang="en-US" sz="1600" i="0" dirty="0">
              <a:solidFill>
                <a:srgbClr val="24292F"/>
              </a:solidFill>
              <a:effectLst/>
              <a:latin typeface="-apple-system"/>
            </a:endParaRPr>
          </a:p>
          <a:p>
            <a:pPr algn="l"/>
            <a:r>
              <a:rPr lang="en-US" sz="1600" i="0" dirty="0">
                <a:solidFill>
                  <a:srgbClr val="24292F"/>
                </a:solidFill>
                <a:effectLst/>
                <a:latin typeface="-apple-system"/>
              </a:rPr>
              <a:t>Other optional info: Build version, fix version, release version Root cause, environment, resolution SLA, detected in phase, labels, components Many others, depending on the tools used for defect management.</a:t>
            </a:r>
          </a:p>
        </p:txBody>
      </p:sp>
    </p:spTree>
    <p:extLst>
      <p:ext uri="{BB962C8B-B14F-4D97-AF65-F5344CB8AC3E}">
        <p14:creationId xmlns:p14="http://schemas.microsoft.com/office/powerpoint/2010/main" val="234941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14</a:t>
            </a:fld>
            <a:endParaRPr lang="en-US" altLang="en-US" dirty="0"/>
          </a:p>
        </p:txBody>
      </p:sp>
      <p:sp>
        <p:nvSpPr>
          <p:cNvPr id="4" name="Title 1"/>
          <p:cNvSpPr txBox="1">
            <a:spLocks/>
          </p:cNvSpPr>
          <p:nvPr/>
        </p:nvSpPr>
        <p:spPr>
          <a:xfrm>
            <a:off x="304800" y="763198"/>
            <a:ext cx="80010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Example of a defect:</a:t>
            </a:r>
          </a:p>
        </p:txBody>
      </p:sp>
      <p:sp>
        <p:nvSpPr>
          <p:cNvPr id="2" name="TextBox 1">
            <a:extLst>
              <a:ext uri="{FF2B5EF4-FFF2-40B4-BE49-F238E27FC236}">
                <a16:creationId xmlns:a16="http://schemas.microsoft.com/office/drawing/2014/main" id="{BBD9DFB2-0B3C-0BD1-A5CB-E5BD626DD7C4}"/>
              </a:ext>
            </a:extLst>
          </p:cNvPr>
          <p:cNvSpPr txBox="1"/>
          <p:nvPr/>
        </p:nvSpPr>
        <p:spPr>
          <a:xfrm>
            <a:off x="268287" y="1327609"/>
            <a:ext cx="8723458" cy="553998"/>
          </a:xfrm>
          <a:prstGeom prst="rect">
            <a:avLst/>
          </a:prstGeom>
          <a:noFill/>
        </p:spPr>
        <p:txBody>
          <a:bodyPr wrap="square" rtlCol="0">
            <a:spAutoFit/>
          </a:bodyPr>
          <a:lstStyle/>
          <a:p>
            <a:pPr algn="l"/>
            <a:r>
              <a:rPr lang="en-US" sz="1600" b="1" i="0" dirty="0">
                <a:solidFill>
                  <a:srgbClr val="24292F"/>
                </a:solidFill>
                <a:effectLst/>
                <a:latin typeface="+mj-lt"/>
              </a:rPr>
              <a:t>Title:</a:t>
            </a:r>
          </a:p>
          <a:p>
            <a:pPr algn="l"/>
            <a:r>
              <a:rPr lang="en-US" sz="1400" i="0" dirty="0">
                <a:solidFill>
                  <a:srgbClr val="24292F"/>
                </a:solidFill>
                <a:effectLst/>
                <a:latin typeface="+mj-lt"/>
              </a:rPr>
              <a:t>The user can insert exponent into the Amount field</a:t>
            </a:r>
            <a:r>
              <a:rPr lang="en-US" sz="1400" i="0" dirty="0">
                <a:solidFill>
                  <a:srgbClr val="24292F"/>
                </a:solidFill>
                <a:effectLst/>
                <a:latin typeface="-apple-system"/>
              </a:rPr>
              <a:t>.</a:t>
            </a:r>
            <a:endParaRPr lang="en-US" sz="1600" i="0" dirty="0">
              <a:solidFill>
                <a:srgbClr val="24292F"/>
              </a:solidFill>
              <a:effectLst/>
              <a:latin typeface="-apple-system"/>
            </a:endParaRPr>
          </a:p>
        </p:txBody>
      </p:sp>
      <p:sp>
        <p:nvSpPr>
          <p:cNvPr id="6" name="TextBox 5">
            <a:extLst>
              <a:ext uri="{FF2B5EF4-FFF2-40B4-BE49-F238E27FC236}">
                <a16:creationId xmlns:a16="http://schemas.microsoft.com/office/drawing/2014/main" id="{5A261441-EA0E-E45B-AF6A-56CCB541EB81}"/>
              </a:ext>
            </a:extLst>
          </p:cNvPr>
          <p:cNvSpPr txBox="1"/>
          <p:nvPr/>
        </p:nvSpPr>
        <p:spPr>
          <a:xfrm>
            <a:off x="268287" y="1820010"/>
            <a:ext cx="7685181" cy="4678204"/>
          </a:xfrm>
          <a:prstGeom prst="rect">
            <a:avLst/>
          </a:prstGeom>
          <a:noFill/>
        </p:spPr>
        <p:txBody>
          <a:bodyPr wrap="none" rtlCol="0">
            <a:spAutoFit/>
          </a:bodyPr>
          <a:lstStyle/>
          <a:p>
            <a:r>
              <a:rPr lang="en-US" sz="1600" b="1" i="0" dirty="0">
                <a:solidFill>
                  <a:srgbClr val="24292F"/>
                </a:solidFill>
                <a:effectLst/>
                <a:latin typeface="+mj-lt"/>
              </a:rPr>
              <a:t>Description</a:t>
            </a:r>
            <a:r>
              <a:rPr lang="en-US" sz="1600" b="1" i="0" dirty="0">
                <a:solidFill>
                  <a:srgbClr val="24292F"/>
                </a:solidFill>
                <a:effectLst/>
                <a:latin typeface="-apple-system"/>
              </a:rPr>
              <a:t>:</a:t>
            </a:r>
          </a:p>
          <a:p>
            <a:r>
              <a:rPr lang="en-US" sz="1400" dirty="0">
                <a:latin typeface="+mj-lt"/>
              </a:rPr>
              <a:t>When trying inserting the amount of currency the user wants to buy or sell he can also insert exponent</a:t>
            </a:r>
          </a:p>
          <a:p>
            <a:r>
              <a:rPr lang="en-US" sz="1400" dirty="0">
                <a:latin typeface="+mj-lt"/>
              </a:rPr>
              <a:t>in an all numerical, thus possibly creating transactions which can exploit the system.</a:t>
            </a:r>
          </a:p>
          <a:p>
            <a:endParaRPr lang="en-US" sz="1400" dirty="0">
              <a:latin typeface="+mj-lt"/>
            </a:endParaRPr>
          </a:p>
          <a:p>
            <a:r>
              <a:rPr lang="en-US" sz="1600" b="1" dirty="0">
                <a:latin typeface="+mj-lt"/>
              </a:rPr>
              <a:t>Steps to reproduce:</a:t>
            </a:r>
            <a:endParaRPr lang="en-US" sz="1400" dirty="0">
              <a:latin typeface="+mj-lt"/>
            </a:endParaRPr>
          </a:p>
          <a:p>
            <a:r>
              <a:rPr lang="en-US" sz="1400" dirty="0">
                <a:latin typeface="+mj-lt"/>
              </a:rPr>
              <a:t>1.Launch the </a:t>
            </a:r>
            <a:r>
              <a:rPr lang="en-US" sz="1400" dirty="0" err="1">
                <a:latin typeface="+mj-lt"/>
              </a:rPr>
              <a:t>FXTrading</a:t>
            </a:r>
            <a:r>
              <a:rPr lang="en-US" sz="1400" dirty="0">
                <a:latin typeface="+mj-lt"/>
              </a:rPr>
              <a:t> app</a:t>
            </a:r>
          </a:p>
          <a:p>
            <a:r>
              <a:rPr lang="en-US" sz="1400" dirty="0">
                <a:latin typeface="+mj-lt"/>
              </a:rPr>
              <a:t>2.Login with a valid user</a:t>
            </a:r>
          </a:p>
          <a:p>
            <a:r>
              <a:rPr lang="en-US" sz="1400" dirty="0">
                <a:latin typeface="+mj-lt"/>
              </a:rPr>
              <a:t>3.Add an exchange container and choose a currency pairs</a:t>
            </a:r>
          </a:p>
          <a:p>
            <a:r>
              <a:rPr lang="en-US" sz="1400" dirty="0">
                <a:latin typeface="+mj-lt"/>
              </a:rPr>
              <a:t>4.Choose any Tenor</a:t>
            </a:r>
          </a:p>
          <a:p>
            <a:r>
              <a:rPr lang="en-US" sz="1400" dirty="0">
                <a:latin typeface="+mj-lt"/>
              </a:rPr>
              <a:t>5.Insert any number followed by an exponent, positive or negative -&gt; 76e-5</a:t>
            </a:r>
          </a:p>
          <a:p>
            <a:r>
              <a:rPr lang="en-US" sz="1400" dirty="0">
                <a:latin typeface="+mj-lt"/>
              </a:rPr>
              <a:t>6.Buy or Sell</a:t>
            </a:r>
          </a:p>
          <a:p>
            <a:r>
              <a:rPr lang="en-US" sz="1400" dirty="0">
                <a:latin typeface="+mj-lt"/>
              </a:rPr>
              <a:t>7.See the transaction is processed without triggering an error message.</a:t>
            </a:r>
          </a:p>
          <a:p>
            <a:endParaRPr lang="en-US" sz="1400" dirty="0">
              <a:latin typeface="+mj-lt"/>
            </a:endParaRPr>
          </a:p>
          <a:p>
            <a:r>
              <a:rPr lang="en-US" sz="1400" b="1" dirty="0">
                <a:latin typeface="+mj-lt"/>
              </a:rPr>
              <a:t>Expected results:</a:t>
            </a:r>
            <a:endParaRPr lang="en-US" sz="1400" dirty="0">
              <a:latin typeface="+mj-lt"/>
            </a:endParaRPr>
          </a:p>
          <a:p>
            <a:r>
              <a:rPr lang="en-US" sz="1400" dirty="0">
                <a:latin typeface="+mj-lt"/>
              </a:rPr>
              <a:t>The user should not be able to insert</a:t>
            </a:r>
          </a:p>
          <a:p>
            <a:r>
              <a:rPr lang="en-US" sz="1400" dirty="0">
                <a:latin typeface="+mj-lt"/>
              </a:rPr>
              <a:t> any non integer number into the Amount field.</a:t>
            </a:r>
          </a:p>
          <a:p>
            <a:r>
              <a:rPr lang="en-US" sz="1400" b="1" dirty="0">
                <a:latin typeface="+mj-lt"/>
              </a:rPr>
              <a:t>Actual results:</a:t>
            </a:r>
            <a:endParaRPr lang="en-US" sz="1400" dirty="0">
              <a:latin typeface="+mj-lt"/>
            </a:endParaRPr>
          </a:p>
          <a:p>
            <a:r>
              <a:rPr lang="en-US" sz="1400" dirty="0">
                <a:latin typeface="+mj-lt"/>
              </a:rPr>
              <a:t>The user can insert an exponent, thus possibly</a:t>
            </a:r>
          </a:p>
          <a:p>
            <a:r>
              <a:rPr lang="en-US" sz="1400" dirty="0">
                <a:latin typeface="+mj-lt"/>
              </a:rPr>
              <a:t> inserting a non integer number into the Amount field.</a:t>
            </a:r>
          </a:p>
          <a:p>
            <a:r>
              <a:rPr lang="en-US" sz="1400" b="1" dirty="0">
                <a:latin typeface="+mj-lt"/>
              </a:rPr>
              <a:t>Notes:</a:t>
            </a:r>
            <a:endParaRPr lang="en-US" sz="1400" dirty="0">
              <a:latin typeface="+mj-lt"/>
            </a:endParaRPr>
          </a:p>
          <a:p>
            <a:r>
              <a:rPr lang="en-US" sz="1400" dirty="0">
                <a:latin typeface="+mj-lt"/>
              </a:rPr>
              <a:t>Please check the attached screenshot. </a:t>
            </a:r>
          </a:p>
        </p:txBody>
      </p:sp>
      <p:pic>
        <p:nvPicPr>
          <p:cNvPr id="13" name="Picture 12">
            <a:extLst>
              <a:ext uri="{FF2B5EF4-FFF2-40B4-BE49-F238E27FC236}">
                <a16:creationId xmlns:a16="http://schemas.microsoft.com/office/drawing/2014/main" id="{D0A0B8B1-B62F-0B7A-A161-8C2F48190879}"/>
              </a:ext>
            </a:extLst>
          </p:cNvPr>
          <p:cNvPicPr>
            <a:picLocks noChangeAspect="1"/>
          </p:cNvPicPr>
          <p:nvPr/>
        </p:nvPicPr>
        <p:blipFill rotWithShape="1">
          <a:blip r:embed="rId3">
            <a:extLst>
              <a:ext uri="{28A0092B-C50C-407E-A947-70E740481C1C}">
                <a14:useLocalDpi xmlns:a14="http://schemas.microsoft.com/office/drawing/2010/main" val="0"/>
              </a:ext>
            </a:extLst>
          </a:blip>
          <a:srcRect l="17173" t="36442" r="17173" b="36443"/>
          <a:stretch/>
        </p:blipFill>
        <p:spPr>
          <a:xfrm>
            <a:off x="4800599" y="4976394"/>
            <a:ext cx="3962401" cy="1332174"/>
          </a:xfrm>
          <a:prstGeom prst="rect">
            <a:avLst/>
          </a:prstGeom>
        </p:spPr>
      </p:pic>
    </p:spTree>
    <p:extLst>
      <p:ext uri="{BB962C8B-B14F-4D97-AF65-F5344CB8AC3E}">
        <p14:creationId xmlns:p14="http://schemas.microsoft.com/office/powerpoint/2010/main" val="366817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15</a:t>
            </a:fld>
            <a:endParaRPr lang="en-US" altLang="en-US" dirty="0"/>
          </a:p>
        </p:txBody>
      </p:sp>
      <p:sp>
        <p:nvSpPr>
          <p:cNvPr id="4" name="Title 1"/>
          <p:cNvSpPr txBox="1">
            <a:spLocks/>
          </p:cNvSpPr>
          <p:nvPr/>
        </p:nvSpPr>
        <p:spPr>
          <a:xfrm>
            <a:off x="304800" y="763198"/>
            <a:ext cx="80010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Writing a test case:</a:t>
            </a:r>
          </a:p>
        </p:txBody>
      </p:sp>
      <p:sp>
        <p:nvSpPr>
          <p:cNvPr id="2" name="TextBox 1">
            <a:extLst>
              <a:ext uri="{FF2B5EF4-FFF2-40B4-BE49-F238E27FC236}">
                <a16:creationId xmlns:a16="http://schemas.microsoft.com/office/drawing/2014/main" id="{BBD9DFB2-0B3C-0BD1-A5CB-E5BD626DD7C4}"/>
              </a:ext>
            </a:extLst>
          </p:cNvPr>
          <p:cNvSpPr txBox="1"/>
          <p:nvPr/>
        </p:nvSpPr>
        <p:spPr>
          <a:xfrm>
            <a:off x="392978" y="1447800"/>
            <a:ext cx="8723458" cy="1169551"/>
          </a:xfrm>
          <a:prstGeom prst="rect">
            <a:avLst/>
          </a:prstGeom>
          <a:noFill/>
        </p:spPr>
        <p:txBody>
          <a:bodyPr wrap="square" rtlCol="0">
            <a:spAutoFit/>
          </a:bodyPr>
          <a:lstStyle/>
          <a:p>
            <a:pPr algn="l"/>
            <a:r>
              <a:rPr lang="en-US" sz="1400" i="0" dirty="0">
                <a:solidFill>
                  <a:srgbClr val="24292F"/>
                </a:solidFill>
                <a:effectLst/>
                <a:latin typeface="+mj-lt"/>
              </a:rPr>
              <a:t>Testcases are used to validate that a given functionality of a system is implemented correctly.</a:t>
            </a:r>
          </a:p>
          <a:p>
            <a:pPr algn="l"/>
            <a:r>
              <a:rPr lang="en-US" sz="1400" i="0" dirty="0">
                <a:solidFill>
                  <a:srgbClr val="24292F"/>
                </a:solidFill>
                <a:effectLst/>
                <a:latin typeface="+mj-lt"/>
              </a:rPr>
              <a:t>A testcase contains:</a:t>
            </a:r>
          </a:p>
          <a:p>
            <a:pPr algn="l"/>
            <a:r>
              <a:rPr lang="en-US" sz="1400" i="0" dirty="0">
                <a:solidFill>
                  <a:srgbClr val="24292F"/>
                </a:solidFill>
                <a:effectLst/>
                <a:latin typeface="+mj-lt"/>
              </a:rPr>
              <a:t> Test steps, </a:t>
            </a:r>
            <a:r>
              <a:rPr lang="en-US" sz="1400" dirty="0">
                <a:solidFill>
                  <a:srgbClr val="24292F"/>
                </a:solidFill>
                <a:latin typeface="+mj-lt"/>
              </a:rPr>
              <a:t>t</a:t>
            </a:r>
            <a:r>
              <a:rPr lang="en-US" sz="1400" i="0" dirty="0">
                <a:solidFill>
                  <a:srgbClr val="24292F"/>
                </a:solidFill>
                <a:effectLst/>
                <a:latin typeface="+mj-lt"/>
              </a:rPr>
              <a:t>est data, precondition, postcondition developed for specific test scenario to verify any requirement.</a:t>
            </a:r>
          </a:p>
          <a:p>
            <a:pPr algn="l"/>
            <a:r>
              <a:rPr lang="en-US" sz="1400" i="0" dirty="0">
                <a:solidFill>
                  <a:srgbClr val="24292F"/>
                </a:solidFill>
                <a:effectLst/>
                <a:latin typeface="+mj-lt"/>
              </a:rPr>
              <a:t>The testcase includes specific variables or conditions, using which a testing engineer can compare expected and actual results to determine whether a software product is functioning as per the requirements of the customer.</a:t>
            </a:r>
            <a:endParaRPr lang="en-US" sz="1400" i="0" dirty="0">
              <a:solidFill>
                <a:srgbClr val="24292F"/>
              </a:solidFill>
              <a:effectLst/>
              <a:latin typeface="-apple-system"/>
            </a:endParaRPr>
          </a:p>
        </p:txBody>
      </p:sp>
      <p:sp>
        <p:nvSpPr>
          <p:cNvPr id="9" name="TextBox 8">
            <a:extLst>
              <a:ext uri="{FF2B5EF4-FFF2-40B4-BE49-F238E27FC236}">
                <a16:creationId xmlns:a16="http://schemas.microsoft.com/office/drawing/2014/main" id="{85FE685F-ACA6-D48E-A223-28CDBDB1A01B}"/>
              </a:ext>
            </a:extLst>
          </p:cNvPr>
          <p:cNvSpPr txBox="1"/>
          <p:nvPr/>
        </p:nvSpPr>
        <p:spPr>
          <a:xfrm>
            <a:off x="399905" y="2763322"/>
            <a:ext cx="8723458" cy="3385542"/>
          </a:xfrm>
          <a:prstGeom prst="rect">
            <a:avLst/>
          </a:prstGeom>
          <a:noFill/>
        </p:spPr>
        <p:txBody>
          <a:bodyPr wrap="square" rtlCol="0">
            <a:spAutoFit/>
          </a:bodyPr>
          <a:lstStyle/>
          <a:p>
            <a:pPr algn="l"/>
            <a:r>
              <a:rPr lang="en-US" sz="1400" b="1" i="0" dirty="0">
                <a:solidFill>
                  <a:srgbClr val="24292F"/>
                </a:solidFill>
                <a:effectLst/>
                <a:latin typeface="-apple-system"/>
              </a:rPr>
              <a:t>Testcase can have two outcomes:</a:t>
            </a:r>
          </a:p>
          <a:p>
            <a:pPr algn="l"/>
            <a:r>
              <a:rPr lang="en-US" sz="1400" i="0" dirty="0">
                <a:solidFill>
                  <a:srgbClr val="24292F"/>
                </a:solidFill>
                <a:effectLst/>
                <a:latin typeface="-apple-system"/>
              </a:rPr>
              <a:t> 1. positive - where the test is passed if a successful operation is done (The user can successfully purchase 1 item from an ecommerce app) </a:t>
            </a:r>
          </a:p>
          <a:p>
            <a:pPr algn="l"/>
            <a:r>
              <a:rPr lang="en-US" sz="1400" i="0" dirty="0">
                <a:solidFill>
                  <a:srgbClr val="24292F"/>
                </a:solidFill>
                <a:effectLst/>
                <a:latin typeface="-apple-system"/>
              </a:rPr>
              <a:t>2. negative - where the user is passed if a validation message is triggered (The user cannot successfully login into the system with an empty password)</a:t>
            </a:r>
          </a:p>
          <a:p>
            <a:pPr algn="l"/>
            <a:r>
              <a:rPr lang="en-US" sz="1400" b="1" i="0" dirty="0">
                <a:solidFill>
                  <a:srgbClr val="24292F"/>
                </a:solidFill>
                <a:effectLst/>
                <a:latin typeface="-apple-system"/>
              </a:rPr>
              <a:t>Testcase need to have the following:</a:t>
            </a:r>
          </a:p>
          <a:p>
            <a:pPr algn="l">
              <a:buFont typeface="+mj-lt"/>
              <a:buAutoNum type="arabicPeriod"/>
            </a:pPr>
            <a:r>
              <a:rPr lang="en-US" sz="1400" i="0" dirty="0">
                <a:solidFill>
                  <a:srgbClr val="24292F"/>
                </a:solidFill>
                <a:effectLst/>
                <a:latin typeface="-apple-system"/>
              </a:rPr>
              <a:t>Title and description - should be VERY specific so that the whole team can instantly identify what is being done in that particular case</a:t>
            </a:r>
          </a:p>
          <a:p>
            <a:pPr algn="l">
              <a:buFont typeface="+mj-lt"/>
              <a:buAutoNum type="arabicPeriod"/>
            </a:pPr>
            <a:r>
              <a:rPr lang="en-US" sz="1400" i="0" dirty="0">
                <a:solidFill>
                  <a:srgbClr val="24292F"/>
                </a:solidFill>
                <a:effectLst/>
                <a:latin typeface="-apple-system"/>
              </a:rPr>
              <a:t>Prerequisites (if applicable) - this will contain all that is needed in order to start a testing scenario (username and passwords, access to databases, environment grants etc.)</a:t>
            </a:r>
          </a:p>
          <a:p>
            <a:pPr algn="l">
              <a:buFont typeface="+mj-lt"/>
              <a:buAutoNum type="arabicPeriod"/>
            </a:pPr>
            <a:r>
              <a:rPr lang="en-US" sz="1400" i="0" dirty="0">
                <a:solidFill>
                  <a:srgbClr val="24292F"/>
                </a:solidFill>
                <a:effectLst/>
                <a:latin typeface="-apple-system"/>
              </a:rPr>
              <a:t>Test steps - these need to be succinct and only checking one aspect, they will also need to have a description of what the QA needs to do, what is the EXPECTED result and what is the ACTUAL result.</a:t>
            </a:r>
          </a:p>
          <a:p>
            <a:pPr algn="l">
              <a:buFont typeface="+mj-lt"/>
              <a:buAutoNum type="arabicPeriod"/>
            </a:pPr>
            <a:r>
              <a:rPr lang="en-US" sz="1400" i="0" dirty="0">
                <a:solidFill>
                  <a:srgbClr val="24292F"/>
                </a:solidFill>
                <a:effectLst/>
                <a:latin typeface="-apple-system"/>
              </a:rPr>
              <a:t>Post requisites (if applicable) - cleanup which needs to be done after the testing was performed, so that the system is not altered and make other testing a false positive or false negative.</a:t>
            </a:r>
          </a:p>
          <a:p>
            <a:endParaRPr lang="en-US" dirty="0"/>
          </a:p>
        </p:txBody>
      </p:sp>
    </p:spTree>
    <p:extLst>
      <p:ext uri="{BB962C8B-B14F-4D97-AF65-F5344CB8AC3E}">
        <p14:creationId xmlns:p14="http://schemas.microsoft.com/office/powerpoint/2010/main" val="310656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16</a:t>
            </a:fld>
            <a:endParaRPr lang="en-US" altLang="en-US" dirty="0"/>
          </a:p>
        </p:txBody>
      </p:sp>
      <p:sp>
        <p:nvSpPr>
          <p:cNvPr id="4" name="Title 1"/>
          <p:cNvSpPr txBox="1">
            <a:spLocks/>
          </p:cNvSpPr>
          <p:nvPr/>
        </p:nvSpPr>
        <p:spPr>
          <a:xfrm>
            <a:off x="304800" y="763198"/>
            <a:ext cx="8001000" cy="350400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1400" b="1" dirty="0"/>
              <a:t>Best Practices: </a:t>
            </a:r>
          </a:p>
          <a:p>
            <a:pPr algn="l"/>
            <a:endParaRPr lang="en-US" sz="1400" b="1" dirty="0"/>
          </a:p>
          <a:p>
            <a:pPr algn="l"/>
            <a:r>
              <a:rPr lang="en-US" sz="1400" dirty="0"/>
              <a:t>While drafting a test case include the following information:</a:t>
            </a:r>
          </a:p>
          <a:p>
            <a:pPr algn="l"/>
            <a:r>
              <a:rPr lang="en-US" sz="1400" dirty="0"/>
              <a:t>- The description of what requirement is being tested</a:t>
            </a:r>
          </a:p>
          <a:p>
            <a:pPr algn="l"/>
            <a:r>
              <a:rPr lang="en-US" sz="1400" dirty="0"/>
              <a:t>- The explanation of how the system will be tested</a:t>
            </a:r>
          </a:p>
          <a:p>
            <a:pPr algn="l"/>
            <a:r>
              <a:rPr lang="en-US" sz="1400" dirty="0"/>
              <a:t>- The test setup like a version of an application under test, software, data files, operating system, hardware, security access, physical or logical date, time of day, prerequisites such as other tests and any other setup information pertinent to the requirements being tested</a:t>
            </a:r>
          </a:p>
          <a:p>
            <a:pPr algn="l"/>
            <a:r>
              <a:rPr lang="en-US" sz="1400" dirty="0"/>
              <a:t>- Inputs and outputs or actions and expected results</a:t>
            </a:r>
          </a:p>
          <a:p>
            <a:pPr algn="l"/>
            <a:r>
              <a:rPr lang="en-US" sz="1400" dirty="0"/>
              <a:t>- Any proofs or attachments</a:t>
            </a:r>
          </a:p>
          <a:p>
            <a:pPr algn="l"/>
            <a:r>
              <a:rPr lang="en-US" sz="1400" dirty="0"/>
              <a:t>- Use active case language</a:t>
            </a:r>
          </a:p>
          <a:p>
            <a:pPr algn="l"/>
            <a:r>
              <a:rPr lang="en-US" sz="1400" dirty="0"/>
              <a:t>- Test Case should not be more than 15 steps</a:t>
            </a:r>
          </a:p>
          <a:p>
            <a:pPr algn="l"/>
            <a:r>
              <a:rPr lang="en-US" sz="1400" dirty="0"/>
              <a:t>- An automated test script is commented with inputs, purpose and expected results</a:t>
            </a:r>
          </a:p>
          <a:p>
            <a:pPr algn="l"/>
            <a:r>
              <a:rPr lang="en-US" sz="1400" dirty="0"/>
              <a:t>- The setup offers an alternative to pre-requisite tests</a:t>
            </a:r>
          </a:p>
          <a:p>
            <a:pPr algn="l"/>
            <a:r>
              <a:rPr lang="en-US" sz="1400" dirty="0"/>
              <a:t>- With other tests, it should be an incorrect business scenario order</a:t>
            </a:r>
          </a:p>
          <a:p>
            <a:pPr algn="l"/>
            <a:r>
              <a:rPr lang="en-US" sz="1400" dirty="0"/>
              <a:t>- The test case should generate the same results every time no matter who tests it</a:t>
            </a:r>
          </a:p>
        </p:txBody>
      </p:sp>
      <p:sp>
        <p:nvSpPr>
          <p:cNvPr id="6" name="TextBox 5">
            <a:extLst>
              <a:ext uri="{FF2B5EF4-FFF2-40B4-BE49-F238E27FC236}">
                <a16:creationId xmlns:a16="http://schemas.microsoft.com/office/drawing/2014/main" id="{5DCF3F38-D622-14F9-E73D-64751C81952D}"/>
              </a:ext>
            </a:extLst>
          </p:cNvPr>
          <p:cNvSpPr txBox="1"/>
          <p:nvPr/>
        </p:nvSpPr>
        <p:spPr>
          <a:xfrm>
            <a:off x="304800" y="4419600"/>
            <a:ext cx="4038600" cy="523220"/>
          </a:xfrm>
          <a:prstGeom prst="rect">
            <a:avLst/>
          </a:prstGeom>
          <a:noFill/>
        </p:spPr>
        <p:txBody>
          <a:bodyPr wrap="square" rtlCol="0">
            <a:spAutoFit/>
          </a:bodyPr>
          <a:lstStyle/>
          <a:p>
            <a:r>
              <a:rPr lang="en-US" sz="2800" b="1" i="0" dirty="0">
                <a:solidFill>
                  <a:srgbClr val="24292F"/>
                </a:solidFill>
                <a:effectLst/>
                <a:latin typeface="+mj-lt"/>
              </a:rPr>
              <a:t>Example of a test case</a:t>
            </a:r>
            <a:endParaRPr lang="en-US" dirty="0"/>
          </a:p>
        </p:txBody>
      </p:sp>
      <p:pic>
        <p:nvPicPr>
          <p:cNvPr id="8" name="Picture 7">
            <a:extLst>
              <a:ext uri="{FF2B5EF4-FFF2-40B4-BE49-F238E27FC236}">
                <a16:creationId xmlns:a16="http://schemas.microsoft.com/office/drawing/2014/main" id="{2E2ABB72-CFB6-907D-13F4-38DED8E8EA65}"/>
              </a:ext>
            </a:extLst>
          </p:cNvPr>
          <p:cNvPicPr>
            <a:picLocks noChangeAspect="1"/>
          </p:cNvPicPr>
          <p:nvPr/>
        </p:nvPicPr>
        <p:blipFill>
          <a:blip r:embed="rId3"/>
          <a:stretch>
            <a:fillRect/>
          </a:stretch>
        </p:blipFill>
        <p:spPr>
          <a:xfrm>
            <a:off x="228599" y="4942819"/>
            <a:ext cx="8894763" cy="1562755"/>
          </a:xfrm>
          <a:prstGeom prst="rect">
            <a:avLst/>
          </a:prstGeom>
        </p:spPr>
      </p:pic>
    </p:spTree>
    <p:extLst>
      <p:ext uri="{BB962C8B-B14F-4D97-AF65-F5344CB8AC3E}">
        <p14:creationId xmlns:p14="http://schemas.microsoft.com/office/powerpoint/2010/main" val="141386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2</a:t>
            </a:fld>
            <a:endParaRPr lang="en-US" altLang="en-US" dirty="0"/>
          </a:p>
        </p:txBody>
      </p:sp>
      <p:sp>
        <p:nvSpPr>
          <p:cNvPr id="4" name="TextBox 3"/>
          <p:cNvSpPr txBox="1"/>
          <p:nvPr/>
        </p:nvSpPr>
        <p:spPr>
          <a:xfrm>
            <a:off x="381000" y="838200"/>
            <a:ext cx="8534400" cy="523220"/>
          </a:xfrm>
          <a:prstGeom prst="rect">
            <a:avLst/>
          </a:prstGeom>
          <a:noFill/>
        </p:spPr>
        <p:txBody>
          <a:bodyPr wrap="square" rtlCol="0">
            <a:spAutoFit/>
          </a:bodyPr>
          <a:lstStyle/>
          <a:p>
            <a:pPr algn="ctr"/>
            <a:r>
              <a:rPr lang="en-US" sz="2800" dirty="0"/>
              <a:t>Course purpose</a:t>
            </a:r>
            <a:endParaRPr lang="de-DE" sz="2500" dirty="0"/>
          </a:p>
        </p:txBody>
      </p:sp>
      <p:sp>
        <p:nvSpPr>
          <p:cNvPr id="5" name="Content Placeholder 2"/>
          <p:cNvSpPr txBox="1">
            <a:spLocks/>
          </p:cNvSpPr>
          <p:nvPr/>
        </p:nvSpPr>
        <p:spPr>
          <a:xfrm>
            <a:off x="990600" y="1676400"/>
            <a:ext cx="7696200" cy="317686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a:p>
          <a:p>
            <a:r>
              <a:rPr lang="en-US" sz="2400" dirty="0"/>
              <a:t>What is QA?</a:t>
            </a:r>
          </a:p>
          <a:p>
            <a:r>
              <a:rPr lang="en-US" sz="2400" dirty="0"/>
              <a:t>Why we are testing?</a:t>
            </a:r>
          </a:p>
          <a:p>
            <a:r>
              <a:rPr lang="en-US" sz="2400" dirty="0"/>
              <a:t>How we are testing?</a:t>
            </a:r>
          </a:p>
          <a:p>
            <a:endParaRPr lang="en-US" sz="2400" dirty="0"/>
          </a:p>
          <a:p>
            <a:r>
              <a:rPr lang="en-US" sz="2400" dirty="0"/>
              <a:t>Writing a defect</a:t>
            </a:r>
          </a:p>
          <a:p>
            <a:r>
              <a:rPr lang="en-US" sz="2400" dirty="0"/>
              <a:t>Writing a testcase</a:t>
            </a:r>
          </a:p>
          <a:p>
            <a:endParaRPr lang="en-US" dirty="0"/>
          </a:p>
          <a:p>
            <a:endParaRPr lang="en-US" dirty="0"/>
          </a:p>
          <a:p>
            <a:endParaRPr lang="de-DE" dirty="0"/>
          </a:p>
        </p:txBody>
      </p:sp>
    </p:spTree>
    <p:extLst>
      <p:ext uri="{BB962C8B-B14F-4D97-AF65-F5344CB8AC3E}">
        <p14:creationId xmlns:p14="http://schemas.microsoft.com/office/powerpoint/2010/main" val="8119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1066800"/>
            <a:ext cx="5638800" cy="31908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What is QA ?</a:t>
            </a:r>
            <a:endParaRPr lang="de-DE" sz="2800" dirty="0"/>
          </a:p>
        </p:txBody>
      </p:sp>
      <p:sp>
        <p:nvSpPr>
          <p:cNvPr id="6" name="Content Placeholder 2"/>
          <p:cNvSpPr txBox="1">
            <a:spLocks/>
          </p:cNvSpPr>
          <p:nvPr/>
        </p:nvSpPr>
        <p:spPr>
          <a:xfrm>
            <a:off x="990600" y="2514600"/>
            <a:ext cx="6096000" cy="1219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QA is a series of procedures and processes that ensures a good quality is delivered for each product</a:t>
            </a:r>
          </a:p>
          <a:p>
            <a:r>
              <a:rPr lang="en-US" sz="2400" dirty="0"/>
              <a:t>Testing is an activity of the QA  </a:t>
            </a:r>
          </a:p>
          <a:p>
            <a:endParaRPr lang="en-US" sz="1500" dirty="0"/>
          </a:p>
        </p:txBody>
      </p:sp>
      <p:sp>
        <p:nvSpPr>
          <p:cNvPr id="2" name="Slide Number Placeholder 1"/>
          <p:cNvSpPr>
            <a:spLocks noGrp="1"/>
          </p:cNvSpPr>
          <p:nvPr>
            <p:ph type="sldNum" sz="quarter" idx="14"/>
          </p:nvPr>
        </p:nvSpPr>
        <p:spPr/>
        <p:txBody>
          <a:bodyPr/>
          <a:lstStyle/>
          <a:p>
            <a:fld id="{BDB1909D-549A-4BB3-8B9F-692854671983}" type="slidenum">
              <a:rPr lang="en-US" altLang="en-US" smtClean="0"/>
              <a:pPr/>
              <a:t>3</a:t>
            </a:fld>
            <a:endParaRPr lang="en-US" altLang="en-US" dirty="0"/>
          </a:p>
        </p:txBody>
      </p:sp>
    </p:spTree>
    <p:extLst>
      <p:ext uri="{BB962C8B-B14F-4D97-AF65-F5344CB8AC3E}">
        <p14:creationId xmlns:p14="http://schemas.microsoft.com/office/powerpoint/2010/main" val="254120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381000" y="838200"/>
            <a:ext cx="5314950" cy="411163"/>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Why we are testing?</a:t>
            </a:r>
          </a:p>
        </p:txBody>
      </p:sp>
      <p:sp>
        <p:nvSpPr>
          <p:cNvPr id="16" name="Content Placeholder 2"/>
          <p:cNvSpPr txBox="1">
            <a:spLocks/>
          </p:cNvSpPr>
          <p:nvPr/>
        </p:nvSpPr>
        <p:spPr>
          <a:xfrm>
            <a:off x="533400" y="2819400"/>
            <a:ext cx="8077200" cy="20354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Testing is done to ensure the product is doing what it was requested to do, without issues or human intervention</a:t>
            </a:r>
          </a:p>
          <a:p>
            <a:r>
              <a:rPr lang="en-US" sz="2400" dirty="0"/>
              <a:t>Increase Quality and Confidence in the product</a:t>
            </a:r>
          </a:p>
          <a:p>
            <a:endParaRPr lang="de-DE" sz="2400" dirty="0"/>
          </a:p>
        </p:txBody>
      </p:sp>
      <p:sp>
        <p:nvSpPr>
          <p:cNvPr id="2" name="Slide Number Placeholder 1"/>
          <p:cNvSpPr>
            <a:spLocks noGrp="1"/>
          </p:cNvSpPr>
          <p:nvPr>
            <p:ph type="sldNum" sz="quarter" idx="14"/>
          </p:nvPr>
        </p:nvSpPr>
        <p:spPr/>
        <p:txBody>
          <a:bodyPr/>
          <a:lstStyle/>
          <a:p>
            <a:fld id="{BDB1909D-549A-4BB3-8B9F-692854671983}" type="slidenum">
              <a:rPr lang="en-US" altLang="en-US" smtClean="0"/>
              <a:pPr/>
              <a:t>4</a:t>
            </a:fld>
            <a:endParaRPr lang="en-US" altLang="en-US" dirty="0"/>
          </a:p>
        </p:txBody>
      </p:sp>
    </p:spTree>
    <p:extLst>
      <p:ext uri="{BB962C8B-B14F-4D97-AF65-F5344CB8AC3E}">
        <p14:creationId xmlns:p14="http://schemas.microsoft.com/office/powerpoint/2010/main" val="279308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5</a:t>
            </a:fld>
            <a:endParaRPr lang="en-US" altLang="en-US" dirty="0"/>
          </a:p>
        </p:txBody>
      </p:sp>
      <p:sp>
        <p:nvSpPr>
          <p:cNvPr id="4" name="Title 1"/>
          <p:cNvSpPr txBox="1">
            <a:spLocks/>
          </p:cNvSpPr>
          <p:nvPr/>
        </p:nvSpPr>
        <p:spPr>
          <a:xfrm>
            <a:off x="304800" y="838200"/>
            <a:ext cx="6324600" cy="39528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ea typeface="+mn-ea"/>
                <a:cs typeface="+mn-cs"/>
              </a:rPr>
              <a:t>How we are testing</a:t>
            </a:r>
          </a:p>
          <a:p>
            <a:pPr algn="l"/>
            <a:br>
              <a:rPr lang="en-US" sz="2800" dirty="0"/>
            </a:br>
            <a:endParaRPr lang="de-DE" sz="2800" dirty="0"/>
          </a:p>
        </p:txBody>
      </p:sp>
      <p:sp>
        <p:nvSpPr>
          <p:cNvPr id="5" name="Content Placeholder 2"/>
          <p:cNvSpPr txBox="1">
            <a:spLocks/>
          </p:cNvSpPr>
          <p:nvPr/>
        </p:nvSpPr>
        <p:spPr>
          <a:xfrm>
            <a:off x="914400" y="2590800"/>
            <a:ext cx="7543800" cy="129758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White Box Testing</a:t>
            </a:r>
          </a:p>
          <a:p>
            <a:r>
              <a:rPr lang="en-US" sz="2400" dirty="0"/>
              <a:t>Black Box Testing</a:t>
            </a:r>
          </a:p>
          <a:p>
            <a:r>
              <a:rPr lang="en-US" sz="2400" dirty="0"/>
              <a:t>Non-Functional testing</a:t>
            </a:r>
            <a:endParaRPr lang="de-DE" sz="2400" dirty="0"/>
          </a:p>
        </p:txBody>
      </p:sp>
    </p:spTree>
    <p:extLst>
      <p:ext uri="{BB962C8B-B14F-4D97-AF65-F5344CB8AC3E}">
        <p14:creationId xmlns:p14="http://schemas.microsoft.com/office/powerpoint/2010/main" val="281511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6</a:t>
            </a:fld>
            <a:endParaRPr lang="en-US" altLang="en-US" dirty="0"/>
          </a:p>
        </p:txBody>
      </p:sp>
      <p:sp>
        <p:nvSpPr>
          <p:cNvPr id="4" name="Title 1"/>
          <p:cNvSpPr txBox="1">
            <a:spLocks/>
          </p:cNvSpPr>
          <p:nvPr/>
        </p:nvSpPr>
        <p:spPr>
          <a:xfrm>
            <a:off x="304800" y="914400"/>
            <a:ext cx="3429000" cy="4572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dirty="0"/>
              <a:t>White Box Testing</a:t>
            </a:r>
            <a:endParaRPr lang="de-DE" sz="2800" dirty="0"/>
          </a:p>
        </p:txBody>
      </p:sp>
      <p:sp>
        <p:nvSpPr>
          <p:cNvPr id="9" name="TextBox 8">
            <a:extLst>
              <a:ext uri="{FF2B5EF4-FFF2-40B4-BE49-F238E27FC236}">
                <a16:creationId xmlns:a16="http://schemas.microsoft.com/office/drawing/2014/main" id="{B654CA65-175F-0FE8-042A-C7872D361471}"/>
              </a:ext>
            </a:extLst>
          </p:cNvPr>
          <p:cNvSpPr txBox="1"/>
          <p:nvPr/>
        </p:nvSpPr>
        <p:spPr>
          <a:xfrm>
            <a:off x="533400" y="2133600"/>
            <a:ext cx="8077200" cy="3693319"/>
          </a:xfrm>
          <a:prstGeom prst="rect">
            <a:avLst/>
          </a:prstGeom>
          <a:noFill/>
        </p:spPr>
        <p:txBody>
          <a:bodyPr wrap="square" rtlCol="0">
            <a:spAutoFit/>
          </a:bodyPr>
          <a:lstStyle/>
          <a:p>
            <a:r>
              <a:rPr lang="en-US" dirty="0"/>
              <a:t>White box testing tests internal programming structures of an application. </a:t>
            </a:r>
          </a:p>
          <a:p>
            <a:r>
              <a:rPr lang="en-US" dirty="0"/>
              <a:t>This type of testing technique is known as clear box testing, open box testing, structural testing, and transparent box testing. </a:t>
            </a:r>
          </a:p>
          <a:p>
            <a:r>
              <a:rPr lang="en-US" dirty="0"/>
              <a:t>Its operation is opposite to black-box testing and is used at unit, integration, and system levels of the testing process.</a:t>
            </a:r>
          </a:p>
          <a:p>
            <a:endParaRPr lang="en-US" dirty="0"/>
          </a:p>
          <a:p>
            <a:r>
              <a:rPr lang="en-US" dirty="0"/>
              <a:t>The testing techniques of white box testing include:</a:t>
            </a:r>
          </a:p>
          <a:p>
            <a:pPr marL="285750" indent="-285750">
              <a:buFont typeface="Arial" panose="020B0604020202020204" pitchFamily="34" charset="0"/>
              <a:buChar char="•"/>
            </a:pPr>
            <a:r>
              <a:rPr lang="en-US" dirty="0"/>
              <a:t>Statement Coverage – In this technique, all programming statements are applied with a minimal number of tests.</a:t>
            </a:r>
          </a:p>
          <a:p>
            <a:pPr marL="285750" indent="-285750">
              <a:buFont typeface="Arial" panose="020B0604020202020204" pitchFamily="34" charset="0"/>
              <a:buChar char="•"/>
            </a:pPr>
            <a:r>
              <a:rPr lang="en-US" dirty="0"/>
              <a:t>Branch Coverage – In this type of technique, all branches shall be tested by running them a sequence of tests.</a:t>
            </a:r>
          </a:p>
          <a:p>
            <a:pPr marL="285750" indent="-285750">
              <a:buFont typeface="Arial" panose="020B0604020202020204" pitchFamily="34" charset="0"/>
              <a:buChar char="•"/>
            </a:pPr>
            <a:r>
              <a:rPr lang="en-US" dirty="0"/>
              <a:t>Path Coverage – All paths including statements and branches are tested using this technique.</a:t>
            </a:r>
          </a:p>
        </p:txBody>
      </p:sp>
    </p:spTree>
    <p:extLst>
      <p:ext uri="{BB962C8B-B14F-4D97-AF65-F5344CB8AC3E}">
        <p14:creationId xmlns:p14="http://schemas.microsoft.com/office/powerpoint/2010/main" val="44156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7</a:t>
            </a:fld>
            <a:endParaRPr lang="en-US" altLang="en-US" dirty="0"/>
          </a:p>
        </p:txBody>
      </p:sp>
      <p:sp>
        <p:nvSpPr>
          <p:cNvPr id="4" name="Title 1"/>
          <p:cNvSpPr txBox="1">
            <a:spLocks/>
          </p:cNvSpPr>
          <p:nvPr/>
        </p:nvSpPr>
        <p:spPr>
          <a:xfrm>
            <a:off x="304800" y="762000"/>
            <a:ext cx="74676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de-DE" sz="2800" dirty="0"/>
              <a:t>Black Box Testing</a:t>
            </a:r>
          </a:p>
        </p:txBody>
      </p:sp>
      <p:sp>
        <p:nvSpPr>
          <p:cNvPr id="2" name="TextBox 1">
            <a:extLst>
              <a:ext uri="{FF2B5EF4-FFF2-40B4-BE49-F238E27FC236}">
                <a16:creationId xmlns:a16="http://schemas.microsoft.com/office/drawing/2014/main" id="{BBD9DFB2-0B3C-0BD1-A5CB-E5BD626DD7C4}"/>
              </a:ext>
            </a:extLst>
          </p:cNvPr>
          <p:cNvSpPr txBox="1"/>
          <p:nvPr/>
        </p:nvSpPr>
        <p:spPr>
          <a:xfrm>
            <a:off x="457200" y="1340363"/>
            <a:ext cx="8382000" cy="4801314"/>
          </a:xfrm>
          <a:prstGeom prst="rect">
            <a:avLst/>
          </a:prstGeom>
          <a:noFill/>
        </p:spPr>
        <p:txBody>
          <a:bodyPr wrap="square" rtlCol="0">
            <a:spAutoFit/>
          </a:bodyPr>
          <a:lstStyle/>
          <a:p>
            <a:r>
              <a:rPr lang="en-US" dirty="0"/>
              <a:t>Black box testing is a type of software testing, which checks for the functionality of a software or an application without knowing the design, internal components, or structure of an application to be tested. It is also referred to as Specifications-based testing.</a:t>
            </a:r>
          </a:p>
          <a:p>
            <a:endParaRPr lang="en-US" dirty="0"/>
          </a:p>
          <a:p>
            <a:r>
              <a:rPr lang="en-US" dirty="0"/>
              <a:t>The black box testing method is mainly used to find missing functions, performance errors, initialization errors, and errors while accessing the external database.</a:t>
            </a:r>
          </a:p>
          <a:p>
            <a:endParaRPr lang="en-US" dirty="0"/>
          </a:p>
          <a:p>
            <a:r>
              <a:rPr lang="en-US" dirty="0"/>
              <a:t>The testing techniques of black box testing include:</a:t>
            </a:r>
          </a:p>
          <a:p>
            <a:endParaRPr lang="en-US" dirty="0"/>
          </a:p>
          <a:p>
            <a:r>
              <a:rPr lang="en-US" dirty="0"/>
              <a:t>Equivalence Partitioning</a:t>
            </a:r>
          </a:p>
          <a:p>
            <a:r>
              <a:rPr lang="en-US" dirty="0"/>
              <a:t>Boundary Value analysis</a:t>
            </a:r>
          </a:p>
          <a:p>
            <a:r>
              <a:rPr lang="en-US" dirty="0"/>
              <a:t>Decision Table</a:t>
            </a:r>
          </a:p>
          <a:p>
            <a:r>
              <a:rPr lang="en-US" dirty="0"/>
              <a:t>State Transition Diagram</a:t>
            </a:r>
          </a:p>
          <a:p>
            <a:r>
              <a:rPr lang="en-US" dirty="0"/>
              <a:t>Experience Based Testing</a:t>
            </a:r>
          </a:p>
          <a:p>
            <a:r>
              <a:rPr lang="en-US" dirty="0"/>
              <a:t>All-pairs Testing</a:t>
            </a:r>
          </a:p>
        </p:txBody>
      </p:sp>
    </p:spTree>
    <p:extLst>
      <p:ext uri="{BB962C8B-B14F-4D97-AF65-F5344CB8AC3E}">
        <p14:creationId xmlns:p14="http://schemas.microsoft.com/office/powerpoint/2010/main" val="368973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8</a:t>
            </a:fld>
            <a:endParaRPr lang="en-US" altLang="en-US" dirty="0"/>
          </a:p>
        </p:txBody>
      </p:sp>
      <p:sp>
        <p:nvSpPr>
          <p:cNvPr id="4" name="Title 1"/>
          <p:cNvSpPr txBox="1">
            <a:spLocks/>
          </p:cNvSpPr>
          <p:nvPr/>
        </p:nvSpPr>
        <p:spPr>
          <a:xfrm>
            <a:off x="304800" y="762000"/>
            <a:ext cx="74676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Equivalence Partitioning</a:t>
            </a:r>
          </a:p>
        </p:txBody>
      </p:sp>
      <p:sp>
        <p:nvSpPr>
          <p:cNvPr id="2" name="TextBox 1">
            <a:extLst>
              <a:ext uri="{FF2B5EF4-FFF2-40B4-BE49-F238E27FC236}">
                <a16:creationId xmlns:a16="http://schemas.microsoft.com/office/drawing/2014/main" id="{BBD9DFB2-0B3C-0BD1-A5CB-E5BD626DD7C4}"/>
              </a:ext>
            </a:extLst>
          </p:cNvPr>
          <p:cNvSpPr txBox="1"/>
          <p:nvPr/>
        </p:nvSpPr>
        <p:spPr>
          <a:xfrm>
            <a:off x="457200" y="1340363"/>
            <a:ext cx="8382000" cy="1477328"/>
          </a:xfrm>
          <a:prstGeom prst="rect">
            <a:avLst/>
          </a:prstGeom>
          <a:noFill/>
        </p:spPr>
        <p:txBody>
          <a:bodyPr wrap="square" rtlCol="0">
            <a:spAutoFit/>
          </a:bodyPr>
          <a:lstStyle/>
          <a:p>
            <a:r>
              <a:rPr lang="en-US" dirty="0"/>
              <a:t>In equivalence partitioning, the input data of an application to be tested into equal partitions. </a:t>
            </a:r>
          </a:p>
          <a:p>
            <a:r>
              <a:rPr lang="en-US" dirty="0"/>
              <a:t>This technique ensures to </a:t>
            </a:r>
          </a:p>
          <a:p>
            <a:r>
              <a:rPr lang="en-US" dirty="0"/>
              <a:t>cover each partition at least once.</a:t>
            </a:r>
          </a:p>
          <a:p>
            <a:endParaRPr lang="en-US" dirty="0"/>
          </a:p>
        </p:txBody>
      </p:sp>
      <p:pic>
        <p:nvPicPr>
          <p:cNvPr id="7" name="Picture 6">
            <a:extLst>
              <a:ext uri="{FF2B5EF4-FFF2-40B4-BE49-F238E27FC236}">
                <a16:creationId xmlns:a16="http://schemas.microsoft.com/office/drawing/2014/main" id="{3E6B8F51-A77C-A7F9-2B48-F6B7E455B599}"/>
              </a:ext>
            </a:extLst>
          </p:cNvPr>
          <p:cNvPicPr>
            <a:picLocks noChangeAspect="1"/>
          </p:cNvPicPr>
          <p:nvPr/>
        </p:nvPicPr>
        <p:blipFill>
          <a:blip r:embed="rId3"/>
          <a:stretch>
            <a:fillRect/>
          </a:stretch>
        </p:blipFill>
        <p:spPr>
          <a:xfrm>
            <a:off x="4249592" y="4401592"/>
            <a:ext cx="4891089" cy="1485900"/>
          </a:xfrm>
          <a:prstGeom prst="rect">
            <a:avLst/>
          </a:prstGeom>
        </p:spPr>
      </p:pic>
      <p:pic>
        <p:nvPicPr>
          <p:cNvPr id="9" name="Picture 8">
            <a:extLst>
              <a:ext uri="{FF2B5EF4-FFF2-40B4-BE49-F238E27FC236}">
                <a16:creationId xmlns:a16="http://schemas.microsoft.com/office/drawing/2014/main" id="{1B6650F4-D8A5-196A-38EB-568EEDF28E63}"/>
              </a:ext>
            </a:extLst>
          </p:cNvPr>
          <p:cNvPicPr>
            <a:picLocks noChangeAspect="1"/>
          </p:cNvPicPr>
          <p:nvPr/>
        </p:nvPicPr>
        <p:blipFill>
          <a:blip r:embed="rId4"/>
          <a:stretch>
            <a:fillRect/>
          </a:stretch>
        </p:blipFill>
        <p:spPr>
          <a:xfrm>
            <a:off x="4214957" y="1752600"/>
            <a:ext cx="4891088" cy="1485900"/>
          </a:xfrm>
          <a:prstGeom prst="rect">
            <a:avLst/>
          </a:prstGeom>
        </p:spPr>
      </p:pic>
      <p:sp>
        <p:nvSpPr>
          <p:cNvPr id="10" name="TextBox 9">
            <a:extLst>
              <a:ext uri="{FF2B5EF4-FFF2-40B4-BE49-F238E27FC236}">
                <a16:creationId xmlns:a16="http://schemas.microsoft.com/office/drawing/2014/main" id="{57F96C07-024C-D4E1-B69C-1B993D53BCF2}"/>
              </a:ext>
            </a:extLst>
          </p:cNvPr>
          <p:cNvSpPr txBox="1"/>
          <p:nvPr/>
        </p:nvSpPr>
        <p:spPr>
          <a:xfrm>
            <a:off x="304800" y="4687163"/>
            <a:ext cx="8686800" cy="1200329"/>
          </a:xfrm>
          <a:prstGeom prst="rect">
            <a:avLst/>
          </a:prstGeom>
          <a:noFill/>
        </p:spPr>
        <p:txBody>
          <a:bodyPr wrap="square" rtlCol="0">
            <a:spAutoFit/>
          </a:bodyPr>
          <a:lstStyle/>
          <a:p>
            <a:r>
              <a:rPr lang="en-US" dirty="0"/>
              <a:t>In boundary value analysis</a:t>
            </a:r>
          </a:p>
          <a:p>
            <a:r>
              <a:rPr lang="en-US" dirty="0"/>
              <a:t> is a technique in which the testing of </a:t>
            </a:r>
          </a:p>
          <a:p>
            <a:r>
              <a:rPr lang="en-US" dirty="0"/>
              <a:t>an application is done </a:t>
            </a:r>
          </a:p>
          <a:p>
            <a:r>
              <a:rPr lang="en-US" dirty="0"/>
              <a:t>using the boundary values.</a:t>
            </a:r>
          </a:p>
        </p:txBody>
      </p:sp>
      <p:sp>
        <p:nvSpPr>
          <p:cNvPr id="12" name="TextBox 11">
            <a:extLst>
              <a:ext uri="{FF2B5EF4-FFF2-40B4-BE49-F238E27FC236}">
                <a16:creationId xmlns:a16="http://schemas.microsoft.com/office/drawing/2014/main" id="{0F23564B-A0D6-AC1F-A168-2D9AA53FAFB2}"/>
              </a:ext>
            </a:extLst>
          </p:cNvPr>
          <p:cNvSpPr txBox="1"/>
          <p:nvPr/>
        </p:nvSpPr>
        <p:spPr>
          <a:xfrm>
            <a:off x="304800" y="3657600"/>
            <a:ext cx="4038600" cy="523220"/>
          </a:xfrm>
          <a:prstGeom prst="rect">
            <a:avLst/>
          </a:prstGeom>
          <a:noFill/>
        </p:spPr>
        <p:txBody>
          <a:bodyPr wrap="square" rtlCol="0">
            <a:spAutoFit/>
          </a:bodyPr>
          <a:lstStyle/>
          <a:p>
            <a:r>
              <a:rPr lang="en-US" sz="2800" dirty="0">
                <a:latin typeface="+mj-lt"/>
                <a:ea typeface="+mj-ea"/>
                <a:cs typeface="+mj-cs"/>
              </a:rPr>
              <a:t>Boundary Value Analysis</a:t>
            </a:r>
          </a:p>
        </p:txBody>
      </p:sp>
    </p:spTree>
    <p:extLst>
      <p:ext uri="{BB962C8B-B14F-4D97-AF65-F5344CB8AC3E}">
        <p14:creationId xmlns:p14="http://schemas.microsoft.com/office/powerpoint/2010/main" val="305472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BDB1909D-549A-4BB3-8B9F-692854671983}" type="slidenum">
              <a:rPr lang="en-US" altLang="en-US" smtClean="0"/>
              <a:pPr/>
              <a:t>9</a:t>
            </a:fld>
            <a:endParaRPr lang="en-US" altLang="en-US" dirty="0"/>
          </a:p>
        </p:txBody>
      </p:sp>
      <p:sp>
        <p:nvSpPr>
          <p:cNvPr id="4" name="Title 1"/>
          <p:cNvSpPr txBox="1">
            <a:spLocks/>
          </p:cNvSpPr>
          <p:nvPr/>
        </p:nvSpPr>
        <p:spPr>
          <a:xfrm>
            <a:off x="304800" y="763198"/>
            <a:ext cx="6096000" cy="56441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800" dirty="0"/>
              <a:t>Decision Table</a:t>
            </a:r>
          </a:p>
          <a:p>
            <a:pPr algn="l"/>
            <a:endParaRPr lang="en-US" sz="2800" dirty="0"/>
          </a:p>
        </p:txBody>
      </p:sp>
      <p:sp>
        <p:nvSpPr>
          <p:cNvPr id="2" name="TextBox 1">
            <a:extLst>
              <a:ext uri="{FF2B5EF4-FFF2-40B4-BE49-F238E27FC236}">
                <a16:creationId xmlns:a16="http://schemas.microsoft.com/office/drawing/2014/main" id="{BBD9DFB2-0B3C-0BD1-A5CB-E5BD626DD7C4}"/>
              </a:ext>
            </a:extLst>
          </p:cNvPr>
          <p:cNvSpPr txBox="1"/>
          <p:nvPr/>
        </p:nvSpPr>
        <p:spPr>
          <a:xfrm>
            <a:off x="311727" y="1527954"/>
            <a:ext cx="8382000" cy="923330"/>
          </a:xfrm>
          <a:prstGeom prst="rect">
            <a:avLst/>
          </a:prstGeom>
          <a:noFill/>
        </p:spPr>
        <p:txBody>
          <a:bodyPr wrap="square" rtlCol="0">
            <a:spAutoFit/>
          </a:bodyPr>
          <a:lstStyle/>
          <a:p>
            <a:r>
              <a:rPr lang="en-US" dirty="0"/>
              <a:t>In this type of testing technique, causes </a:t>
            </a:r>
          </a:p>
          <a:p>
            <a:r>
              <a:rPr lang="en-US" dirty="0"/>
              <a:t>are the inputs of a program and effects</a:t>
            </a:r>
          </a:p>
          <a:p>
            <a:r>
              <a:rPr lang="en-US" dirty="0"/>
              <a:t>are the outputs.</a:t>
            </a:r>
          </a:p>
        </p:txBody>
      </p:sp>
      <p:sp>
        <p:nvSpPr>
          <p:cNvPr id="10" name="TextBox 9">
            <a:extLst>
              <a:ext uri="{FF2B5EF4-FFF2-40B4-BE49-F238E27FC236}">
                <a16:creationId xmlns:a16="http://schemas.microsoft.com/office/drawing/2014/main" id="{57F96C07-024C-D4E1-B69C-1B993D53BCF2}"/>
              </a:ext>
            </a:extLst>
          </p:cNvPr>
          <p:cNvSpPr txBox="1"/>
          <p:nvPr/>
        </p:nvSpPr>
        <p:spPr>
          <a:xfrm>
            <a:off x="304800" y="4102438"/>
            <a:ext cx="8686800" cy="923330"/>
          </a:xfrm>
          <a:prstGeom prst="rect">
            <a:avLst/>
          </a:prstGeom>
          <a:noFill/>
        </p:spPr>
        <p:txBody>
          <a:bodyPr wrap="square" rtlCol="0">
            <a:spAutoFit/>
          </a:bodyPr>
          <a:lstStyle/>
          <a:p>
            <a:r>
              <a:rPr lang="en-US" dirty="0"/>
              <a:t>In this technique the focus is on </a:t>
            </a:r>
          </a:p>
          <a:p>
            <a:r>
              <a:rPr lang="en-US" dirty="0"/>
              <a:t>different states and transitions </a:t>
            </a:r>
          </a:p>
          <a:p>
            <a:r>
              <a:rPr lang="en-US" dirty="0"/>
              <a:t>that a flow of the application can have </a:t>
            </a:r>
          </a:p>
        </p:txBody>
      </p:sp>
      <p:sp>
        <p:nvSpPr>
          <p:cNvPr id="12" name="TextBox 11">
            <a:extLst>
              <a:ext uri="{FF2B5EF4-FFF2-40B4-BE49-F238E27FC236}">
                <a16:creationId xmlns:a16="http://schemas.microsoft.com/office/drawing/2014/main" id="{0F23564B-A0D6-AC1F-A168-2D9AA53FAFB2}"/>
              </a:ext>
            </a:extLst>
          </p:cNvPr>
          <p:cNvSpPr txBox="1"/>
          <p:nvPr/>
        </p:nvSpPr>
        <p:spPr>
          <a:xfrm>
            <a:off x="304800" y="3484629"/>
            <a:ext cx="4267200" cy="523220"/>
          </a:xfrm>
          <a:prstGeom prst="rect">
            <a:avLst/>
          </a:prstGeom>
          <a:noFill/>
        </p:spPr>
        <p:txBody>
          <a:bodyPr wrap="square" rtlCol="0">
            <a:spAutoFit/>
          </a:bodyPr>
          <a:lstStyle/>
          <a:p>
            <a:pPr algn="l"/>
            <a:r>
              <a:rPr lang="en-US" sz="2800" dirty="0">
                <a:latin typeface="+mj-lt"/>
              </a:rPr>
              <a:t>State Transition Diagram</a:t>
            </a:r>
          </a:p>
        </p:txBody>
      </p:sp>
      <p:pic>
        <p:nvPicPr>
          <p:cNvPr id="11" name="Picture 10">
            <a:extLst>
              <a:ext uri="{FF2B5EF4-FFF2-40B4-BE49-F238E27FC236}">
                <a16:creationId xmlns:a16="http://schemas.microsoft.com/office/drawing/2014/main" id="{29BAD8CE-5F97-42B6-7967-E8D89054CAE1}"/>
              </a:ext>
            </a:extLst>
          </p:cNvPr>
          <p:cNvPicPr>
            <a:picLocks noChangeAspect="1"/>
          </p:cNvPicPr>
          <p:nvPr/>
        </p:nvPicPr>
        <p:blipFill>
          <a:blip r:embed="rId3"/>
          <a:stretch>
            <a:fillRect/>
          </a:stretch>
        </p:blipFill>
        <p:spPr>
          <a:xfrm>
            <a:off x="5105400" y="963543"/>
            <a:ext cx="3886200" cy="2224966"/>
          </a:xfrm>
          <a:prstGeom prst="rect">
            <a:avLst/>
          </a:prstGeom>
        </p:spPr>
      </p:pic>
      <p:pic>
        <p:nvPicPr>
          <p:cNvPr id="16" name="Picture 15">
            <a:extLst>
              <a:ext uri="{FF2B5EF4-FFF2-40B4-BE49-F238E27FC236}">
                <a16:creationId xmlns:a16="http://schemas.microsoft.com/office/drawing/2014/main" id="{982B139F-760F-09EB-8B41-81E7C558E950}"/>
              </a:ext>
            </a:extLst>
          </p:cNvPr>
          <p:cNvPicPr>
            <a:picLocks noChangeAspect="1"/>
          </p:cNvPicPr>
          <p:nvPr/>
        </p:nvPicPr>
        <p:blipFill>
          <a:blip r:embed="rId4"/>
          <a:stretch>
            <a:fillRect/>
          </a:stretch>
        </p:blipFill>
        <p:spPr>
          <a:xfrm>
            <a:off x="4516581" y="3228591"/>
            <a:ext cx="4447310" cy="2866211"/>
          </a:xfrm>
          <a:prstGeom prst="rect">
            <a:avLst/>
          </a:prstGeom>
        </p:spPr>
      </p:pic>
    </p:spTree>
    <p:extLst>
      <p:ext uri="{BB962C8B-B14F-4D97-AF65-F5344CB8AC3E}">
        <p14:creationId xmlns:p14="http://schemas.microsoft.com/office/powerpoint/2010/main" val="3510398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2B12659411EA9846A62323F1C09560ED" ma:contentTypeVersion="0" ma:contentTypeDescription="DB Base Content Type" ma:contentTypeScope="" ma:versionID="cba5b4013b5f0b6f7ad5b264eb1ac297">
  <xsd:schema xmlns:xsd="http://www.w3.org/2001/XMLSchema" xmlns:xs="http://www.w3.org/2001/XMLSchema" xmlns:p="http://schemas.microsoft.com/office/2006/metadata/properties" xmlns:ns2="E3739B15-5566-4599-9A2B-D1BC02A598A5" xmlns:ns3="99f5329a-b8aa-4d8d-8556-90824ac0d545" targetNamespace="http://schemas.microsoft.com/office/2006/metadata/properties" ma:root="true" ma:fieldsID="e34a5870f8c4459da037044bb0caa54f" ns2:_="" ns3:_="">
    <xsd:import namespace="E3739B15-5566-4599-9A2B-D1BC02A598A5"/>
    <xsd:import namespace="99f5329a-b8aa-4d8d-8556-90824ac0d545"/>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39B15-5566-4599-9A2B-D1BC02A598A5"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f5329a-b8aa-4d8d-8556-90824ac0d545"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1660555-FC1D-4DED-AA63-AB4C0BC24D63}">
  <ds:schemaRefs>
    <ds:schemaRef ds:uri="http://schemas.microsoft.com/sharepoint/v3/contenttype/forms"/>
  </ds:schemaRefs>
</ds:datastoreItem>
</file>

<file path=customXml/itemProps2.xml><?xml version="1.0" encoding="utf-8"?>
<ds:datastoreItem xmlns:ds="http://schemas.openxmlformats.org/officeDocument/2006/customXml" ds:itemID="{F3A3175E-3A9E-4E51-ABC6-CB49C1E66F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39B15-5566-4599-9A2B-D1BC02A598A5"/>
    <ds:schemaRef ds:uri="99f5329a-b8aa-4d8d-8556-90824ac0d5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352816-D3BA-4369-914E-55F130FFD32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0</TotalTime>
  <Words>1776</Words>
  <Application>Microsoft Office PowerPoint</Application>
  <PresentationFormat>On-screen Show (4:3)</PresentationFormat>
  <Paragraphs>186</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arial unicode ms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Public</cp:keywords>
  <cp:lastModifiedBy/>
  <cp:revision>1</cp:revision>
  <dcterms:created xsi:type="dcterms:W3CDTF">2019-01-23T15:26:30Z</dcterms:created>
  <dcterms:modified xsi:type="dcterms:W3CDTF">2022-12-05T20:31:36Z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db3cb062-9b86-4c0b-b9c6-e0d7d7b245a8</vt:lpwstr>
  </property>
  <property fmtid="{D5CDD505-2E9C-101B-9397-08002B2CF9AE}" pid="3" name="ContentTypeId">
    <vt:lpwstr>0x010100C777E5E4CC2845A982076CBB472177EA002B12659411EA9846A62323F1C09560ED</vt:lpwstr>
  </property>
  <property fmtid="{D5CDD505-2E9C-101B-9397-08002B2CF9AE}" pid="4" name="_dlc_DocIdItemGuid">
    <vt:lpwstr>0fb6628c-e0fc-4b27-8dcc-651887cc823e</vt:lpwstr>
  </property>
  <property fmtid="{D5CDD505-2E9C-101B-9397-08002B2CF9AE}" pid="5" name="db.comClassification">
    <vt:lpwstr>Public</vt:lpwstr>
  </property>
  <property fmtid="{D5CDD505-2E9C-101B-9397-08002B2CF9AE}" pid="6" name="UserName">
    <vt:lpwstr/>
  </property>
  <property fmtid="{D5CDD505-2E9C-101B-9397-08002B2CF9AE}" pid="7" name="Team">
    <vt:lpwstr/>
  </property>
  <property fmtid="{D5CDD505-2E9C-101B-9397-08002B2CF9AE}" pid="8" name="Email">
    <vt:lpwstr/>
  </property>
  <property fmtid="{D5CDD505-2E9C-101B-9397-08002B2CF9AE}" pid="9" name="Country">
    <vt:lpwstr/>
  </property>
  <property fmtid="{D5CDD505-2E9C-101B-9397-08002B2CF9AE}" pid="10" name="DBDirID">
    <vt:lpwstr/>
  </property>
  <property fmtid="{D5CDD505-2E9C-101B-9397-08002B2CF9AE}" pid="11" name="BusinessDivision">
    <vt:lpwstr/>
  </property>
  <property fmtid="{D5CDD505-2E9C-101B-9397-08002B2CF9AE}" pid="12" name="BusinessLine">
    <vt:lpwstr/>
  </property>
  <property fmtid="{D5CDD505-2E9C-101B-9397-08002B2CF9AE}" pid="13" name="GroupDivision">
    <vt:lpwstr/>
  </property>
  <property fmtid="{D5CDD505-2E9C-101B-9397-08002B2CF9AE}" pid="14" name="Department">
    <vt:lpwstr/>
  </property>
  <property fmtid="{D5CDD505-2E9C-101B-9397-08002B2CF9AE}" pid="15" name="CorporateDivision">
    <vt:lpwstr/>
  </property>
</Properties>
</file>