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82" r:id="rId2"/>
    <p:sldId id="388" r:id="rId3"/>
    <p:sldId id="394" r:id="rId4"/>
    <p:sldId id="409" r:id="rId5"/>
    <p:sldId id="410" r:id="rId6"/>
    <p:sldId id="411" r:id="rId7"/>
    <p:sldId id="395" r:id="rId8"/>
    <p:sldId id="398" r:id="rId9"/>
    <p:sldId id="399" r:id="rId10"/>
    <p:sldId id="407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397" r:id="rId19"/>
    <p:sldId id="408" r:id="rId20"/>
    <p:sldId id="412" r:id="rId21"/>
    <p:sldId id="396" r:id="rId22"/>
    <p:sldId id="413" r:id="rId23"/>
    <p:sldId id="414" r:id="rId24"/>
    <p:sldId id="415" r:id="rId25"/>
    <p:sldId id="416" r:id="rId26"/>
    <p:sldId id="417" r:id="rId27"/>
    <p:sldId id="393" r:id="rId28"/>
    <p:sldId id="391" r:id="rId29"/>
    <p:sldId id="418" r:id="rId30"/>
    <p:sldId id="419" r:id="rId31"/>
    <p:sldId id="420" r:id="rId32"/>
    <p:sldId id="421" r:id="rId33"/>
    <p:sldId id="422" r:id="rId34"/>
    <p:sldId id="425" r:id="rId35"/>
    <p:sldId id="423" r:id="rId36"/>
    <p:sldId id="392" r:id="rId37"/>
    <p:sldId id="424" r:id="rId38"/>
    <p:sldId id="389" r:id="rId39"/>
    <p:sldId id="426" r:id="rId40"/>
    <p:sldId id="427" r:id="rId41"/>
    <p:sldId id="381" r:id="rId42"/>
    <p:sldId id="390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7"/>
    <p:restoredTop sz="94677"/>
  </p:normalViewPr>
  <p:slideViewPr>
    <p:cSldViewPr snapToGrid="0" snapToObjects="1">
      <p:cViewPr>
        <p:scale>
          <a:sx n="103" d="100"/>
          <a:sy n="103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95352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6549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18000"/>
            <a:lum/>
          </a:blip>
          <a:srcRect/>
          <a:tile tx="0" ty="0" sx="55000" sy="5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9" r:id="rId3"/>
    <p:sldLayoutId id="2147483660" r:id="rId4"/>
    <p:sldLayoutId id="2147483661" r:id="rId5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ctrTitle"/>
          </p:nvPr>
        </p:nvSpPr>
        <p:spPr>
          <a:xfrm>
            <a:off x="1348630" y="1120228"/>
            <a:ext cx="2670048" cy="2387601"/>
          </a:xfrm>
          <a:prstGeom prst="rect">
            <a:avLst/>
          </a:prstGeom>
        </p:spPr>
        <p:txBody>
          <a:bodyPr/>
          <a:lstStyle/>
          <a:p>
            <a:pPr algn="l">
              <a:defRPr sz="4100">
                <a:solidFill>
                  <a:srgbClr val="C00000"/>
                </a:solidFill>
              </a:defRPr>
            </a:pPr>
            <a:r>
              <a:rPr lang="zh-CN" altLang="en-US" sz="4100" b="1" dirty="0"/>
              <a:t>人工智能数学基础</a:t>
            </a:r>
            <a:br>
              <a:rPr lang="en-US" altLang="zh-CN" sz="4100" b="1" dirty="0"/>
            </a:br>
            <a:endParaRPr dirty="0"/>
          </a:p>
        </p:txBody>
      </p:sp>
      <p:sp>
        <p:nvSpPr>
          <p:cNvPr id="12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414426" y="4739741"/>
            <a:ext cx="3200401" cy="1655761"/>
          </a:xfrm>
          <a:prstGeom prst="rect">
            <a:avLst/>
          </a:prstGeom>
        </p:spPr>
        <p:txBody>
          <a:bodyPr/>
          <a:lstStyle/>
          <a:p>
            <a:pPr algn="l">
              <a:defRPr sz="1600"/>
            </a:pPr>
            <a:r>
              <a:rPr lang="zh-CN" altLang="en-US" sz="2000" dirty="0"/>
              <a:t>项翔</a:t>
            </a:r>
            <a:endParaRPr lang="en-US" altLang="zh-CN" sz="2000" dirty="0"/>
          </a:p>
          <a:p>
            <a:pPr algn="l">
              <a:defRPr sz="1600"/>
            </a:pPr>
            <a:r>
              <a:rPr lang="zh-CN" altLang="en-US" sz="2000" dirty="0"/>
              <a:t>开课吧人工智能学院</a:t>
            </a:r>
            <a:endParaRPr sz="2000" dirty="0"/>
          </a:p>
          <a:p>
            <a:pPr algn="l">
              <a:defRPr sz="1800"/>
            </a:pPr>
            <a:r>
              <a:rPr dirty="0"/>
              <a:t>20</a:t>
            </a:r>
            <a:r>
              <a:rPr lang="en-US" altLang="zh-CN" dirty="0"/>
              <a:t>20</a:t>
            </a:r>
            <a:r>
              <a:rPr dirty="0"/>
              <a:t>.</a:t>
            </a:r>
            <a:r>
              <a:rPr lang="en-US" altLang="zh-CN" dirty="0"/>
              <a:t>02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9" y="5992"/>
            <a:ext cx="7261443" cy="68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5196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AC9D8-075C-2C41-995D-F228D03F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图的构成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9A14D-B212-CB4A-8A47-E2274CDC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1353800" cy="54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常见图的名词解释：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有限图：顶点数和边数都有限的图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空图：边集为空（无边）的图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平凡图：只有一个顶点的图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n</a:t>
            </a:r>
            <a:r>
              <a:rPr kumimoji="1" lang="zh-CN" altLang="en-US" dirty="0"/>
              <a:t>阶图：顶点数为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(n,</a:t>
            </a:r>
            <a:r>
              <a:rPr kumimoji="1" lang="zh-CN" altLang="en-US" dirty="0"/>
              <a:t> </a:t>
            </a:r>
            <a:r>
              <a:rPr kumimoji="1" lang="en-US" altLang="zh-CN" dirty="0"/>
              <a:t>m)</a:t>
            </a:r>
            <a:r>
              <a:rPr kumimoji="1" lang="zh-CN" altLang="en-US" dirty="0"/>
              <a:t>图：顶点数为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，边数为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环：端点重合为一点的边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重边：连接两个相同顶点的多条边（大于</a:t>
            </a:r>
            <a:r>
              <a:rPr kumimoji="1" lang="en-US" altLang="zh-CN" dirty="0"/>
              <a:t>1</a:t>
            </a:r>
            <a:r>
              <a:rPr kumimoji="1" lang="zh-CN" altLang="en-US" dirty="0"/>
              <a:t>条），边的条数称作边的重数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简单图：图中没有环且没有重边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复合图：图中有环或者有重边或者二者均有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14389C7D-86B3-B745-ACBD-D4B66DFF7866}"/>
              </a:ext>
            </a:extLst>
          </p:cNvPr>
          <p:cNvGrpSpPr>
            <a:grpSpLocks/>
          </p:cNvGrpSpPr>
          <p:nvPr/>
        </p:nvGrpSpPr>
        <p:grpSpPr bwMode="auto">
          <a:xfrm>
            <a:off x="6897624" y="2081656"/>
            <a:ext cx="4184904" cy="2124584"/>
            <a:chOff x="1200" y="2496"/>
            <a:chExt cx="2266" cy="120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C9EC93F5-218D-2F4A-A5D7-D4E4A29B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73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33">
              <a:extLst>
                <a:ext uri="{FF2B5EF4-FFF2-40B4-BE49-F238E27FC236}">
                  <a16:creationId xmlns:a16="http://schemas.microsoft.com/office/drawing/2014/main" id="{CFE45191-3396-0F4E-82D4-D0328CABC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96"/>
              <a:ext cx="2266" cy="1200"/>
              <a:chOff x="1248" y="2496"/>
              <a:chExt cx="2266" cy="1200"/>
            </a:xfrm>
          </p:grpSpPr>
          <p:sp>
            <p:nvSpPr>
              <p:cNvPr id="7" name="Text Box 17">
                <a:extLst>
                  <a:ext uri="{FF2B5EF4-FFF2-40B4-BE49-F238E27FC236}">
                    <a16:creationId xmlns:a16="http://schemas.microsoft.com/office/drawing/2014/main" id="{2BE97058-0AAB-4041-9DCB-E4B2CC618E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v</a:t>
                </a:r>
                <a:r>
                  <a:rPr lang="en-US" altLang="zh-CN" sz="2400" baseline="-25000"/>
                  <a:t>1</a:t>
                </a:r>
              </a:p>
            </p:txBody>
          </p:sp>
          <p:sp>
            <p:nvSpPr>
              <p:cNvPr id="8" name="Text Box 18">
                <a:extLst>
                  <a:ext uri="{FF2B5EF4-FFF2-40B4-BE49-F238E27FC236}">
                    <a16:creationId xmlns:a16="http://schemas.microsoft.com/office/drawing/2014/main" id="{4E6123E0-E8B5-6F42-8A8A-B46BC3CD5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07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v</a:t>
                </a:r>
                <a:r>
                  <a:rPr lang="en-US" altLang="zh-CN" sz="2400" baseline="-25000"/>
                  <a:t>2</a:t>
                </a:r>
              </a:p>
            </p:txBody>
          </p:sp>
          <p:sp>
            <p:nvSpPr>
              <p:cNvPr id="9" name="Line 19">
                <a:extLst>
                  <a:ext uri="{FF2B5EF4-FFF2-40B4-BE49-F238E27FC236}">
                    <a16:creationId xmlns:a16="http://schemas.microsoft.com/office/drawing/2014/main" id="{B21E1725-49B7-4341-BD22-CA3A5AECB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736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Text Box 20">
                <a:extLst>
                  <a:ext uri="{FF2B5EF4-FFF2-40B4-BE49-F238E27FC236}">
                    <a16:creationId xmlns:a16="http://schemas.microsoft.com/office/drawing/2014/main" id="{83E7806C-7613-A545-83FE-A2EB799D79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880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v</a:t>
                </a:r>
                <a:r>
                  <a:rPr lang="en-US" altLang="zh-CN" sz="2400" baseline="-25000"/>
                  <a:t>3</a:t>
                </a:r>
              </a:p>
            </p:txBody>
          </p:sp>
          <p:sp>
            <p:nvSpPr>
              <p:cNvPr id="11" name="Line 21">
                <a:extLst>
                  <a:ext uri="{FF2B5EF4-FFF2-40B4-BE49-F238E27FC236}">
                    <a16:creationId xmlns:a16="http://schemas.microsoft.com/office/drawing/2014/main" id="{BB3DBB71-A87F-5E41-A889-F1BD0F7C7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73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Text Box 22">
                <a:extLst>
                  <a:ext uri="{FF2B5EF4-FFF2-40B4-BE49-F238E27FC236}">
                    <a16:creationId xmlns:a16="http://schemas.microsoft.com/office/drawing/2014/main" id="{CEF17A24-A77B-B042-96A5-734489F0A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59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v</a:t>
                </a:r>
                <a:r>
                  <a:rPr lang="en-US" altLang="zh-CN" sz="2400" baseline="-25000"/>
                  <a:t>4</a:t>
                </a:r>
              </a:p>
            </p:txBody>
          </p:sp>
          <p:sp>
            <p:nvSpPr>
              <p:cNvPr id="13" name="Line 24">
                <a:extLst>
                  <a:ext uri="{FF2B5EF4-FFF2-40B4-BE49-F238E27FC236}">
                    <a16:creationId xmlns:a16="http://schemas.microsoft.com/office/drawing/2014/main" id="{6B8FE20F-9E34-0649-BD29-C73CD51E4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4" y="3168"/>
                <a:ext cx="110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Freeform 25">
                <a:extLst>
                  <a:ext uri="{FF2B5EF4-FFF2-40B4-BE49-F238E27FC236}">
                    <a16:creationId xmlns:a16="http://schemas.microsoft.com/office/drawing/2014/main" id="{7385ADDE-0ECD-8C4A-99B9-587E0A83B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3168"/>
                <a:ext cx="1104" cy="336"/>
              </a:xfrm>
              <a:custGeom>
                <a:avLst/>
                <a:gdLst>
                  <a:gd name="T0" fmla="*/ 0 w 1104"/>
                  <a:gd name="T1" fmla="*/ 144 h 336"/>
                  <a:gd name="T2" fmla="*/ 240 w 1104"/>
                  <a:gd name="T3" fmla="*/ 288 h 336"/>
                  <a:gd name="T4" fmla="*/ 576 w 1104"/>
                  <a:gd name="T5" fmla="*/ 288 h 336"/>
                  <a:gd name="T6" fmla="*/ 1104 w 1104"/>
                  <a:gd name="T7" fmla="*/ 0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04"/>
                  <a:gd name="T13" fmla="*/ 0 h 336"/>
                  <a:gd name="T14" fmla="*/ 1104 w 1104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04" h="336">
                    <a:moveTo>
                      <a:pt x="0" y="144"/>
                    </a:moveTo>
                    <a:cubicBezTo>
                      <a:pt x="72" y="204"/>
                      <a:pt x="144" y="264"/>
                      <a:pt x="240" y="288"/>
                    </a:cubicBezTo>
                    <a:cubicBezTo>
                      <a:pt x="336" y="312"/>
                      <a:pt x="432" y="336"/>
                      <a:pt x="576" y="288"/>
                    </a:cubicBezTo>
                    <a:cubicBezTo>
                      <a:pt x="720" y="240"/>
                      <a:pt x="1016" y="48"/>
                      <a:pt x="110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Freeform 26">
                <a:extLst>
                  <a:ext uri="{FF2B5EF4-FFF2-40B4-BE49-F238E27FC236}">
                    <a16:creationId xmlns:a16="http://schemas.microsoft.com/office/drawing/2014/main" id="{58D1A209-A18C-764B-B73A-9701B9D7D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8" y="3136"/>
                <a:ext cx="432" cy="312"/>
              </a:xfrm>
              <a:custGeom>
                <a:avLst/>
                <a:gdLst>
                  <a:gd name="T0" fmla="*/ 40 w 432"/>
                  <a:gd name="T1" fmla="*/ 32 h 312"/>
                  <a:gd name="T2" fmla="*/ 376 w 432"/>
                  <a:gd name="T3" fmla="*/ 80 h 312"/>
                  <a:gd name="T4" fmla="*/ 376 w 432"/>
                  <a:gd name="T5" fmla="*/ 272 h 312"/>
                  <a:gd name="T6" fmla="*/ 136 w 432"/>
                  <a:gd name="T7" fmla="*/ 272 h 312"/>
                  <a:gd name="T8" fmla="*/ 40 w 432"/>
                  <a:gd name="T9" fmla="*/ 32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312"/>
                  <a:gd name="T17" fmla="*/ 432 w 432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312">
                    <a:moveTo>
                      <a:pt x="40" y="32"/>
                    </a:moveTo>
                    <a:cubicBezTo>
                      <a:pt x="80" y="0"/>
                      <a:pt x="320" y="40"/>
                      <a:pt x="376" y="80"/>
                    </a:cubicBezTo>
                    <a:cubicBezTo>
                      <a:pt x="432" y="120"/>
                      <a:pt x="416" y="240"/>
                      <a:pt x="376" y="272"/>
                    </a:cubicBezTo>
                    <a:cubicBezTo>
                      <a:pt x="336" y="304"/>
                      <a:pt x="192" y="312"/>
                      <a:pt x="136" y="272"/>
                    </a:cubicBezTo>
                    <a:cubicBezTo>
                      <a:pt x="80" y="232"/>
                      <a:pt x="0" y="64"/>
                      <a:pt x="40" y="32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Text Box 27">
                <a:extLst>
                  <a:ext uri="{FF2B5EF4-FFF2-40B4-BE49-F238E27FC236}">
                    <a16:creationId xmlns:a16="http://schemas.microsoft.com/office/drawing/2014/main" id="{0A635786-CF34-E548-A64F-6EDC9649E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784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e</a:t>
                </a:r>
                <a:r>
                  <a:rPr lang="en-US" altLang="zh-CN" sz="2400" baseline="-25000"/>
                  <a:t>1</a:t>
                </a:r>
              </a:p>
            </p:txBody>
          </p:sp>
          <p:sp>
            <p:nvSpPr>
              <p:cNvPr id="17" name="Text Box 28">
                <a:extLst>
                  <a:ext uri="{FF2B5EF4-FFF2-40B4-BE49-F238E27FC236}">
                    <a16:creationId xmlns:a16="http://schemas.microsoft.com/office/drawing/2014/main" id="{B9224DC8-2DCB-FE43-BA81-564EA2ABA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784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e</a:t>
                </a:r>
                <a:r>
                  <a:rPr lang="en-US" altLang="zh-CN" sz="2400" baseline="-25000"/>
                  <a:t>2</a:t>
                </a:r>
              </a:p>
            </p:txBody>
          </p:sp>
          <p:sp>
            <p:nvSpPr>
              <p:cNvPr id="18" name="Text Box 29">
                <a:extLst>
                  <a:ext uri="{FF2B5EF4-FFF2-40B4-BE49-F238E27FC236}">
                    <a16:creationId xmlns:a16="http://schemas.microsoft.com/office/drawing/2014/main" id="{AF5B42E0-7B26-6D47-9D48-48807A348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640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e</a:t>
                </a:r>
                <a:r>
                  <a:rPr lang="en-US" altLang="zh-CN" sz="2400" baseline="-25000"/>
                  <a:t>3</a:t>
                </a:r>
              </a:p>
            </p:txBody>
          </p:sp>
          <p:sp>
            <p:nvSpPr>
              <p:cNvPr id="19" name="Text Box 30">
                <a:extLst>
                  <a:ext uri="{FF2B5EF4-FFF2-40B4-BE49-F238E27FC236}">
                    <a16:creationId xmlns:a16="http://schemas.microsoft.com/office/drawing/2014/main" id="{9A287891-C5BC-944D-9D09-F12C22A5D4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16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e</a:t>
                </a:r>
                <a:r>
                  <a:rPr lang="en-US" altLang="zh-CN" sz="2400" baseline="-25000"/>
                  <a:t>4</a:t>
                </a:r>
              </a:p>
            </p:txBody>
          </p:sp>
          <p:sp>
            <p:nvSpPr>
              <p:cNvPr id="20" name="Text Box 31">
                <a:extLst>
                  <a:ext uri="{FF2B5EF4-FFF2-40B4-BE49-F238E27FC236}">
                    <a16:creationId xmlns:a16="http://schemas.microsoft.com/office/drawing/2014/main" id="{23B9A7B9-A5E5-CA43-BDFF-7A4A992E1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40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e</a:t>
                </a:r>
                <a:r>
                  <a:rPr lang="en-US" altLang="zh-CN" sz="2400" baseline="-25000"/>
                  <a:t>5</a:t>
                </a:r>
              </a:p>
            </p:txBody>
          </p:sp>
          <p:sp>
            <p:nvSpPr>
              <p:cNvPr id="21" name="Text Box 32">
                <a:extLst>
                  <a:ext uri="{FF2B5EF4-FFF2-40B4-BE49-F238E27FC236}">
                    <a16:creationId xmlns:a16="http://schemas.microsoft.com/office/drawing/2014/main" id="{F3C07BE2-AB4D-894F-9D1E-3B1F0EA25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168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e</a:t>
                </a:r>
                <a:r>
                  <a:rPr lang="en-US" altLang="zh-CN" sz="2400" baseline="-2500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265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28E1F-337B-CD44-9229-DB0B3169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图的表示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8EFF8-09A2-134E-857C-4EDAECFD9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994136" cy="4351338"/>
          </a:xfrm>
        </p:spPr>
        <p:txBody>
          <a:bodyPr/>
          <a:lstStyle/>
          <a:p>
            <a:r>
              <a:rPr kumimoji="1" lang="zh-CN" altLang="en-US" dirty="0"/>
              <a:t>集合表示：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对于一个图，将其记为</a:t>
            </a:r>
            <a:r>
              <a:rPr kumimoji="1" lang="en-US" altLang="zh-CN" dirty="0"/>
              <a:t>G=&lt;V,E&gt;,</a:t>
            </a:r>
            <a:r>
              <a:rPr kumimoji="1" lang="zh-CN" altLang="en-US" dirty="0"/>
              <a:t>并写出</a:t>
            </a:r>
            <a:r>
              <a:rPr kumimoji="1" lang="en-US" altLang="zh-CN" dirty="0"/>
              <a:t>V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</a:t>
            </a:r>
            <a:r>
              <a:rPr kumimoji="1" lang="zh-CN" altLang="en-US" dirty="0"/>
              <a:t>的集合表示</a:t>
            </a:r>
            <a:endParaRPr kumimoji="1" lang="en-US" altLang="zh-CN" dirty="0"/>
          </a:p>
          <a:p>
            <a:r>
              <a:rPr kumimoji="1" lang="zh-CN" altLang="en-US" dirty="0"/>
              <a:t>图形表示：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用小圆圈表示</a:t>
            </a:r>
            <a:r>
              <a:rPr kumimoji="1" lang="en-US" altLang="zh-CN" dirty="0"/>
              <a:t>V</a:t>
            </a:r>
            <a:r>
              <a:rPr kumimoji="1" lang="zh-CN" altLang="en-US" dirty="0"/>
              <a:t>中的结点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有序的结点对</a:t>
            </a:r>
            <a:r>
              <a:rPr kumimoji="1" lang="en-US" altLang="zh-CN" dirty="0"/>
              <a:t>&lt;u,</a:t>
            </a:r>
            <a:r>
              <a:rPr kumimoji="1" lang="zh-CN" altLang="en-US" dirty="0"/>
              <a:t> </a:t>
            </a:r>
            <a:r>
              <a:rPr kumimoji="1" lang="en-US" altLang="zh-CN" dirty="0"/>
              <a:t>v&gt;</a:t>
            </a:r>
            <a:r>
              <a:rPr kumimoji="1" lang="zh-CN" altLang="en-US" dirty="0"/>
              <a:t>表示由结点</a:t>
            </a:r>
            <a:r>
              <a:rPr kumimoji="1" lang="en-US" altLang="zh-CN" dirty="0"/>
              <a:t>u</a:t>
            </a:r>
            <a:r>
              <a:rPr kumimoji="1" lang="zh-CN" altLang="en-US" dirty="0"/>
              <a:t>指向结点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的有向边</a:t>
            </a:r>
            <a:r>
              <a:rPr kumimoji="1" lang="en-US" altLang="zh-CN" dirty="0"/>
              <a:t>e</a:t>
            </a:r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此时</a:t>
            </a:r>
            <a:r>
              <a:rPr kumimoji="1" lang="en-US" altLang="zh-CN" dirty="0"/>
              <a:t>u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e</a:t>
            </a:r>
            <a:r>
              <a:rPr kumimoji="1" lang="zh-CN" altLang="en-US" dirty="0"/>
              <a:t>的始点，</a:t>
            </a:r>
            <a:r>
              <a:rPr kumimoji="1" lang="en-US" altLang="zh-CN" dirty="0"/>
              <a:t>v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e</a:t>
            </a:r>
            <a:r>
              <a:rPr kumimoji="1" lang="zh-CN" altLang="en-US" dirty="0"/>
              <a:t>的终点，统称为</a:t>
            </a:r>
            <a:r>
              <a:rPr kumimoji="1" lang="en-US" altLang="zh-CN" dirty="0"/>
              <a:t>e</a:t>
            </a:r>
            <a:r>
              <a:rPr kumimoji="1" lang="zh-CN" altLang="en-US" dirty="0"/>
              <a:t>的端点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无序的节点对</a:t>
            </a:r>
            <a:r>
              <a:rPr kumimoji="1" lang="en-US" altLang="zh-CN" dirty="0"/>
              <a:t>(u,</a:t>
            </a:r>
            <a:r>
              <a:rPr kumimoji="1" lang="zh-CN" altLang="en-US" dirty="0"/>
              <a:t> </a:t>
            </a:r>
            <a:r>
              <a:rPr kumimoji="1" lang="en-US" altLang="zh-CN" dirty="0"/>
              <a:t>v)</a:t>
            </a:r>
            <a:r>
              <a:rPr kumimoji="1" lang="zh-CN" altLang="en-US" dirty="0"/>
              <a:t>（或</a:t>
            </a:r>
            <a:r>
              <a:rPr kumimoji="1" lang="en-US" altLang="zh-CN" dirty="0"/>
              <a:t>(v,</a:t>
            </a:r>
            <a:r>
              <a:rPr kumimoji="1" lang="zh-CN" altLang="en-US" dirty="0"/>
              <a:t> </a:t>
            </a:r>
            <a:r>
              <a:rPr kumimoji="1" lang="en-US" altLang="zh-CN" dirty="0"/>
              <a:t>u)</a:t>
            </a:r>
            <a:r>
              <a:rPr kumimoji="1" lang="zh-CN" altLang="en-US" dirty="0"/>
              <a:t>）表示结点</a:t>
            </a:r>
            <a:r>
              <a:rPr kumimoji="1" lang="en-US" altLang="zh-CN" dirty="0"/>
              <a:t>u</a:t>
            </a:r>
            <a:r>
              <a:rPr kumimoji="1" lang="zh-CN" altLang="en-US" dirty="0"/>
              <a:t>和结点</a:t>
            </a:r>
            <a:r>
              <a:rPr kumimoji="1" lang="en-US" altLang="zh-CN" dirty="0"/>
              <a:t>v</a:t>
            </a:r>
            <a:r>
              <a:rPr kumimoji="1" lang="zh-CN" altLang="en-US" dirty="0"/>
              <a:t>之间的无向边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此时仅称</a:t>
            </a:r>
            <a:r>
              <a:rPr kumimoji="1" lang="en-US" altLang="zh-CN" dirty="0"/>
              <a:t>u</a:t>
            </a:r>
            <a:r>
              <a:rPr kumimoji="1" lang="zh-CN" altLang="en-US" dirty="0"/>
              <a:t>，</a:t>
            </a:r>
            <a:r>
              <a:rPr kumimoji="1" lang="en-US" altLang="zh-CN" dirty="0"/>
              <a:t>v</a:t>
            </a:r>
            <a:r>
              <a:rPr kumimoji="1" lang="zh-CN" altLang="en-US" dirty="0"/>
              <a:t>为边</a:t>
            </a:r>
            <a:r>
              <a:rPr kumimoji="1" lang="en-US" altLang="zh-CN" dirty="0"/>
              <a:t>e</a:t>
            </a:r>
            <a:r>
              <a:rPr kumimoji="1" lang="zh-CN" altLang="en-US" dirty="0"/>
              <a:t>的两个端点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8957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0B0FF-C64C-064B-8319-A74F17EC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图的表示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E6625-3B25-274D-A64B-5BA3CFDA0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例：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设图</a:t>
            </a:r>
            <a:r>
              <a:rPr kumimoji="1" lang="en-US" altLang="zh-CN" dirty="0"/>
              <a:t>G=&lt;V,</a:t>
            </a:r>
            <a:r>
              <a:rPr kumimoji="1" lang="zh-CN" altLang="en-US" dirty="0"/>
              <a:t> </a:t>
            </a:r>
            <a:r>
              <a:rPr kumimoji="1" lang="en-US" altLang="zh-CN" dirty="0"/>
              <a:t>E&gt;</a:t>
            </a:r>
            <a:r>
              <a:rPr kumimoji="1" lang="zh-CN" altLang="en-US" dirty="0"/>
              <a:t>，且</a:t>
            </a:r>
            <a:r>
              <a:rPr kumimoji="1" lang="en-US" altLang="zh-CN" dirty="0"/>
              <a:t>V={</a:t>
            </a: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v</a:t>
            </a:r>
            <a:r>
              <a:rPr lang="en-US" altLang="zh-CN" baseline="-25000" dirty="0"/>
              <a:t>2</a:t>
            </a:r>
            <a:r>
              <a:rPr lang="en-US" altLang="zh-CN" dirty="0"/>
              <a:t>, v</a:t>
            </a:r>
            <a:r>
              <a:rPr lang="en-US" altLang="zh-CN" baseline="-25000" dirty="0"/>
              <a:t>3</a:t>
            </a:r>
            <a:r>
              <a:rPr lang="en-US" altLang="zh-CN" dirty="0"/>
              <a:t>, v</a:t>
            </a:r>
            <a:r>
              <a:rPr lang="en-US" altLang="zh-CN" baseline="-25000" dirty="0"/>
              <a:t>4</a:t>
            </a:r>
            <a:r>
              <a:rPr lang="en-US" altLang="zh-CN" dirty="0"/>
              <a:t>, v</a:t>
            </a:r>
            <a:r>
              <a:rPr lang="en-US" altLang="zh-CN" baseline="-25000" dirty="0"/>
              <a:t>5</a:t>
            </a:r>
            <a:r>
              <a:rPr kumimoji="1" lang="en-US" altLang="zh-CN" dirty="0"/>
              <a:t>}</a:t>
            </a:r>
            <a:r>
              <a:rPr kumimoji="1" lang="zh-CN" altLang="en-US" dirty="0"/>
              <a:t>，</a:t>
            </a:r>
            <a:r>
              <a:rPr lang="en-US" altLang="zh-CN" dirty="0"/>
              <a:t> E = {e</a:t>
            </a:r>
            <a:r>
              <a:rPr lang="en-US" altLang="zh-CN" baseline="-25000" dirty="0"/>
              <a:t>1</a:t>
            </a:r>
            <a:r>
              <a:rPr lang="en-US" altLang="zh-CN" dirty="0"/>
              <a:t>, e</a:t>
            </a:r>
            <a:r>
              <a:rPr lang="en-US" altLang="zh-CN" baseline="-25000" dirty="0"/>
              <a:t>2</a:t>
            </a:r>
            <a:r>
              <a:rPr lang="en-US" altLang="zh-CN" dirty="0"/>
              <a:t>, e</a:t>
            </a:r>
            <a:r>
              <a:rPr lang="en-US" altLang="zh-CN" baseline="-25000" dirty="0"/>
              <a:t>3</a:t>
            </a:r>
            <a:r>
              <a:rPr lang="en-US" altLang="zh-CN" dirty="0"/>
              <a:t>, e</a:t>
            </a:r>
            <a:r>
              <a:rPr lang="en-US" altLang="zh-CN" baseline="-25000" dirty="0"/>
              <a:t>4</a:t>
            </a:r>
            <a:r>
              <a:rPr lang="en-US" altLang="zh-CN" dirty="0"/>
              <a:t>, e</a:t>
            </a:r>
            <a:r>
              <a:rPr lang="en-US" altLang="zh-CN" baseline="-25000" dirty="0"/>
              <a:t>5</a:t>
            </a:r>
            <a:r>
              <a:rPr lang="en-US" altLang="zh-CN" dirty="0"/>
              <a:t>, e</a:t>
            </a:r>
            <a:r>
              <a:rPr lang="en-US" altLang="zh-CN" baseline="-25000" dirty="0"/>
              <a:t>6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且图中的边为：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 = (v</a:t>
            </a:r>
            <a:r>
              <a:rPr lang="en-US" altLang="zh-CN" baseline="-25000" dirty="0"/>
              <a:t>1</a:t>
            </a:r>
            <a:r>
              <a:rPr lang="en-US" altLang="zh-CN" dirty="0"/>
              <a:t>, v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r>
              <a:rPr lang="en-US" altLang="zh-CN" dirty="0"/>
              <a:t> = &lt;v</a:t>
            </a:r>
            <a:r>
              <a:rPr lang="en-US" altLang="zh-CN" baseline="-25000" dirty="0"/>
              <a:t>1</a:t>
            </a:r>
            <a:r>
              <a:rPr lang="en-US" altLang="zh-CN" dirty="0"/>
              <a:t>, v</a:t>
            </a:r>
            <a:r>
              <a:rPr lang="en-US" altLang="zh-CN" baseline="-25000" dirty="0"/>
              <a:t>3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r>
              <a:rPr lang="en-US" altLang="zh-CN" dirty="0"/>
              <a:t> = (v</a:t>
            </a:r>
            <a:r>
              <a:rPr lang="en-US" altLang="zh-CN" baseline="-25000" dirty="0"/>
              <a:t>1</a:t>
            </a:r>
            <a:r>
              <a:rPr lang="en-US" altLang="zh-CN" dirty="0"/>
              <a:t>, v</a:t>
            </a:r>
            <a:r>
              <a:rPr lang="en-US" altLang="zh-CN" baseline="-25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r>
              <a:rPr lang="en-US" altLang="zh-CN" dirty="0"/>
              <a:t> = (v</a:t>
            </a:r>
            <a:r>
              <a:rPr lang="en-US" altLang="zh-CN" baseline="-25000" dirty="0"/>
              <a:t>2</a:t>
            </a:r>
            <a:r>
              <a:rPr lang="en-US" altLang="zh-CN" dirty="0"/>
              <a:t>, v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en-US" altLang="zh-CN" baseline="-25000" dirty="0"/>
              <a:t>5</a:t>
            </a:r>
            <a:r>
              <a:rPr lang="en-US" altLang="zh-CN" dirty="0"/>
              <a:t> = &lt;v</a:t>
            </a:r>
            <a:r>
              <a:rPr lang="en-US" altLang="zh-CN" baseline="-25000" dirty="0"/>
              <a:t>3</a:t>
            </a:r>
            <a:r>
              <a:rPr lang="en-US" altLang="zh-CN" dirty="0"/>
              <a:t>, v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en-US" altLang="zh-CN" baseline="-25000" dirty="0"/>
              <a:t>6</a:t>
            </a:r>
            <a:r>
              <a:rPr lang="en-US" altLang="zh-CN" dirty="0"/>
              <a:t> = (v</a:t>
            </a:r>
            <a:r>
              <a:rPr lang="en-US" altLang="zh-CN" baseline="-25000" dirty="0"/>
              <a:t>3</a:t>
            </a:r>
            <a:r>
              <a:rPr lang="en-US" altLang="zh-CN" dirty="0"/>
              <a:t>, v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kumimoji="1" lang="zh-CN" altLang="en-US" dirty="0"/>
              <a:t>请画出图</a:t>
            </a:r>
            <a:r>
              <a:rPr kumimoji="1" lang="en-US" altLang="zh-CN" dirty="0"/>
              <a:t>G</a:t>
            </a:r>
            <a:r>
              <a:rPr kumimoji="1" lang="zh-CN" altLang="en-US" dirty="0"/>
              <a:t>的图形表示，并说明哪些边是有向边，哪些边是无向边。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90424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B1FB4-21F0-7640-AD79-9144B269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图的表示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BCE5C-6428-334F-A92B-39869552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解：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G</a:t>
            </a:r>
            <a:r>
              <a:rPr kumimoji="1" lang="zh-CN" altLang="en-US" dirty="0"/>
              <a:t>的图形表示为：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其中，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是无向边，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是有向边。 </a:t>
            </a:r>
            <a:endParaRPr kumimoji="1" lang="zh-CN" alt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26AE17CA-3DCB-C643-82F8-347ED96EF611}"/>
              </a:ext>
            </a:extLst>
          </p:cNvPr>
          <p:cNvGrpSpPr>
            <a:grpSpLocks/>
          </p:cNvGrpSpPr>
          <p:nvPr/>
        </p:nvGrpSpPr>
        <p:grpSpPr bwMode="auto">
          <a:xfrm>
            <a:off x="4148962" y="1225296"/>
            <a:ext cx="5360798" cy="3870182"/>
            <a:chOff x="1450" y="1407"/>
            <a:chExt cx="2292" cy="160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B5017218-CA81-B74D-9E88-32DD81E27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5" y="1434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rgbClr val="FF0000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FAE336FC-2177-FD48-BD94-B6AFF0813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1770"/>
              <a:ext cx="69" cy="6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7FB4ACF9-F067-D846-808A-41F7B8843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2781"/>
              <a:ext cx="13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E9421D-FC33-264C-8D5D-80F938DCD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2" y="2063"/>
              <a:ext cx="414" cy="6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40649F1-2C01-EE4C-8829-FEFBD2B6E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783"/>
              <a:ext cx="954" cy="9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32F94CF-C1CD-EA40-80A1-7D51E80D7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4" y="1799"/>
              <a:ext cx="408" cy="95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CAFA32E-E683-F748-BDF4-672CE9453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757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rgbClr val="FF0000"/>
                  </a:solidFill>
                </a:rPr>
                <a:t>e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83CCCA26-3848-F941-BC90-8FD5F8E98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133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e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2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03CA7CE8-23C2-4D45-87CA-DA8AFDB0B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360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rgbClr val="FF0000"/>
                  </a:solidFill>
                </a:rPr>
                <a:t>e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07056E-5B6B-D04F-B770-B8EADCA04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7" y="2269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rgbClr val="FF0000"/>
                  </a:solidFill>
                </a:rPr>
                <a:t>e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5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84D4E364-C90A-EA41-9F77-4045429AC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2779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rgbClr val="FF0000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18A67766-5ACA-0044-BCB4-A62D78916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5" y="2784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v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1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AD3B2AA0-335E-9B45-82CB-166D5249A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1754"/>
              <a:ext cx="2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rgbClr val="FF0000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4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8" name="Arc 19">
              <a:extLst>
                <a:ext uri="{FF2B5EF4-FFF2-40B4-BE49-F238E27FC236}">
                  <a16:creationId xmlns:a16="http://schemas.microsoft.com/office/drawing/2014/main" id="{CE2A2FF8-FA95-334B-8214-B623AFB630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50" y="1754"/>
              <a:ext cx="687" cy="1002"/>
            </a:xfrm>
            <a:custGeom>
              <a:avLst/>
              <a:gdLst>
                <a:gd name="T0" fmla="*/ 0 w 21600"/>
                <a:gd name="T1" fmla="*/ 0 h 39243"/>
                <a:gd name="T2" fmla="*/ 0 w 21600"/>
                <a:gd name="T3" fmla="*/ 1 h 39243"/>
                <a:gd name="T4" fmla="*/ 0 w 21600"/>
                <a:gd name="T5" fmla="*/ 0 h 3924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243"/>
                <a:gd name="T11" fmla="*/ 21600 w 21600"/>
                <a:gd name="T12" fmla="*/ 39243 h 39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243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616"/>
                    <a:pt x="18192" y="35195"/>
                    <a:pt x="12461" y="39243"/>
                  </a:cubicBezTo>
                </a:path>
                <a:path w="21600" h="39243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616"/>
                    <a:pt x="18192" y="35195"/>
                    <a:pt x="12461" y="3924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81AEF99B-163D-CB4B-8B45-DEC2BB73F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" y="2087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rgbClr val="FF0000"/>
                  </a:solidFill>
                </a:rPr>
                <a:t>e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4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1A5F5D92-2FFC-2C45-8DC9-88D7F220B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2749"/>
              <a:ext cx="69" cy="6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BC3D7DFC-B33A-9B44-9BF9-7DDB0E729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5" y="1543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rgbClr val="FF0000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5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2" name="Oval 23">
              <a:extLst>
                <a:ext uri="{FF2B5EF4-FFF2-40B4-BE49-F238E27FC236}">
                  <a16:creationId xmlns:a16="http://schemas.microsoft.com/office/drawing/2014/main" id="{6FEE8CA6-410F-FF47-899D-FDBCB8A4F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1407"/>
              <a:ext cx="342" cy="33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8EBBF5A0-F7EA-8E4D-81E6-C6B238406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" y="1466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rgbClr val="FF0000"/>
                  </a:solidFill>
                </a:rPr>
                <a:t>e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6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4" name="Oval 25">
              <a:extLst>
                <a:ext uri="{FF2B5EF4-FFF2-40B4-BE49-F238E27FC236}">
                  <a16:creationId xmlns:a16="http://schemas.microsoft.com/office/drawing/2014/main" id="{49061081-8A3C-5548-83CA-6299FA8DD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172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Oval 26">
              <a:extLst>
                <a:ext uri="{FF2B5EF4-FFF2-40B4-BE49-F238E27FC236}">
                  <a16:creationId xmlns:a16="http://schemas.microsoft.com/office/drawing/2014/main" id="{1523C5ED-CF0D-7249-94FC-C22B08D27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1991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Oval 27">
              <a:extLst>
                <a:ext uri="{FF2B5EF4-FFF2-40B4-BE49-F238E27FC236}">
                  <a16:creationId xmlns:a16="http://schemas.microsoft.com/office/drawing/2014/main" id="{F484EBE4-E3E2-2145-894C-13E2D1291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2747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814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CBB4E-F4FB-BC4F-A00D-FBA4A063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图的表示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DFC99-9058-A745-BC2D-61A09BFBE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例：图</a:t>
            </a:r>
            <a:r>
              <a:rPr kumimoji="1" lang="en-US" altLang="zh-CN" dirty="0"/>
              <a:t>G=&lt;V,</a:t>
            </a:r>
            <a:r>
              <a:rPr kumimoji="1" lang="zh-CN" altLang="en-US" dirty="0"/>
              <a:t> </a:t>
            </a:r>
            <a:r>
              <a:rPr kumimoji="1" lang="en-US" altLang="zh-CN" dirty="0"/>
              <a:t>E&gt;</a:t>
            </a:r>
            <a:r>
              <a:rPr kumimoji="1" lang="zh-CN" altLang="en-US" dirty="0"/>
              <a:t>的图形表示如下所示，请写出相应的</a:t>
            </a:r>
            <a:r>
              <a:rPr kumimoji="1" lang="en-US" altLang="zh-CN" dirty="0"/>
              <a:t>G</a:t>
            </a:r>
            <a:r>
              <a:rPr kumimoji="1" lang="zh-CN" altLang="en-US" dirty="0"/>
              <a:t>的集合表示。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5149244-BE08-D840-836E-D8500EEA2152}"/>
              </a:ext>
            </a:extLst>
          </p:cNvPr>
          <p:cNvGrpSpPr>
            <a:grpSpLocks/>
          </p:cNvGrpSpPr>
          <p:nvPr/>
        </p:nvGrpSpPr>
        <p:grpSpPr bwMode="auto">
          <a:xfrm>
            <a:off x="4024598" y="2616771"/>
            <a:ext cx="4142803" cy="3070797"/>
            <a:chOff x="1837" y="1616"/>
            <a:chExt cx="1986" cy="1438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AA539CC5-7D01-5C45-9AFC-3EEF15C07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7" y="1898"/>
              <a:ext cx="735" cy="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C7D1337-CD1C-9A48-B42F-7C0A78E5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1834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endParaRPr lang="zh-CN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E887C86C-5624-2348-8740-BEA4BE4A7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" y="1616"/>
              <a:ext cx="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42563DF-2153-2E4D-BA62-D07375A2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2331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DBA78CEC-38C7-EC46-857D-BAB31C789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2833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93A9E4FB-009B-5E42-BE0A-11D0EE5F8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2" y="2405"/>
              <a:ext cx="1" cy="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30590A0-0219-A647-AC67-8295EE862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1917"/>
              <a:ext cx="1" cy="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AE9E700C-8D0C-7E49-92D9-BFEEA6D7C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4" y="1898"/>
              <a:ext cx="681" cy="4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D511945C-0105-FC4D-9076-356F2ED15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296"/>
              <a:ext cx="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B84E8EEA-8E63-A143-AD80-927014C06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2824"/>
              <a:ext cx="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E97388AE-4859-5A41-82FB-5D11FE07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2331"/>
              <a:ext cx="66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549CBA10-B23F-8042-9B91-54459322D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2331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C6675C3E-8E04-3244-B45D-7BFC97766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" y="2240"/>
              <a:ext cx="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7250ABC4-7E62-F049-905A-790107A46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2251"/>
              <a:ext cx="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EC9361F6-DE9F-1442-A65B-CCBD9D829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5" y="2400"/>
              <a:ext cx="735" cy="4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9FD36EA-8809-C248-9E42-F13EF8C73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365"/>
              <a:ext cx="71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7C616E0-D547-0048-ACAA-00F053A17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387"/>
              <a:ext cx="687" cy="4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Arc 22">
              <a:extLst>
                <a:ext uri="{FF2B5EF4-FFF2-40B4-BE49-F238E27FC236}">
                  <a16:creationId xmlns:a16="http://schemas.microsoft.com/office/drawing/2014/main" id="{5CC9C659-51E9-5B49-A6FB-171188766A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37" y="1866"/>
              <a:ext cx="1986" cy="1157"/>
            </a:xfrm>
            <a:custGeom>
              <a:avLst/>
              <a:gdLst>
                <a:gd name="T0" fmla="*/ 2 w 43200"/>
                <a:gd name="T1" fmla="*/ 0 h 43199"/>
                <a:gd name="T2" fmla="*/ 2 w 43200"/>
                <a:gd name="T3" fmla="*/ 0 h 43199"/>
                <a:gd name="T4" fmla="*/ 2 w 43200"/>
                <a:gd name="T5" fmla="*/ 0 h 43199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99"/>
                <a:gd name="T11" fmla="*/ 43200 w 43200"/>
                <a:gd name="T12" fmla="*/ 43199 h 43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99" fill="none" extrusionOk="0">
                  <a:moveTo>
                    <a:pt x="21759" y="-1"/>
                  </a:moveTo>
                  <a:cubicBezTo>
                    <a:pt x="33625" y="86"/>
                    <a:pt x="43200" y="9731"/>
                    <a:pt x="43200" y="21599"/>
                  </a:cubicBezTo>
                  <a:cubicBezTo>
                    <a:pt x="43200" y="33528"/>
                    <a:pt x="33529" y="43199"/>
                    <a:pt x="21600" y="43199"/>
                  </a:cubicBezTo>
                  <a:cubicBezTo>
                    <a:pt x="9670" y="43199"/>
                    <a:pt x="0" y="33528"/>
                    <a:pt x="0" y="21599"/>
                  </a:cubicBezTo>
                  <a:cubicBezTo>
                    <a:pt x="-1" y="10073"/>
                    <a:pt x="9049" y="577"/>
                    <a:pt x="20561" y="23"/>
                  </a:cubicBezTo>
                </a:path>
                <a:path w="43200" h="43199" stroke="0" extrusionOk="0">
                  <a:moveTo>
                    <a:pt x="21759" y="-1"/>
                  </a:moveTo>
                  <a:cubicBezTo>
                    <a:pt x="33625" y="86"/>
                    <a:pt x="43200" y="9731"/>
                    <a:pt x="43200" y="21599"/>
                  </a:cubicBezTo>
                  <a:cubicBezTo>
                    <a:pt x="43200" y="33528"/>
                    <a:pt x="33529" y="43199"/>
                    <a:pt x="21600" y="43199"/>
                  </a:cubicBezTo>
                  <a:cubicBezTo>
                    <a:pt x="9670" y="43199"/>
                    <a:pt x="0" y="33528"/>
                    <a:pt x="0" y="21599"/>
                  </a:cubicBezTo>
                  <a:cubicBezTo>
                    <a:pt x="-1" y="10073"/>
                    <a:pt x="9049" y="577"/>
                    <a:pt x="20561" y="23"/>
                  </a:cubicBezTo>
                  <a:lnTo>
                    <a:pt x="21600" y="21599"/>
                  </a:lnTo>
                  <a:lnTo>
                    <a:pt x="21759" y="-1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797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2AE4D-96AB-C345-84D9-BB43C33D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图的表示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7D763-F092-244D-9D72-ED20C266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解：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G=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&lt;V, 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&lt;{1, 2, 3, 4, 5}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{&lt;1, 1&gt;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&lt;1, 2&gt;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(1, 4)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(1, 5)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(2, 3)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&lt;3, 5&gt;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&lt;4, 3&gt;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&lt;4, 5&gt;}&gt;</a:t>
            </a:r>
            <a:endParaRPr kumimoji="1" lang="en-US" altLang="zh-CN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7BD5F79-1C1D-E74D-9FC0-AB54C1D20A4D}"/>
              </a:ext>
            </a:extLst>
          </p:cNvPr>
          <p:cNvGrpSpPr>
            <a:grpSpLocks/>
          </p:cNvGrpSpPr>
          <p:nvPr/>
        </p:nvGrpSpPr>
        <p:grpSpPr bwMode="auto">
          <a:xfrm>
            <a:off x="4519612" y="1825625"/>
            <a:ext cx="3152775" cy="2282825"/>
            <a:chOff x="1837" y="1616"/>
            <a:chExt cx="1986" cy="1438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559D8A7C-B6C9-E14A-9176-891E09830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7" y="1898"/>
              <a:ext cx="735" cy="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6D3CB43-9057-9942-B70A-A50B581A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1834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endParaRPr lang="zh-CN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BFA5955D-FE42-6641-BF4B-75BB62B6E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" y="1616"/>
              <a:ext cx="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6DB823D-73FF-0E43-BFF1-ECD9C9E7D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2331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C4006603-E089-974B-881B-190C46F66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2833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DBA9578E-D3DF-E242-8CF3-9DC73BCB7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2" y="2405"/>
              <a:ext cx="1" cy="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093A7A67-45C4-A242-9D0D-F62B9848A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1917"/>
              <a:ext cx="1" cy="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7F4326DD-C56A-F241-9F2F-930F4B770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4" y="1898"/>
              <a:ext cx="681" cy="4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8509000F-4AA4-474E-BB95-8071986F8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296"/>
              <a:ext cx="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FB238DDE-DBC6-4E49-804D-71C8F55DB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2824"/>
              <a:ext cx="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DCC378E1-9DFC-374C-8E0A-37BD7558F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2331"/>
              <a:ext cx="66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171B9C16-7DCD-4F48-8893-177A97D9E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2331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E32DC0D4-6F48-224C-997D-C455CBFA0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" y="2240"/>
              <a:ext cx="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81717174-F63C-D34A-8053-413F56FE7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2251"/>
              <a:ext cx="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C0C83DCD-0585-6C44-9ABA-9153342FB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5" y="2400"/>
              <a:ext cx="735" cy="4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185DD9E4-26C0-1B48-AE0F-788FE49E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365"/>
              <a:ext cx="71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FC950A6B-0287-E04F-96FB-6CDA35E6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387"/>
              <a:ext cx="687" cy="4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Arc 22">
              <a:extLst>
                <a:ext uri="{FF2B5EF4-FFF2-40B4-BE49-F238E27FC236}">
                  <a16:creationId xmlns:a16="http://schemas.microsoft.com/office/drawing/2014/main" id="{7685120A-DF33-7444-9F33-BF6C5B38E6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37" y="1866"/>
              <a:ext cx="1986" cy="1157"/>
            </a:xfrm>
            <a:custGeom>
              <a:avLst/>
              <a:gdLst>
                <a:gd name="T0" fmla="*/ 2 w 43200"/>
                <a:gd name="T1" fmla="*/ 0 h 43199"/>
                <a:gd name="T2" fmla="*/ 2 w 43200"/>
                <a:gd name="T3" fmla="*/ 0 h 43199"/>
                <a:gd name="T4" fmla="*/ 2 w 43200"/>
                <a:gd name="T5" fmla="*/ 0 h 43199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99"/>
                <a:gd name="T11" fmla="*/ 43200 w 43200"/>
                <a:gd name="T12" fmla="*/ 43199 h 43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99" fill="none" extrusionOk="0">
                  <a:moveTo>
                    <a:pt x="21759" y="-1"/>
                  </a:moveTo>
                  <a:cubicBezTo>
                    <a:pt x="33625" y="86"/>
                    <a:pt x="43200" y="9731"/>
                    <a:pt x="43200" y="21599"/>
                  </a:cubicBezTo>
                  <a:cubicBezTo>
                    <a:pt x="43200" y="33528"/>
                    <a:pt x="33529" y="43199"/>
                    <a:pt x="21600" y="43199"/>
                  </a:cubicBezTo>
                  <a:cubicBezTo>
                    <a:pt x="9670" y="43199"/>
                    <a:pt x="0" y="33528"/>
                    <a:pt x="0" y="21599"/>
                  </a:cubicBezTo>
                  <a:cubicBezTo>
                    <a:pt x="-1" y="10073"/>
                    <a:pt x="9049" y="577"/>
                    <a:pt x="20561" y="23"/>
                  </a:cubicBezTo>
                </a:path>
                <a:path w="43200" h="43199" stroke="0" extrusionOk="0">
                  <a:moveTo>
                    <a:pt x="21759" y="-1"/>
                  </a:moveTo>
                  <a:cubicBezTo>
                    <a:pt x="33625" y="86"/>
                    <a:pt x="43200" y="9731"/>
                    <a:pt x="43200" y="21599"/>
                  </a:cubicBezTo>
                  <a:cubicBezTo>
                    <a:pt x="43200" y="33528"/>
                    <a:pt x="33529" y="43199"/>
                    <a:pt x="21600" y="43199"/>
                  </a:cubicBezTo>
                  <a:cubicBezTo>
                    <a:pt x="9670" y="43199"/>
                    <a:pt x="0" y="33528"/>
                    <a:pt x="0" y="21599"/>
                  </a:cubicBezTo>
                  <a:cubicBezTo>
                    <a:pt x="-1" y="10073"/>
                    <a:pt x="9049" y="577"/>
                    <a:pt x="20561" y="23"/>
                  </a:cubicBezTo>
                  <a:lnTo>
                    <a:pt x="21600" y="21599"/>
                  </a:lnTo>
                  <a:lnTo>
                    <a:pt x="21759" y="-1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70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A574A-16D4-9644-84CE-60BBB5A1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图的表示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6616A-02F3-8149-82DB-48EB326A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14044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集合表示：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Pros</a:t>
            </a:r>
            <a:r>
              <a:rPr kumimoji="1" lang="zh-CN" altLang="en-US" dirty="0"/>
              <a:t>：可以精确描述图的组成信息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</a:t>
            </a:r>
            <a:r>
              <a:rPr kumimoji="1" lang="zh-CN" altLang="en-US" dirty="0"/>
              <a:t>：较为抽象，不易于直观理解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图形表示：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Pros</a:t>
            </a:r>
            <a:r>
              <a:rPr kumimoji="1" lang="zh-CN" altLang="en-US" dirty="0"/>
              <a:t>：可以直观形象地表示图，易于理解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</a:t>
            </a:r>
            <a:r>
              <a:rPr kumimoji="1" lang="zh-CN" altLang="en-US" dirty="0"/>
              <a:t>：当图中结点以及边的数量比较大时，很难全部绘制出来</a:t>
            </a:r>
          </a:p>
        </p:txBody>
      </p:sp>
    </p:spTree>
    <p:extLst>
      <p:ext uri="{BB962C8B-B14F-4D97-AF65-F5344CB8AC3E}">
        <p14:creationId xmlns:p14="http://schemas.microsoft.com/office/powerpoint/2010/main" val="21533177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F240B-45F7-984E-BE74-76EB6442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图的表示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3601A-C1C8-274A-B894-A2A81F742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图形表示，集合表示平分天下？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No</a:t>
            </a:r>
            <a:r>
              <a:rPr kumimoji="1" lang="zh-CN" altLang="en-US" dirty="0"/>
              <a:t>，实乃三国争霸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还有一种：矩阵表示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Why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我们经常需要计算机帮助我们去处理图的数据，然而对于计算机而言，集合的形式或者图形的形式都不太适合，而矩阵却是非常适合计算机计算的形式。</a:t>
            </a:r>
          </a:p>
        </p:txBody>
      </p:sp>
      <p:graphicFrame>
        <p:nvGraphicFramePr>
          <p:cNvPr id="4" name="Object 31">
            <a:extLst>
              <a:ext uri="{FF2B5EF4-FFF2-40B4-BE49-F238E27FC236}">
                <a16:creationId xmlns:a16="http://schemas.microsoft.com/office/drawing/2014/main" id="{AC640DD1-65C8-1645-9E8F-16783E691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085103"/>
              </p:ext>
            </p:extLst>
          </p:nvPr>
        </p:nvGraphicFramePr>
        <p:xfrm>
          <a:off x="6912864" y="681037"/>
          <a:ext cx="3551047" cy="279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3" imgW="40373300" imgH="31889700" progId="Equation.3">
                  <p:embed/>
                </p:oleObj>
              </mc:Choice>
              <mc:Fallback>
                <p:oleObj name="公式" r:id="rId3" imgW="40373300" imgH="31889700" progId="Equation.3">
                  <p:embed/>
                  <p:pic>
                    <p:nvPicPr>
                      <p:cNvPr id="30751" name="Object 31">
                        <a:extLst>
                          <a:ext uri="{FF2B5EF4-FFF2-40B4-BE49-F238E27FC236}">
                            <a16:creationId xmlns:a16="http://schemas.microsoft.com/office/drawing/2014/main" id="{D22F5F1C-02E2-BD46-BDC4-055072DFB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2864" y="681037"/>
                        <a:ext cx="3551047" cy="2799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704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4D17A-E66C-B24C-9F5F-AA5ED384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邻接矩阵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E6D7004-C74A-0148-A59E-3429D4F93B2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/>
              <a:lstStyle/>
              <a:p>
                <a:r>
                  <a:rPr kumimoji="1" lang="zh-CN" altLang="en-US" dirty="0"/>
                  <a:t>矩阵表示（邻接矩阵）需要准备什么？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-</a:t>
                </a:r>
                <a:r>
                  <a:rPr kumimoji="1" lang="zh-CN" altLang="en-US" dirty="0"/>
                  <a:t> 矩阵的行与列有固定的次序，行列的位置不同，代表不同的矩阵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-</a:t>
                </a:r>
                <a:r>
                  <a:rPr kumimoji="1" lang="zh-CN" altLang="en-US" dirty="0"/>
                  <a:t> 需将图中的结点按某种既定顺序排列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-</a:t>
                </a:r>
                <a:r>
                  <a:rPr kumimoji="1" lang="zh-CN" altLang="en-US" dirty="0"/>
                  <a:t> 若并未给出具体排序，则顺序默认为书写结点集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时的结点顺序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邻接矩阵：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设图</a:t>
                </a:r>
                <a:r>
                  <a:rPr kumimoji="1" lang="en-US" altLang="zh-CN" dirty="0"/>
                  <a:t>G</a:t>
                </a:r>
                <a:r>
                  <a:rPr lang="en-US" altLang="zh-CN" dirty="0"/>
                  <a:t> = &lt;V, E&gt;</a:t>
                </a:r>
                <a:r>
                  <a:rPr lang="zh-CN" altLang="en-US" dirty="0"/>
                  <a:t>，其中</a:t>
                </a:r>
                <a:r>
                  <a:rPr lang="en-US" altLang="zh-CN" dirty="0"/>
                  <a:t>V = {v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v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…, </a:t>
                </a:r>
                <a:r>
                  <a:rPr lang="en-US" altLang="zh-CN" dirty="0" err="1"/>
                  <a:t>v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}</a:t>
                </a:r>
                <a:r>
                  <a:rPr lang="zh-CN" altLang="en-US" dirty="0"/>
                  <a:t>，并已确定了各结点的排列次序，则将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阶方阵</a:t>
                </a:r>
                <a:r>
                  <a:rPr lang="en-US" altLang="zh-CN" dirty="0"/>
                  <a:t>A</a:t>
                </a:r>
                <a:r>
                  <a:rPr lang="en-US" altLang="zh-CN" baseline="-25000" dirty="0"/>
                  <a:t>G</a:t>
                </a:r>
                <a:r>
                  <a:rPr lang="en-US" altLang="zh-CN" dirty="0"/>
                  <a:t> = (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ij</a:t>
                </a:r>
                <a:r>
                  <a:rPr lang="en-US" altLang="zh-CN" dirty="0"/>
                  <a:t>)</a:t>
                </a:r>
                <a:r>
                  <a:rPr lang="en-US" altLang="zh-CN" baseline="-25000" dirty="0" err="1"/>
                  <a:t>nxn</a:t>
                </a:r>
                <a:r>
                  <a:rPr lang="zh-CN" altLang="en-US" dirty="0"/>
                  <a:t>称为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的邻接矩阵，其中：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间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有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边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间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无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边</m:t>
                              </m:r>
                            </m:e>
                          </m:eqArr>
                        </m:e>
                      </m:d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E6D7004-C74A-0148-A59E-3429D4F93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 l="-1453" t="-2525" b="-70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4498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E6A0F-6898-F54B-9EE6-758C47DB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邻接矩阵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55925-8482-5245-BCCC-468F5692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例：写出图</a:t>
            </a:r>
            <a:r>
              <a:rPr kumimoji="1" lang="en-US" altLang="zh-CN" dirty="0"/>
              <a:t>G</a:t>
            </a:r>
            <a:r>
              <a:rPr kumimoji="1" lang="zh-CN" altLang="en-US" dirty="0"/>
              <a:t>的邻接矩阵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解：按照顶点的标号次序，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各点相互之间的连接情况为：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C61300C-372E-F04E-A9EF-4AE840BA325F}"/>
              </a:ext>
            </a:extLst>
          </p:cNvPr>
          <p:cNvGrpSpPr>
            <a:grpSpLocks/>
          </p:cNvGrpSpPr>
          <p:nvPr/>
        </p:nvGrpSpPr>
        <p:grpSpPr bwMode="auto">
          <a:xfrm>
            <a:off x="7185820" y="346107"/>
            <a:ext cx="2733675" cy="2824163"/>
            <a:chOff x="3600" y="845"/>
            <a:chExt cx="1722" cy="1779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4DE25372-45B9-DD4D-B0B4-78FACC1D2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9" y="1888"/>
              <a:ext cx="651" cy="5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571802A-1D0B-224D-BDD0-FCCC08E4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" y="1368"/>
              <a:ext cx="339" cy="33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D21EF7EA-B278-B144-965B-785714CED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1095"/>
              <a:ext cx="66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751BCF0-9C92-6E4C-A2DA-F7C223813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" y="2430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C1749EF2-49B8-9247-B3AA-560566ABD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491"/>
              <a:ext cx="2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</a:rPr>
                <a:t>v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1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5737B2F0-F1CA-6B4D-A9DD-CD33EC17A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3" y="845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</a:rPr>
                <a:t>v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2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41CC14CF-62DF-C44E-8C74-DC232E357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3" y="2432"/>
              <a:ext cx="2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</a:rPr>
                <a:t>v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5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0E77C88-C005-EF43-9FA6-05C3F2403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" y="2432"/>
              <a:ext cx="2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</a:rPr>
                <a:t>v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4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24814B41-0D59-244D-8A0D-F5B927257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3" y="1139"/>
              <a:ext cx="612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D515BDE4-2DA7-6143-A637-294D3B5B8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2464"/>
              <a:ext cx="122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74C2E8E7-99A9-2F46-9075-F83731CE7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615"/>
              <a:ext cx="1" cy="8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3E691B82-9819-2549-B218-C90D7AF4F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9" y="1896"/>
              <a:ext cx="571" cy="5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46B74EB0-E350-0343-BC02-7A642FE6B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1149"/>
              <a:ext cx="385" cy="4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0E381B53-8642-1346-9618-26FBE7C70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1563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6C25BFCD-6C6A-8447-9081-D5440A1B7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6" y="1424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</a:rPr>
                <a:t>v</a:t>
              </a:r>
              <a:r>
                <a:rPr lang="en-US" altLang="zh-CN" sz="2000" baseline="-25000">
                  <a:solidFill>
                    <a:srgbClr val="FF0000"/>
                  </a:solidFill>
                </a:rPr>
                <a:t>3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EEB8A078-5469-E64A-AA55-94E2CEE5E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5" y="1604"/>
              <a:ext cx="565" cy="2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D8746CDA-1F5D-9F47-AE58-33BF14BE6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" y="1640"/>
              <a:ext cx="134" cy="7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F7E267A8-53C8-D642-91DF-380503FF9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3" y="1624"/>
              <a:ext cx="490" cy="2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A2440A81-1D8D-C445-9924-70033DCDA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1606"/>
              <a:ext cx="2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solidFill>
                    <a:srgbClr val="FF0000"/>
                  </a:solidFill>
                </a:rPr>
                <a:t>v</a:t>
              </a:r>
              <a:r>
                <a:rPr lang="en-US" altLang="zh-CN" sz="2000" baseline="-25000" dirty="0">
                  <a:solidFill>
                    <a:srgbClr val="FF0000"/>
                  </a:solidFill>
                </a:rPr>
                <a:t>6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64FEEF9D-6461-AA40-99EA-AF54C3B16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542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2A114138-FB4B-5D44-BF3E-0AEF06DEB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430"/>
              <a:ext cx="69" cy="69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C609D56E-AD13-AD48-BDA6-F692AFAF5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1851"/>
              <a:ext cx="69" cy="6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27" name="Object 29">
            <a:extLst>
              <a:ext uri="{FF2B5EF4-FFF2-40B4-BE49-F238E27FC236}">
                <a16:creationId xmlns:a16="http://schemas.microsoft.com/office/drawing/2014/main" id="{A63FCA30-439B-8049-9B99-068709B64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34197"/>
              </p:ext>
            </p:extLst>
          </p:nvPr>
        </p:nvGraphicFramePr>
        <p:xfrm>
          <a:off x="480220" y="3251200"/>
          <a:ext cx="4732293" cy="338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公式" r:id="rId3" imgW="52082700" imgH="37160200" progId="Equation.3">
                  <p:embed/>
                </p:oleObj>
              </mc:Choice>
              <mc:Fallback>
                <p:oleObj name="公式" r:id="rId3" imgW="52082700" imgH="37160200" progId="Equation.3">
                  <p:embed/>
                  <p:pic>
                    <p:nvPicPr>
                      <p:cNvPr id="30749" name="Object 29">
                        <a:extLst>
                          <a:ext uri="{FF2B5EF4-FFF2-40B4-BE49-F238E27FC236}">
                            <a16:creationId xmlns:a16="http://schemas.microsoft.com/office/drawing/2014/main" id="{DDEE002B-6AE3-EF42-818C-5817E5A26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20" y="3251200"/>
                        <a:ext cx="4732293" cy="3387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1">
            <a:extLst>
              <a:ext uri="{FF2B5EF4-FFF2-40B4-BE49-F238E27FC236}">
                <a16:creationId xmlns:a16="http://schemas.microsoft.com/office/drawing/2014/main" id="{F824181F-36A3-F446-A513-2C74CEC63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959300"/>
              </p:ext>
            </p:extLst>
          </p:nvPr>
        </p:nvGraphicFramePr>
        <p:xfrm>
          <a:off x="6096000" y="3515922"/>
          <a:ext cx="4114800" cy="324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5" imgW="40373300" imgH="31889700" progId="Equation.3">
                  <p:embed/>
                </p:oleObj>
              </mc:Choice>
              <mc:Fallback>
                <p:oleObj name="公式" r:id="rId5" imgW="40373300" imgH="31889700" progId="Equation.3">
                  <p:embed/>
                  <p:pic>
                    <p:nvPicPr>
                      <p:cNvPr id="30751" name="Object 31">
                        <a:extLst>
                          <a:ext uri="{FF2B5EF4-FFF2-40B4-BE49-F238E27FC236}">
                            <a16:creationId xmlns:a16="http://schemas.microsoft.com/office/drawing/2014/main" id="{D22F5F1C-02E2-BD46-BDC4-055072DFB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15922"/>
                        <a:ext cx="4114800" cy="3243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085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4D17A-E66C-B24C-9F5F-AA5ED384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第五节课 图论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D7004-C74A-0148-A59E-3429D4F9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图的由来</a:t>
            </a:r>
            <a:endParaRPr kumimoji="1" lang="en-US" altLang="zh-CN" dirty="0"/>
          </a:p>
          <a:p>
            <a:r>
              <a:rPr kumimoji="1" lang="zh-CN" altLang="en-US" dirty="0"/>
              <a:t>图的构成</a:t>
            </a:r>
            <a:endParaRPr kumimoji="1" lang="en-US" altLang="zh-CN" dirty="0"/>
          </a:p>
          <a:p>
            <a:r>
              <a:rPr kumimoji="1" lang="zh-CN" altLang="en-US" dirty="0"/>
              <a:t>图的表示</a:t>
            </a:r>
            <a:endParaRPr kumimoji="1" lang="en-US" altLang="zh-CN" dirty="0"/>
          </a:p>
          <a:p>
            <a:r>
              <a:rPr kumimoji="1" lang="zh-CN" altLang="en-US" dirty="0"/>
              <a:t>邻接矩阵</a:t>
            </a:r>
            <a:endParaRPr kumimoji="1" lang="en-US" altLang="zh-CN" dirty="0"/>
          </a:p>
          <a:p>
            <a:r>
              <a:rPr kumimoji="1" lang="zh-CN" altLang="en-US" dirty="0"/>
              <a:t>图的种类</a:t>
            </a:r>
            <a:endParaRPr kumimoji="1" lang="en-US" altLang="zh-CN" dirty="0"/>
          </a:p>
          <a:p>
            <a:r>
              <a:rPr kumimoji="1" lang="zh-CN" altLang="en-US" dirty="0"/>
              <a:t>最短路径问题</a:t>
            </a:r>
            <a:endParaRPr kumimoji="1" lang="en-US" altLang="zh-CN" dirty="0"/>
          </a:p>
          <a:p>
            <a:r>
              <a:rPr kumimoji="1" lang="en-US" altLang="zh-CN" dirty="0"/>
              <a:t>Dijkstra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zh-CN" altLang="en-US" dirty="0"/>
              <a:t>树</a:t>
            </a:r>
            <a:endParaRPr kumimoji="1" lang="en-US" altLang="zh-CN" dirty="0"/>
          </a:p>
          <a:p>
            <a:r>
              <a:rPr kumimoji="1" lang="zh-CN" altLang="en-US" dirty="0"/>
              <a:t>最小生成树</a:t>
            </a:r>
            <a:endParaRPr kumimoji="1" lang="en-US" altLang="zh-CN" dirty="0"/>
          </a:p>
          <a:p>
            <a:r>
              <a:rPr kumimoji="1" lang="zh-CN" altLang="en-US" dirty="0"/>
              <a:t>图与人工智能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59269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9ADFE-7124-6D41-B7DD-A4D93912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邻接矩阵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DC30F-B0E4-5D46-9992-11867C8B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1049000" cy="503237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图的邻接矩阵是唯一的吗？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一般而言，同一个图按照不同的顶点排列次序，写出的邻接矩阵形式上是不同的，但是相互之间可以通过调换某些行或列的位置而得到。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对邻接矩阵的行或列进行交换，对应的实际上是在对顶点的排序中调换顶点的位置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若不考虑顶点排序的不同产生的邻接矩阵的不同，则图与邻接矩阵之间是一一对应的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实际操作上，往往略去顶点排序不同导致的邻接矩阵的多样性，选择任意一种顶点次序得出的邻接矩阵作为该图的邻接矩阵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22444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4D17A-E66C-B24C-9F5F-AA5ED384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图的种类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D7004-C74A-0148-A59E-3429D4F9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9616"/>
            <a:ext cx="10515600" cy="467734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按边有无方向分类：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有向图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无向图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混合图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0820AF-402A-F548-AD1C-B85107348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"/>
          <a:stretch/>
        </p:blipFill>
        <p:spPr>
          <a:xfrm>
            <a:off x="6096000" y="233363"/>
            <a:ext cx="5608320" cy="5943600"/>
          </a:xfrm>
          <a:prstGeom prst="rect">
            <a:avLst/>
          </a:prstGeom>
        </p:spPr>
      </p:pic>
      <p:grpSp>
        <p:nvGrpSpPr>
          <p:cNvPr id="6" name="Group 4">
            <a:extLst>
              <a:ext uri="{FF2B5EF4-FFF2-40B4-BE49-F238E27FC236}">
                <a16:creationId xmlns:a16="http://schemas.microsoft.com/office/drawing/2014/main" id="{05DBBE90-A6F0-5C4E-AF86-1BAD9F30E204}"/>
              </a:ext>
            </a:extLst>
          </p:cNvPr>
          <p:cNvGrpSpPr>
            <a:grpSpLocks/>
          </p:cNvGrpSpPr>
          <p:nvPr/>
        </p:nvGrpSpPr>
        <p:grpSpPr bwMode="auto">
          <a:xfrm>
            <a:off x="2906171" y="1911286"/>
            <a:ext cx="4142803" cy="3070797"/>
            <a:chOff x="1837" y="1616"/>
            <a:chExt cx="1986" cy="1438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636F7F96-7552-0348-91DA-1ABD684E2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7" y="1898"/>
              <a:ext cx="735" cy="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6B5963B-AE7C-5346-866E-C6C0B8450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1834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endParaRPr lang="zh-CN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B127C9EF-FDE2-6349-8651-46282CC5A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" y="1616"/>
              <a:ext cx="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64EFE09-94FF-8943-B0B5-8CC14CBF8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2331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7E2DEDBA-1599-864E-8478-BEDC46E72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2833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2A1ADD5C-A417-DC4C-8755-44C34566C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2" y="2405"/>
              <a:ext cx="1" cy="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8A44054-149E-8240-A2BE-DD17940FD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1917"/>
              <a:ext cx="1" cy="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8284B8D1-8A91-EE47-989B-EB57D5B0A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4" y="1898"/>
              <a:ext cx="681" cy="4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81FFDA36-DBA4-BE4F-A9B3-B4FD4FADA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296"/>
              <a:ext cx="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60B87799-01BF-7E4E-8DD9-C86E00D03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2824"/>
              <a:ext cx="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4C494AD2-E03A-3647-9072-9B47E1538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2331"/>
              <a:ext cx="66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4BC870D9-6891-1A4C-B617-3E2ABF920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2331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52DB5562-7D25-AB49-8331-FDEBA5DDC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" y="2240"/>
              <a:ext cx="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20265A01-D3CA-3B48-AA90-66F244E9F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2251"/>
              <a:ext cx="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9343F53-CC17-3B49-B9CE-A145154BF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5" y="2400"/>
              <a:ext cx="735" cy="4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D54C9CF6-679E-984C-AEFA-00AEDFBEC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1" y="2365"/>
              <a:ext cx="71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1521967D-12A4-D247-B92D-1F39C302D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387"/>
              <a:ext cx="687" cy="4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Arc 22">
              <a:extLst>
                <a:ext uri="{FF2B5EF4-FFF2-40B4-BE49-F238E27FC236}">
                  <a16:creationId xmlns:a16="http://schemas.microsoft.com/office/drawing/2014/main" id="{7B149CEA-42F4-784A-8C9E-02736A5193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37" y="1866"/>
              <a:ext cx="1986" cy="1157"/>
            </a:xfrm>
            <a:custGeom>
              <a:avLst/>
              <a:gdLst>
                <a:gd name="T0" fmla="*/ 2 w 43200"/>
                <a:gd name="T1" fmla="*/ 0 h 43199"/>
                <a:gd name="T2" fmla="*/ 2 w 43200"/>
                <a:gd name="T3" fmla="*/ 0 h 43199"/>
                <a:gd name="T4" fmla="*/ 2 w 43200"/>
                <a:gd name="T5" fmla="*/ 0 h 43199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199"/>
                <a:gd name="T11" fmla="*/ 43200 w 43200"/>
                <a:gd name="T12" fmla="*/ 43199 h 43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199" fill="none" extrusionOk="0">
                  <a:moveTo>
                    <a:pt x="21759" y="-1"/>
                  </a:moveTo>
                  <a:cubicBezTo>
                    <a:pt x="33625" y="86"/>
                    <a:pt x="43200" y="9731"/>
                    <a:pt x="43200" y="21599"/>
                  </a:cubicBezTo>
                  <a:cubicBezTo>
                    <a:pt x="43200" y="33528"/>
                    <a:pt x="33529" y="43199"/>
                    <a:pt x="21600" y="43199"/>
                  </a:cubicBezTo>
                  <a:cubicBezTo>
                    <a:pt x="9670" y="43199"/>
                    <a:pt x="0" y="33528"/>
                    <a:pt x="0" y="21599"/>
                  </a:cubicBezTo>
                  <a:cubicBezTo>
                    <a:pt x="-1" y="10073"/>
                    <a:pt x="9049" y="577"/>
                    <a:pt x="20561" y="23"/>
                  </a:cubicBezTo>
                </a:path>
                <a:path w="43200" h="43199" stroke="0" extrusionOk="0">
                  <a:moveTo>
                    <a:pt x="21759" y="-1"/>
                  </a:moveTo>
                  <a:cubicBezTo>
                    <a:pt x="33625" y="86"/>
                    <a:pt x="43200" y="9731"/>
                    <a:pt x="43200" y="21599"/>
                  </a:cubicBezTo>
                  <a:cubicBezTo>
                    <a:pt x="43200" y="33528"/>
                    <a:pt x="33529" y="43199"/>
                    <a:pt x="21600" y="43199"/>
                  </a:cubicBezTo>
                  <a:cubicBezTo>
                    <a:pt x="9670" y="43199"/>
                    <a:pt x="0" y="33528"/>
                    <a:pt x="0" y="21599"/>
                  </a:cubicBezTo>
                  <a:cubicBezTo>
                    <a:pt x="-1" y="10073"/>
                    <a:pt x="9049" y="577"/>
                    <a:pt x="20561" y="23"/>
                  </a:cubicBezTo>
                  <a:lnTo>
                    <a:pt x="21600" y="21599"/>
                  </a:lnTo>
                  <a:lnTo>
                    <a:pt x="21759" y="-1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7E5515F9-2615-6741-9D5A-5C7544C50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" y="4123750"/>
            <a:ext cx="4139373" cy="27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C116B-62E6-6942-9CBD-2E73554B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图的种类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7FBA5-F177-834C-8A3E-4F5382FAC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在混合图中，将无向边转换为方向相反的两条有向边来处理：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E0EDD43B-3BF4-9943-89EB-15601C30022F}"/>
              </a:ext>
            </a:extLst>
          </p:cNvPr>
          <p:cNvGrpSpPr>
            <a:grpSpLocks/>
          </p:cNvGrpSpPr>
          <p:nvPr/>
        </p:nvGrpSpPr>
        <p:grpSpPr bwMode="auto">
          <a:xfrm>
            <a:off x="1667568" y="2819719"/>
            <a:ext cx="2838959" cy="3069017"/>
            <a:chOff x="4348" y="1739"/>
            <a:chExt cx="1317" cy="1469"/>
          </a:xfrm>
        </p:grpSpPr>
        <p:sp>
          <p:nvSpPr>
            <p:cNvPr id="5" name="Arc 29">
              <a:extLst>
                <a:ext uri="{FF2B5EF4-FFF2-40B4-BE49-F238E27FC236}">
                  <a16:creationId xmlns:a16="http://schemas.microsoft.com/office/drawing/2014/main" id="{B755C2BB-0B27-3043-9D0A-9FDCC63E3B0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831" y="1739"/>
              <a:ext cx="339" cy="339"/>
            </a:xfrm>
            <a:custGeom>
              <a:avLst/>
              <a:gdLst>
                <a:gd name="T0" fmla="*/ 0 w 43200"/>
                <a:gd name="T1" fmla="*/ 0 h 43042"/>
                <a:gd name="T2" fmla="*/ 0 w 43200"/>
                <a:gd name="T3" fmla="*/ 0 h 43042"/>
                <a:gd name="T4" fmla="*/ 0 w 43200"/>
                <a:gd name="T5" fmla="*/ 0 h 43042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042"/>
                <a:gd name="T11" fmla="*/ 43200 w 43200"/>
                <a:gd name="T12" fmla="*/ 43042 h 430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042" fill="none" extrusionOk="0">
                  <a:moveTo>
                    <a:pt x="24208" y="0"/>
                  </a:moveTo>
                  <a:cubicBezTo>
                    <a:pt x="35049" y="1319"/>
                    <a:pt x="43200" y="10521"/>
                    <a:pt x="43200" y="21442"/>
                  </a:cubicBezTo>
                  <a:cubicBezTo>
                    <a:pt x="43200" y="33371"/>
                    <a:pt x="33529" y="43042"/>
                    <a:pt x="21600" y="43042"/>
                  </a:cubicBezTo>
                  <a:cubicBezTo>
                    <a:pt x="9670" y="43042"/>
                    <a:pt x="0" y="33371"/>
                    <a:pt x="0" y="21442"/>
                  </a:cubicBezTo>
                  <a:cubicBezTo>
                    <a:pt x="-1" y="11689"/>
                    <a:pt x="6534" y="3147"/>
                    <a:pt x="15946" y="594"/>
                  </a:cubicBezTo>
                </a:path>
                <a:path w="43200" h="43042" stroke="0" extrusionOk="0">
                  <a:moveTo>
                    <a:pt x="24208" y="0"/>
                  </a:moveTo>
                  <a:cubicBezTo>
                    <a:pt x="35049" y="1319"/>
                    <a:pt x="43200" y="10521"/>
                    <a:pt x="43200" y="21442"/>
                  </a:cubicBezTo>
                  <a:cubicBezTo>
                    <a:pt x="43200" y="33371"/>
                    <a:pt x="33529" y="43042"/>
                    <a:pt x="21600" y="43042"/>
                  </a:cubicBezTo>
                  <a:cubicBezTo>
                    <a:pt x="9670" y="43042"/>
                    <a:pt x="0" y="33371"/>
                    <a:pt x="0" y="21442"/>
                  </a:cubicBezTo>
                  <a:cubicBezTo>
                    <a:pt x="-1" y="11689"/>
                    <a:pt x="6534" y="3147"/>
                    <a:pt x="15946" y="594"/>
                  </a:cubicBezTo>
                  <a:lnTo>
                    <a:pt x="21600" y="21442"/>
                  </a:lnTo>
                  <a:lnTo>
                    <a:pt x="24208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Text Box 30">
              <a:extLst>
                <a:ext uri="{FF2B5EF4-FFF2-40B4-BE49-F238E27FC236}">
                  <a16:creationId xmlns:a16="http://schemas.microsoft.com/office/drawing/2014/main" id="{022393F5-06DF-A84A-9FE3-4DC911B3F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1778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v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3</a:t>
              </a:r>
              <a:endParaRPr lang="en-US" altLang="zh-CN" sz="2400" b="0" dirty="0">
                <a:solidFill>
                  <a:srgbClr val="FF0000"/>
                </a:solidFill>
              </a:endParaRPr>
            </a:p>
          </p:txBody>
        </p:sp>
        <p:sp>
          <p:nvSpPr>
            <p:cNvPr id="7" name="Line 31">
              <a:extLst>
                <a:ext uri="{FF2B5EF4-FFF2-40B4-BE49-F238E27FC236}">
                  <a16:creationId xmlns:a16="http://schemas.microsoft.com/office/drawing/2014/main" id="{1951CA67-1477-0647-A0DC-9EC776619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3015"/>
              <a:ext cx="88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32">
              <a:extLst>
                <a:ext uri="{FF2B5EF4-FFF2-40B4-BE49-F238E27FC236}">
                  <a16:creationId xmlns:a16="http://schemas.microsoft.com/office/drawing/2014/main" id="{153A73B9-917D-C74A-9969-B54064630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069"/>
              <a:ext cx="477" cy="9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33">
              <a:extLst>
                <a:ext uri="{FF2B5EF4-FFF2-40B4-BE49-F238E27FC236}">
                  <a16:creationId xmlns:a16="http://schemas.microsoft.com/office/drawing/2014/main" id="{A1321C69-5320-3844-8656-C7E5DC558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0" y="2114"/>
              <a:ext cx="453" cy="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Text Box 35">
              <a:extLst>
                <a:ext uri="{FF2B5EF4-FFF2-40B4-BE49-F238E27FC236}">
                  <a16:creationId xmlns:a16="http://schemas.microsoft.com/office/drawing/2014/main" id="{10DF919B-C227-BF4A-ABF9-8B3F92499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" y="2978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12" name="Text Box 36">
              <a:extLst>
                <a:ext uri="{FF2B5EF4-FFF2-40B4-BE49-F238E27FC236}">
                  <a16:creationId xmlns:a16="http://schemas.microsoft.com/office/drawing/2014/main" id="{31B3F847-DEB5-8647-8EFC-63C2D446A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" y="2978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13" name="Oval 37">
              <a:extLst>
                <a:ext uri="{FF2B5EF4-FFF2-40B4-BE49-F238E27FC236}">
                  <a16:creationId xmlns:a16="http://schemas.microsoft.com/office/drawing/2014/main" id="{B0590468-14A5-C647-ADD6-44B0E291C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" y="2050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Oval 38">
              <a:extLst>
                <a:ext uri="{FF2B5EF4-FFF2-40B4-BE49-F238E27FC236}">
                  <a16:creationId xmlns:a16="http://schemas.microsoft.com/office/drawing/2014/main" id="{F8DF1481-1FC0-A543-BCCA-C7C9D6B42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981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Oval 39">
              <a:extLst>
                <a:ext uri="{FF2B5EF4-FFF2-40B4-BE49-F238E27FC236}">
                  <a16:creationId xmlns:a16="http://schemas.microsoft.com/office/drawing/2014/main" id="{E56F6862-D125-B94A-BBFD-C2EEB8D44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2981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5D8FF57E-87C2-EF4B-A848-0D8311535393}"/>
              </a:ext>
            </a:extLst>
          </p:cNvPr>
          <p:cNvGrpSpPr>
            <a:grpSpLocks/>
          </p:cNvGrpSpPr>
          <p:nvPr/>
        </p:nvGrpSpPr>
        <p:grpSpPr bwMode="auto">
          <a:xfrm>
            <a:off x="6419732" y="2698852"/>
            <a:ext cx="3126603" cy="3189884"/>
            <a:chOff x="2135" y="2022"/>
            <a:chExt cx="1580" cy="1718"/>
          </a:xfrm>
        </p:grpSpPr>
        <p:sp>
          <p:nvSpPr>
            <p:cNvPr id="17" name="Arc 5">
              <a:extLst>
                <a:ext uri="{FF2B5EF4-FFF2-40B4-BE49-F238E27FC236}">
                  <a16:creationId xmlns:a16="http://schemas.microsoft.com/office/drawing/2014/main" id="{0176632C-A758-ED45-BED3-E501255CCF9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2714" y="2022"/>
              <a:ext cx="407" cy="407"/>
            </a:xfrm>
            <a:custGeom>
              <a:avLst/>
              <a:gdLst>
                <a:gd name="T0" fmla="*/ 0 w 43200"/>
                <a:gd name="T1" fmla="*/ 0 h 43042"/>
                <a:gd name="T2" fmla="*/ 0 w 43200"/>
                <a:gd name="T3" fmla="*/ 0 h 43042"/>
                <a:gd name="T4" fmla="*/ 0 w 43200"/>
                <a:gd name="T5" fmla="*/ 0 h 43042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042"/>
                <a:gd name="T11" fmla="*/ 43200 w 43200"/>
                <a:gd name="T12" fmla="*/ 43042 h 430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042" fill="none" extrusionOk="0">
                  <a:moveTo>
                    <a:pt x="24208" y="0"/>
                  </a:moveTo>
                  <a:cubicBezTo>
                    <a:pt x="35049" y="1319"/>
                    <a:pt x="43200" y="10521"/>
                    <a:pt x="43200" y="21442"/>
                  </a:cubicBezTo>
                  <a:cubicBezTo>
                    <a:pt x="43200" y="33371"/>
                    <a:pt x="33529" y="43042"/>
                    <a:pt x="21600" y="43042"/>
                  </a:cubicBezTo>
                  <a:cubicBezTo>
                    <a:pt x="9670" y="43042"/>
                    <a:pt x="0" y="33371"/>
                    <a:pt x="0" y="21442"/>
                  </a:cubicBezTo>
                  <a:cubicBezTo>
                    <a:pt x="-1" y="11689"/>
                    <a:pt x="6534" y="3147"/>
                    <a:pt x="15946" y="594"/>
                  </a:cubicBezTo>
                </a:path>
                <a:path w="43200" h="43042" stroke="0" extrusionOk="0">
                  <a:moveTo>
                    <a:pt x="24208" y="0"/>
                  </a:moveTo>
                  <a:cubicBezTo>
                    <a:pt x="35049" y="1319"/>
                    <a:pt x="43200" y="10521"/>
                    <a:pt x="43200" y="21442"/>
                  </a:cubicBezTo>
                  <a:cubicBezTo>
                    <a:pt x="43200" y="33371"/>
                    <a:pt x="33529" y="43042"/>
                    <a:pt x="21600" y="43042"/>
                  </a:cubicBezTo>
                  <a:cubicBezTo>
                    <a:pt x="9670" y="43042"/>
                    <a:pt x="0" y="33371"/>
                    <a:pt x="0" y="21442"/>
                  </a:cubicBezTo>
                  <a:cubicBezTo>
                    <a:pt x="-1" y="11689"/>
                    <a:pt x="6534" y="3147"/>
                    <a:pt x="15946" y="594"/>
                  </a:cubicBezTo>
                  <a:lnTo>
                    <a:pt x="21600" y="21442"/>
                  </a:lnTo>
                  <a:lnTo>
                    <a:pt x="24208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DD130AEE-4415-0849-852E-6800E94041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876" y="2101"/>
              <a:ext cx="3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v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3</a:t>
              </a:r>
              <a:endParaRPr lang="en-US" altLang="zh-CN" sz="2400" b="0" dirty="0">
                <a:solidFill>
                  <a:srgbClr val="FF0000"/>
                </a:solidFill>
              </a:endParaRP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6B3EED80-4FFF-C344-ABB2-DC70E8878A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87" y="3554"/>
              <a:ext cx="10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58701829-4CD1-F346-B701-2A1B12FBE6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32" y="2475"/>
              <a:ext cx="543" cy="1028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8468259E-5BF8-614F-8E43-FB658B13FB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353" y="2472"/>
              <a:ext cx="544" cy="10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0D8742BF-926B-2049-92DD-FAD70CFADD7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35" y="3509"/>
              <a:ext cx="3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58152CA5-FDFB-9E41-9C4E-CDDAA641570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87" y="3509"/>
              <a:ext cx="3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FE332836-75AF-B14C-AFD0-E388873C5E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" y="2395"/>
              <a:ext cx="83" cy="8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C5567E7C-0223-B548-8C24-3C552B263F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99" y="3513"/>
              <a:ext cx="83" cy="8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C27735FA-3C1A-5848-999D-B2A4E40679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1" y="3513"/>
              <a:ext cx="83" cy="8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Arc 16">
              <a:extLst>
                <a:ext uri="{FF2B5EF4-FFF2-40B4-BE49-F238E27FC236}">
                  <a16:creationId xmlns:a16="http://schemas.microsoft.com/office/drawing/2014/main" id="{D1285C52-27B8-0E4E-BB3E-A8D107AB98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62" y="2458"/>
              <a:ext cx="560" cy="1066"/>
            </a:xfrm>
            <a:custGeom>
              <a:avLst/>
              <a:gdLst>
                <a:gd name="T0" fmla="*/ 0 w 21600"/>
                <a:gd name="T1" fmla="*/ 0 h 22249"/>
                <a:gd name="T2" fmla="*/ 0 w 21600"/>
                <a:gd name="T3" fmla="*/ 2 h 22249"/>
                <a:gd name="T4" fmla="*/ 0 w 21600"/>
                <a:gd name="T5" fmla="*/ 2 h 2224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249"/>
                <a:gd name="T11" fmla="*/ 21600 w 21600"/>
                <a:gd name="T12" fmla="*/ 22249 h 22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24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16"/>
                    <a:pt x="21596" y="22032"/>
                    <a:pt x="21590" y="22249"/>
                  </a:cubicBezTo>
                </a:path>
                <a:path w="21600" h="2224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16"/>
                    <a:pt x="21596" y="22032"/>
                    <a:pt x="21590" y="2224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80008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778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02C0F-26D0-2A47-87B2-341160FA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图的种类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B575A-EFFB-AA48-AAA1-2F2950E7B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按有无平行边（重边）分类：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多重图：有平行边的图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线图：无平行边的图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简单图：无环的线图</a:t>
            </a:r>
            <a:endParaRPr kumimoji="1" lang="en-US" altLang="zh-CN" dirty="0"/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29CDF62A-330C-2443-90CB-4DA7EC363808}"/>
              </a:ext>
            </a:extLst>
          </p:cNvPr>
          <p:cNvGrpSpPr>
            <a:grpSpLocks/>
          </p:cNvGrpSpPr>
          <p:nvPr/>
        </p:nvGrpSpPr>
        <p:grpSpPr bwMode="auto">
          <a:xfrm>
            <a:off x="1614932" y="3970828"/>
            <a:ext cx="2390140" cy="2449260"/>
            <a:chOff x="1665" y="1699"/>
            <a:chExt cx="999" cy="1100"/>
          </a:xfrm>
        </p:grpSpPr>
        <p:sp>
          <p:nvSpPr>
            <p:cNvPr id="5" name="Arc 24">
              <a:extLst>
                <a:ext uri="{FF2B5EF4-FFF2-40B4-BE49-F238E27FC236}">
                  <a16:creationId xmlns:a16="http://schemas.microsoft.com/office/drawing/2014/main" id="{D988E1F1-F5F7-6D46-B67E-962A739EC26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821" y="2565"/>
              <a:ext cx="636" cy="130"/>
            </a:xfrm>
            <a:custGeom>
              <a:avLst/>
              <a:gdLst>
                <a:gd name="T0" fmla="*/ 0 w 43200"/>
                <a:gd name="T1" fmla="*/ 0 h 22314"/>
                <a:gd name="T2" fmla="*/ 0 w 43200"/>
                <a:gd name="T3" fmla="*/ 0 h 22314"/>
                <a:gd name="T4" fmla="*/ 0 w 43200"/>
                <a:gd name="T5" fmla="*/ 0 h 22314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14"/>
                <a:gd name="T11" fmla="*/ 43200 w 43200"/>
                <a:gd name="T12" fmla="*/ 22314 h 22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14" fill="none" extrusionOk="0">
                  <a:moveTo>
                    <a:pt x="11" y="22314"/>
                  </a:moveTo>
                  <a:cubicBezTo>
                    <a:pt x="3" y="22076"/>
                    <a:pt x="0" y="218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314" stroke="0" extrusionOk="0">
                  <a:moveTo>
                    <a:pt x="11" y="22314"/>
                  </a:moveTo>
                  <a:cubicBezTo>
                    <a:pt x="3" y="22076"/>
                    <a:pt x="0" y="218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1" y="22314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Oval 25">
              <a:extLst>
                <a:ext uri="{FF2B5EF4-FFF2-40B4-BE49-F238E27FC236}">
                  <a16:creationId xmlns:a16="http://schemas.microsoft.com/office/drawing/2014/main" id="{FE67B80F-EC1D-384F-BFF7-EE714E45A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189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Text Box 26">
              <a:extLst>
                <a:ext uri="{FF2B5EF4-FFF2-40B4-BE49-F238E27FC236}">
                  <a16:creationId xmlns:a16="http://schemas.microsoft.com/office/drawing/2014/main" id="{451C58B7-C83E-EA47-BEE0-AB65D8A43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" y="1699"/>
              <a:ext cx="1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8" name="Oval 27">
              <a:extLst>
                <a:ext uri="{FF2B5EF4-FFF2-40B4-BE49-F238E27FC236}">
                  <a16:creationId xmlns:a16="http://schemas.microsoft.com/office/drawing/2014/main" id="{36A179F5-B935-7B47-A873-BF4D77149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2525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28">
              <a:extLst>
                <a:ext uri="{FF2B5EF4-FFF2-40B4-BE49-F238E27FC236}">
                  <a16:creationId xmlns:a16="http://schemas.microsoft.com/office/drawing/2014/main" id="{707ED77A-1D2F-454E-861A-50113D42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6" y="2559"/>
              <a:ext cx="6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9">
              <a:extLst>
                <a:ext uri="{FF2B5EF4-FFF2-40B4-BE49-F238E27FC236}">
                  <a16:creationId xmlns:a16="http://schemas.microsoft.com/office/drawing/2014/main" id="{58A032EE-6348-7945-8131-CAC04502D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1934"/>
              <a:ext cx="326" cy="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30">
              <a:extLst>
                <a:ext uri="{FF2B5EF4-FFF2-40B4-BE49-F238E27FC236}">
                  <a16:creationId xmlns:a16="http://schemas.microsoft.com/office/drawing/2014/main" id="{517BF8B8-8BA0-284A-8045-8C14814A2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3" y="1937"/>
              <a:ext cx="316" cy="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1EC1FD08-F2A1-0942-8E2E-C794231EC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" y="2569"/>
              <a:ext cx="1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4" name="Text Box 33">
              <a:extLst>
                <a:ext uri="{FF2B5EF4-FFF2-40B4-BE49-F238E27FC236}">
                  <a16:creationId xmlns:a16="http://schemas.microsoft.com/office/drawing/2014/main" id="{B113AA21-DF08-0040-B07D-701B348F2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2523"/>
              <a:ext cx="1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5" name="Arc 34">
              <a:extLst>
                <a:ext uri="{FF2B5EF4-FFF2-40B4-BE49-F238E27FC236}">
                  <a16:creationId xmlns:a16="http://schemas.microsoft.com/office/drawing/2014/main" id="{FDAAE512-D986-B54D-B690-EEF83CA8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937"/>
              <a:ext cx="342" cy="5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Arc 35">
              <a:extLst>
                <a:ext uri="{FF2B5EF4-FFF2-40B4-BE49-F238E27FC236}">
                  <a16:creationId xmlns:a16="http://schemas.microsoft.com/office/drawing/2014/main" id="{60E8BD1C-8F75-504D-AA11-584F69A6DF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2" y="1909"/>
              <a:ext cx="378" cy="643"/>
            </a:xfrm>
            <a:custGeom>
              <a:avLst/>
              <a:gdLst>
                <a:gd name="T0" fmla="*/ 0 w 21600"/>
                <a:gd name="T1" fmla="*/ 0 h 25198"/>
                <a:gd name="T2" fmla="*/ 0 w 21600"/>
                <a:gd name="T3" fmla="*/ 0 h 25198"/>
                <a:gd name="T4" fmla="*/ 0 w 21600"/>
                <a:gd name="T5" fmla="*/ 0 h 25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198"/>
                <a:gd name="T11" fmla="*/ 21600 w 21600"/>
                <a:gd name="T12" fmla="*/ 25198 h 25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198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05"/>
                    <a:pt x="21499" y="24009"/>
                    <a:pt x="21298" y="25198"/>
                  </a:cubicBezTo>
                </a:path>
                <a:path w="21600" h="25198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05"/>
                    <a:pt x="21499" y="24009"/>
                    <a:pt x="21298" y="25198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Arc 36">
              <a:extLst>
                <a:ext uri="{FF2B5EF4-FFF2-40B4-BE49-F238E27FC236}">
                  <a16:creationId xmlns:a16="http://schemas.microsoft.com/office/drawing/2014/main" id="{C4D8BB30-21BA-AB4F-9C09-9B94DE9724C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146" y="1937"/>
              <a:ext cx="332" cy="6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Arc 37">
              <a:extLst>
                <a:ext uri="{FF2B5EF4-FFF2-40B4-BE49-F238E27FC236}">
                  <a16:creationId xmlns:a16="http://schemas.microsoft.com/office/drawing/2014/main" id="{52376757-0F4C-304D-B372-58B87B614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907"/>
              <a:ext cx="454" cy="636"/>
            </a:xfrm>
            <a:custGeom>
              <a:avLst/>
              <a:gdLst>
                <a:gd name="T0" fmla="*/ 0 w 21600"/>
                <a:gd name="T1" fmla="*/ 0 h 36420"/>
                <a:gd name="T2" fmla="*/ 0 w 21600"/>
                <a:gd name="T3" fmla="*/ 0 h 36420"/>
                <a:gd name="T4" fmla="*/ 0 w 21600"/>
                <a:gd name="T5" fmla="*/ 0 h 3642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420"/>
                <a:gd name="T11" fmla="*/ 21600 w 21600"/>
                <a:gd name="T12" fmla="*/ 36420 h 36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42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109"/>
                    <a:pt x="19494" y="32411"/>
                    <a:pt x="15713" y="36419"/>
                  </a:cubicBezTo>
                </a:path>
                <a:path w="21600" h="3642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7109"/>
                    <a:pt x="19494" y="32411"/>
                    <a:pt x="15713" y="3641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Oval 38">
              <a:extLst>
                <a:ext uri="{FF2B5EF4-FFF2-40B4-BE49-F238E27FC236}">
                  <a16:creationId xmlns:a16="http://schemas.microsoft.com/office/drawing/2014/main" id="{5FF022AD-E861-4240-BC28-E2E1F430A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25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0" name="Group 39">
            <a:extLst>
              <a:ext uri="{FF2B5EF4-FFF2-40B4-BE49-F238E27FC236}">
                <a16:creationId xmlns:a16="http://schemas.microsoft.com/office/drawing/2014/main" id="{A47EAD18-CB47-714F-919B-D2B93F706EE4}"/>
              </a:ext>
            </a:extLst>
          </p:cNvPr>
          <p:cNvGrpSpPr>
            <a:grpSpLocks/>
          </p:cNvGrpSpPr>
          <p:nvPr/>
        </p:nvGrpSpPr>
        <p:grpSpPr bwMode="auto">
          <a:xfrm>
            <a:off x="5146310" y="3860992"/>
            <a:ext cx="2258985" cy="2478977"/>
            <a:chOff x="3192" y="1661"/>
            <a:chExt cx="1059" cy="1225"/>
          </a:xfrm>
        </p:grpSpPr>
        <p:sp>
          <p:nvSpPr>
            <p:cNvPr id="21" name="Oval 40">
              <a:extLst>
                <a:ext uri="{FF2B5EF4-FFF2-40B4-BE49-F238E27FC236}">
                  <a16:creationId xmlns:a16="http://schemas.microsoft.com/office/drawing/2014/main" id="{B4DF4CBE-FE25-2840-8D94-AB98642B2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191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Text Box 41">
              <a:extLst>
                <a:ext uri="{FF2B5EF4-FFF2-40B4-BE49-F238E27FC236}">
                  <a16:creationId xmlns:a16="http://schemas.microsoft.com/office/drawing/2014/main" id="{6346ABCE-B6E7-4749-8FF1-3B64252EC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" y="1661"/>
              <a:ext cx="1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3" name="Oval 42">
              <a:extLst>
                <a:ext uri="{FF2B5EF4-FFF2-40B4-BE49-F238E27FC236}">
                  <a16:creationId xmlns:a16="http://schemas.microsoft.com/office/drawing/2014/main" id="{88DE16F7-8DD8-5F41-AF7C-16E86C987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578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Oval 43">
              <a:extLst>
                <a:ext uri="{FF2B5EF4-FFF2-40B4-BE49-F238E27FC236}">
                  <a16:creationId xmlns:a16="http://schemas.microsoft.com/office/drawing/2014/main" id="{DA4B8F36-B144-6748-AC2C-CE7CD883E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256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Line 44">
              <a:extLst>
                <a:ext uri="{FF2B5EF4-FFF2-40B4-BE49-F238E27FC236}">
                  <a16:creationId xmlns:a16="http://schemas.microsoft.com/office/drawing/2014/main" id="{B4BDFCA3-6CBE-6B46-8FB1-6EBB9CF12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8" y="2614"/>
              <a:ext cx="61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45">
              <a:extLst>
                <a:ext uri="{FF2B5EF4-FFF2-40B4-BE49-F238E27FC236}">
                  <a16:creationId xmlns:a16="http://schemas.microsoft.com/office/drawing/2014/main" id="{56EB36F0-0CD6-1947-BCD5-4F862EA78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959"/>
              <a:ext cx="318" cy="6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46">
              <a:extLst>
                <a:ext uri="{FF2B5EF4-FFF2-40B4-BE49-F238E27FC236}">
                  <a16:creationId xmlns:a16="http://schemas.microsoft.com/office/drawing/2014/main" id="{2C696644-5860-D34A-8109-74B61727C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7" y="1981"/>
              <a:ext cx="318" cy="6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Text Box 48">
              <a:extLst>
                <a:ext uri="{FF2B5EF4-FFF2-40B4-BE49-F238E27FC236}">
                  <a16:creationId xmlns:a16="http://schemas.microsoft.com/office/drawing/2014/main" id="{29F35E02-EC65-4346-B26E-2C39ACAA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2656"/>
              <a:ext cx="1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0" name="Text Box 49">
              <a:extLst>
                <a:ext uri="{FF2B5EF4-FFF2-40B4-BE49-F238E27FC236}">
                  <a16:creationId xmlns:a16="http://schemas.microsoft.com/office/drawing/2014/main" id="{0A8DFACE-648A-E64F-94F3-87B2FDCD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2578"/>
              <a:ext cx="1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1" name="Arc 50">
              <a:extLst>
                <a:ext uri="{FF2B5EF4-FFF2-40B4-BE49-F238E27FC236}">
                  <a16:creationId xmlns:a16="http://schemas.microsoft.com/office/drawing/2014/main" id="{AA993A51-AE5D-E848-BF74-7C340DD059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70" y="1936"/>
              <a:ext cx="316" cy="6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Arc 51">
              <a:extLst>
                <a:ext uri="{FF2B5EF4-FFF2-40B4-BE49-F238E27FC236}">
                  <a16:creationId xmlns:a16="http://schemas.microsoft.com/office/drawing/2014/main" id="{55A12D2E-6615-6C4F-8BFE-2AFD635AC8C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08" y="2623"/>
              <a:ext cx="636" cy="130"/>
            </a:xfrm>
            <a:custGeom>
              <a:avLst/>
              <a:gdLst>
                <a:gd name="T0" fmla="*/ 0 w 43200"/>
                <a:gd name="T1" fmla="*/ 0 h 22314"/>
                <a:gd name="T2" fmla="*/ 0 w 43200"/>
                <a:gd name="T3" fmla="*/ 0 h 22314"/>
                <a:gd name="T4" fmla="*/ 0 w 43200"/>
                <a:gd name="T5" fmla="*/ 0 h 22314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14"/>
                <a:gd name="T11" fmla="*/ 43200 w 43200"/>
                <a:gd name="T12" fmla="*/ 22314 h 22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14" fill="none" extrusionOk="0">
                  <a:moveTo>
                    <a:pt x="11" y="22314"/>
                  </a:moveTo>
                  <a:cubicBezTo>
                    <a:pt x="3" y="22076"/>
                    <a:pt x="0" y="218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314" stroke="0" extrusionOk="0">
                  <a:moveTo>
                    <a:pt x="11" y="22314"/>
                  </a:moveTo>
                  <a:cubicBezTo>
                    <a:pt x="3" y="22076"/>
                    <a:pt x="0" y="218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1" y="22314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Arc 52">
              <a:extLst>
                <a:ext uri="{FF2B5EF4-FFF2-40B4-BE49-F238E27FC236}">
                  <a16:creationId xmlns:a16="http://schemas.microsoft.com/office/drawing/2014/main" id="{AB4BC91F-7C03-1F4E-9B18-F9EE3F62724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79" y="2514"/>
              <a:ext cx="272" cy="27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40252" y="32493"/>
                  </a:moveTo>
                  <a:cubicBezTo>
                    <a:pt x="36379" y="39123"/>
                    <a:pt x="292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0252" y="32493"/>
                  </a:moveTo>
                  <a:cubicBezTo>
                    <a:pt x="36379" y="39123"/>
                    <a:pt x="2927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0252" y="32493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" name="Group 53">
            <a:extLst>
              <a:ext uri="{FF2B5EF4-FFF2-40B4-BE49-F238E27FC236}">
                <a16:creationId xmlns:a16="http://schemas.microsoft.com/office/drawing/2014/main" id="{DE60C0F9-7B4C-1843-A105-1A39387C6FAC}"/>
              </a:ext>
            </a:extLst>
          </p:cNvPr>
          <p:cNvGrpSpPr>
            <a:grpSpLocks/>
          </p:cNvGrpSpPr>
          <p:nvPr/>
        </p:nvGrpSpPr>
        <p:grpSpPr bwMode="auto">
          <a:xfrm>
            <a:off x="8490041" y="4139180"/>
            <a:ext cx="2304585" cy="2100999"/>
            <a:chOff x="4501" y="1720"/>
            <a:chExt cx="1082" cy="1012"/>
          </a:xfrm>
        </p:grpSpPr>
        <p:sp>
          <p:nvSpPr>
            <p:cNvPr id="35" name="Text Box 54">
              <a:extLst>
                <a:ext uri="{FF2B5EF4-FFF2-40B4-BE49-F238E27FC236}">
                  <a16:creationId xmlns:a16="http://schemas.microsoft.com/office/drawing/2014/main" id="{A59521C0-3519-534B-AEF2-1477D2F58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1" y="2554"/>
              <a:ext cx="18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6" name="Text Box 55">
              <a:extLst>
                <a:ext uri="{FF2B5EF4-FFF2-40B4-BE49-F238E27FC236}">
                  <a16:creationId xmlns:a16="http://schemas.microsoft.com/office/drawing/2014/main" id="{3379F33C-94AD-8745-88C8-E5F5297C2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2" y="1734"/>
              <a:ext cx="18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7" name="Line 56">
              <a:extLst>
                <a:ext uri="{FF2B5EF4-FFF2-40B4-BE49-F238E27FC236}">
                  <a16:creationId xmlns:a16="http://schemas.microsoft.com/office/drawing/2014/main" id="{81258FD6-9280-DE48-9369-E436CB068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2" y="2588"/>
              <a:ext cx="65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57">
              <a:extLst>
                <a:ext uri="{FF2B5EF4-FFF2-40B4-BE49-F238E27FC236}">
                  <a16:creationId xmlns:a16="http://schemas.microsoft.com/office/drawing/2014/main" id="{5E4749EE-1FD3-E64C-91B2-4C8864C82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0" y="1933"/>
              <a:ext cx="90" cy="6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58">
              <a:extLst>
                <a:ext uri="{FF2B5EF4-FFF2-40B4-BE49-F238E27FC236}">
                  <a16:creationId xmlns:a16="http://schemas.microsoft.com/office/drawing/2014/main" id="{ACF0C6A3-D6DA-9B4F-83C2-6A7D11A6A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28" y="1937"/>
              <a:ext cx="92" cy="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60">
              <a:extLst>
                <a:ext uri="{FF2B5EF4-FFF2-40B4-BE49-F238E27FC236}">
                  <a16:creationId xmlns:a16="http://schemas.microsoft.com/office/drawing/2014/main" id="{03E69834-9ABA-7D46-B8DF-089595825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1" y="2547"/>
              <a:ext cx="18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2" name="Text Box 61">
              <a:extLst>
                <a:ext uri="{FF2B5EF4-FFF2-40B4-BE49-F238E27FC236}">
                  <a16:creationId xmlns:a16="http://schemas.microsoft.com/office/drawing/2014/main" id="{01A7E2D9-CF6C-334F-97B1-F3E057A60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" y="1720"/>
              <a:ext cx="18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3" name="Line 62">
              <a:extLst>
                <a:ext uri="{FF2B5EF4-FFF2-40B4-BE49-F238E27FC236}">
                  <a16:creationId xmlns:a16="http://schemas.microsoft.com/office/drawing/2014/main" id="{A78C05B9-E961-1D4A-B332-E76A11BB6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3" y="1930"/>
              <a:ext cx="588" cy="6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63">
              <a:extLst>
                <a:ext uri="{FF2B5EF4-FFF2-40B4-BE49-F238E27FC236}">
                  <a16:creationId xmlns:a16="http://schemas.microsoft.com/office/drawing/2014/main" id="{CAAC9379-8A3A-E544-9A68-FEA7298D1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1927"/>
              <a:ext cx="45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Oval 64">
              <a:extLst>
                <a:ext uri="{FF2B5EF4-FFF2-40B4-BE49-F238E27FC236}">
                  <a16:creationId xmlns:a16="http://schemas.microsoft.com/office/drawing/2014/main" id="{54412D2F-56C4-BC4B-9C78-3C3D7C85F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94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Oval 65">
              <a:extLst>
                <a:ext uri="{FF2B5EF4-FFF2-40B4-BE49-F238E27FC236}">
                  <a16:creationId xmlns:a16="http://schemas.microsoft.com/office/drawing/2014/main" id="{D9381845-4792-B643-BB48-73A5AF60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" y="2555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Oval 66">
              <a:extLst>
                <a:ext uri="{FF2B5EF4-FFF2-40B4-BE49-F238E27FC236}">
                  <a16:creationId xmlns:a16="http://schemas.microsoft.com/office/drawing/2014/main" id="{98992AFA-34C3-7D4B-A011-32A1D5C2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1894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Oval 67">
              <a:extLst>
                <a:ext uri="{FF2B5EF4-FFF2-40B4-BE49-F238E27FC236}">
                  <a16:creationId xmlns:a16="http://schemas.microsoft.com/office/drawing/2014/main" id="{3BDE1103-A3DF-AD47-B70E-28A94E08F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555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179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00307-F4D7-4043-8C88-7D2D1627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图的种类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22147A-0958-8541-B4FB-ECCEF9CCC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按边或顶点是否赋予权重分类：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赋权图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无权图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赋权图：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zh-CN" altLang="en-US" dirty="0">
                <a:solidFill>
                  <a:schemeClr val="tx1"/>
                </a:solidFill>
              </a:rPr>
              <a:t>是一个三重组</a:t>
            </a:r>
            <a:r>
              <a:rPr lang="en-US" altLang="zh-CN" dirty="0">
                <a:solidFill>
                  <a:schemeClr val="tx1"/>
                </a:solidFill>
              </a:rPr>
              <a:t>&lt;V, E, g&gt;</a:t>
            </a:r>
            <a:r>
              <a:rPr lang="zh-CN" altLang="en-US" dirty="0">
                <a:solidFill>
                  <a:schemeClr val="tx1"/>
                </a:solidFill>
              </a:rPr>
              <a:t>或四重组</a:t>
            </a:r>
            <a:r>
              <a:rPr lang="en-US" altLang="zh-CN" dirty="0">
                <a:solidFill>
                  <a:schemeClr val="tx1"/>
                </a:solidFill>
              </a:rPr>
              <a:t>&lt;V, E, f, g&gt;</a:t>
            </a:r>
            <a:r>
              <a:rPr lang="zh-CN" altLang="en-US" dirty="0">
                <a:solidFill>
                  <a:schemeClr val="tx1"/>
                </a:solidFill>
              </a:rPr>
              <a:t>，其中</a:t>
            </a:r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zh-CN" altLang="en-US" dirty="0">
                <a:solidFill>
                  <a:schemeClr val="tx1"/>
                </a:solidFill>
              </a:rPr>
              <a:t>是结点集合，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是边的集合，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是从</a:t>
            </a:r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zh-CN" altLang="en-US" dirty="0">
                <a:solidFill>
                  <a:schemeClr val="tx1"/>
                </a:solidFill>
              </a:rPr>
              <a:t>到非负实数集合的函数，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zh-CN" altLang="en-US" dirty="0">
                <a:solidFill>
                  <a:schemeClr val="tx1"/>
                </a:solidFill>
              </a:rPr>
              <a:t>是从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到非负实数集合的函数。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7737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CC4A-1F3B-7445-A556-34CDB942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图的种类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FF46A-9B76-774F-BC70-776134D85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例：请写出此赋权图中相应的函数。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解：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(a)=9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(b)=6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(c)=7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(d)=10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((a, b))=50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((a, c))=70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((a, d))=45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((b, d))=40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((c, d))=35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851573DF-B9A7-4243-A3B8-5887A7DD7BD5}"/>
              </a:ext>
            </a:extLst>
          </p:cNvPr>
          <p:cNvGrpSpPr>
            <a:grpSpLocks/>
          </p:cNvGrpSpPr>
          <p:nvPr/>
        </p:nvGrpSpPr>
        <p:grpSpPr bwMode="auto">
          <a:xfrm>
            <a:off x="7299674" y="806401"/>
            <a:ext cx="2759456" cy="2071619"/>
            <a:chOff x="2169" y="2493"/>
            <a:chExt cx="1286" cy="1008"/>
          </a:xfrm>
        </p:grpSpPr>
        <p:sp>
          <p:nvSpPr>
            <p:cNvPr id="5" name="Text Box 42">
              <a:extLst>
                <a:ext uri="{FF2B5EF4-FFF2-40B4-BE49-F238E27FC236}">
                  <a16:creationId xmlns:a16="http://schemas.microsoft.com/office/drawing/2014/main" id="{1FF0EB41-0000-9D43-8DA1-8E3E7B7A9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3138"/>
              <a:ext cx="2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6" name="Text Box 43">
              <a:extLst>
                <a:ext uri="{FF2B5EF4-FFF2-40B4-BE49-F238E27FC236}">
                  <a16:creationId xmlns:a16="http://schemas.microsoft.com/office/drawing/2014/main" id="{3E785436-82DA-BA47-ABD7-9788E8F2A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593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" name="Text Box 44">
              <a:extLst>
                <a:ext uri="{FF2B5EF4-FFF2-40B4-BE49-F238E27FC236}">
                  <a16:creationId xmlns:a16="http://schemas.microsoft.com/office/drawing/2014/main" id="{8CBA9103-DD3A-9E46-BB50-D8E3A27FA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2592"/>
              <a:ext cx="1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8" name="Text Box 45">
              <a:extLst>
                <a:ext uri="{FF2B5EF4-FFF2-40B4-BE49-F238E27FC236}">
                  <a16:creationId xmlns:a16="http://schemas.microsoft.com/office/drawing/2014/main" id="{5CBCB760-76E2-2A4D-8A16-BCD04B580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314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9" name="Oval 46">
              <a:extLst>
                <a:ext uri="{FF2B5EF4-FFF2-40B4-BE49-F238E27FC236}">
                  <a16:creationId xmlns:a16="http://schemas.microsoft.com/office/drawing/2014/main" id="{48C33C47-BAD0-C54F-908A-6C18F8018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567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47">
              <a:extLst>
                <a:ext uri="{FF2B5EF4-FFF2-40B4-BE49-F238E27FC236}">
                  <a16:creationId xmlns:a16="http://schemas.microsoft.com/office/drawing/2014/main" id="{284DC297-3499-2344-8C59-900F081C9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2694"/>
              <a:ext cx="4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Oval 48">
              <a:extLst>
                <a:ext uri="{FF2B5EF4-FFF2-40B4-BE49-F238E27FC236}">
                  <a16:creationId xmlns:a16="http://schemas.microsoft.com/office/drawing/2014/main" id="{89CF8036-6D39-DC4F-83B5-14E13C4A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567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49">
              <a:extLst>
                <a:ext uri="{FF2B5EF4-FFF2-40B4-BE49-F238E27FC236}">
                  <a16:creationId xmlns:a16="http://schemas.microsoft.com/office/drawing/2014/main" id="{8E306F4A-BD88-9343-B1EC-BC2F2B09F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2805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50">
              <a:extLst>
                <a:ext uri="{FF2B5EF4-FFF2-40B4-BE49-F238E27FC236}">
                  <a16:creationId xmlns:a16="http://schemas.microsoft.com/office/drawing/2014/main" id="{ABCBCA1C-A141-4A4B-801C-F85909022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1" y="3170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4" name="Oval 51">
              <a:extLst>
                <a:ext uri="{FF2B5EF4-FFF2-40B4-BE49-F238E27FC236}">
                  <a16:creationId xmlns:a16="http://schemas.microsoft.com/office/drawing/2014/main" id="{0CDB18F4-18FE-6648-A9D8-87F030D12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129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52">
              <a:extLst>
                <a:ext uri="{FF2B5EF4-FFF2-40B4-BE49-F238E27FC236}">
                  <a16:creationId xmlns:a16="http://schemas.microsoft.com/office/drawing/2014/main" id="{AEC579FD-99EC-7E44-9434-ECCF8517A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9" y="3256"/>
              <a:ext cx="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53">
              <a:extLst>
                <a:ext uri="{FF2B5EF4-FFF2-40B4-BE49-F238E27FC236}">
                  <a16:creationId xmlns:a16="http://schemas.microsoft.com/office/drawing/2014/main" id="{28244064-7139-C346-8556-7879E20A6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9" y="2560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7" name="Text Box 54">
              <a:extLst>
                <a:ext uri="{FF2B5EF4-FFF2-40B4-BE49-F238E27FC236}">
                  <a16:creationId xmlns:a16="http://schemas.microsoft.com/office/drawing/2014/main" id="{0BB8256A-D8F3-354C-B354-995F40B73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2577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8" name="Text Box 55">
              <a:extLst>
                <a:ext uri="{FF2B5EF4-FFF2-40B4-BE49-F238E27FC236}">
                  <a16:creationId xmlns:a16="http://schemas.microsoft.com/office/drawing/2014/main" id="{877B9697-9854-D64B-B8BF-E64016488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9" y="3147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0F53AFA3-0E3D-F046-AEB8-A2B47C1E2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2493"/>
              <a:ext cx="25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800080"/>
                  </a:solidFill>
                </a:rPr>
                <a:t>50</a:t>
              </a: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36A8BF99-FA0C-4749-BF7C-586515652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" y="2885"/>
              <a:ext cx="2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800080"/>
                  </a:solidFill>
                </a:rPr>
                <a:t>40</a:t>
              </a: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99533BDF-74A2-9249-8028-9C5C3FD53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2803"/>
              <a:ext cx="30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hangingPunct="1"/>
              <a:r>
                <a:rPr lang="en-US" altLang="zh-CN" sz="2400" dirty="0">
                  <a:solidFill>
                    <a:srgbClr val="800080"/>
                  </a:solidFill>
                </a:rPr>
                <a:t>70</a:t>
              </a:r>
            </a:p>
            <a:p>
              <a:pPr eaLnBrk="1" hangingPunct="1"/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70EE90F1-924B-284D-8E28-1C08D073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0" y="3271"/>
              <a:ext cx="2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800080"/>
                  </a:solidFill>
                </a:rPr>
                <a:t>35</a:t>
              </a:r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016DD6AB-2214-BE4A-A2D2-790FABCB7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2" y="2805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Text Box 62">
              <a:extLst>
                <a:ext uri="{FF2B5EF4-FFF2-40B4-BE49-F238E27FC236}">
                  <a16:creationId xmlns:a16="http://schemas.microsoft.com/office/drawing/2014/main" id="{FBF1516B-C7A6-6B4F-8F02-F18F679FE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2875"/>
              <a:ext cx="24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800080"/>
                  </a:solidFill>
                </a:rPr>
                <a:t>45</a:t>
              </a:r>
            </a:p>
          </p:txBody>
        </p: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946BDF11-7C51-CD4F-8DA0-0445C472A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756"/>
              <a:ext cx="519" cy="4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Oval 64">
              <a:extLst>
                <a:ext uri="{FF2B5EF4-FFF2-40B4-BE49-F238E27FC236}">
                  <a16:creationId xmlns:a16="http://schemas.microsoft.com/office/drawing/2014/main" id="{74234E72-851F-3349-B44B-B7C1D2430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140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884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1EF38-FAD0-B741-8BFD-E91AF4D2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图的种类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469C25-C232-3D49-A118-638F9C305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前述的分类方法彼此之间并非孤立的，往往综合应用，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比如前述的赋权图：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全称为：无向赋权简单图</a:t>
            </a:r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6E48E555-8CD3-9C45-BACC-368332D53BF8}"/>
              </a:ext>
            </a:extLst>
          </p:cNvPr>
          <p:cNvGrpSpPr>
            <a:grpSpLocks/>
          </p:cNvGrpSpPr>
          <p:nvPr/>
        </p:nvGrpSpPr>
        <p:grpSpPr bwMode="auto">
          <a:xfrm>
            <a:off x="4716272" y="2393190"/>
            <a:ext cx="2759456" cy="2071619"/>
            <a:chOff x="2169" y="2493"/>
            <a:chExt cx="1286" cy="1008"/>
          </a:xfrm>
        </p:grpSpPr>
        <p:sp>
          <p:nvSpPr>
            <p:cNvPr id="5" name="Text Box 42">
              <a:extLst>
                <a:ext uri="{FF2B5EF4-FFF2-40B4-BE49-F238E27FC236}">
                  <a16:creationId xmlns:a16="http://schemas.microsoft.com/office/drawing/2014/main" id="{87E3AF19-5BD2-9D4A-A636-01B1F14B8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3138"/>
              <a:ext cx="2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6" name="Text Box 43">
              <a:extLst>
                <a:ext uri="{FF2B5EF4-FFF2-40B4-BE49-F238E27FC236}">
                  <a16:creationId xmlns:a16="http://schemas.microsoft.com/office/drawing/2014/main" id="{B5789A38-D607-FE4D-91D2-BB32443D5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593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7" name="Text Box 44">
              <a:extLst>
                <a:ext uri="{FF2B5EF4-FFF2-40B4-BE49-F238E27FC236}">
                  <a16:creationId xmlns:a16="http://schemas.microsoft.com/office/drawing/2014/main" id="{4047A400-D609-0041-A2CF-D1EDE658C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2592"/>
              <a:ext cx="1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8" name="Text Box 45">
              <a:extLst>
                <a:ext uri="{FF2B5EF4-FFF2-40B4-BE49-F238E27FC236}">
                  <a16:creationId xmlns:a16="http://schemas.microsoft.com/office/drawing/2014/main" id="{5A2561A9-5E99-D948-99A4-E9915434C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314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9" name="Oval 46">
              <a:extLst>
                <a:ext uri="{FF2B5EF4-FFF2-40B4-BE49-F238E27FC236}">
                  <a16:creationId xmlns:a16="http://schemas.microsoft.com/office/drawing/2014/main" id="{9DF9E6FD-2CEB-BA41-8F7F-790C0C009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567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47">
              <a:extLst>
                <a:ext uri="{FF2B5EF4-FFF2-40B4-BE49-F238E27FC236}">
                  <a16:creationId xmlns:a16="http://schemas.microsoft.com/office/drawing/2014/main" id="{A973683E-9852-A14B-83AE-2AA523DBD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2694"/>
              <a:ext cx="4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Oval 48">
              <a:extLst>
                <a:ext uri="{FF2B5EF4-FFF2-40B4-BE49-F238E27FC236}">
                  <a16:creationId xmlns:a16="http://schemas.microsoft.com/office/drawing/2014/main" id="{96E196BB-C6F5-2C43-9388-B8F6BC90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567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49">
              <a:extLst>
                <a:ext uri="{FF2B5EF4-FFF2-40B4-BE49-F238E27FC236}">
                  <a16:creationId xmlns:a16="http://schemas.microsoft.com/office/drawing/2014/main" id="{1D67C7E8-5479-5A4D-B5A6-F719782A2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2805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50">
              <a:extLst>
                <a:ext uri="{FF2B5EF4-FFF2-40B4-BE49-F238E27FC236}">
                  <a16:creationId xmlns:a16="http://schemas.microsoft.com/office/drawing/2014/main" id="{75E009D5-43AA-D945-83C7-8FCB40250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1" y="3170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4" name="Oval 51">
              <a:extLst>
                <a:ext uri="{FF2B5EF4-FFF2-40B4-BE49-F238E27FC236}">
                  <a16:creationId xmlns:a16="http://schemas.microsoft.com/office/drawing/2014/main" id="{AEC41D3F-4C79-A546-9CAD-ACEBCBC3A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129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52">
              <a:extLst>
                <a:ext uri="{FF2B5EF4-FFF2-40B4-BE49-F238E27FC236}">
                  <a16:creationId xmlns:a16="http://schemas.microsoft.com/office/drawing/2014/main" id="{5F7B5122-F905-654D-A033-64455578A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9" y="3256"/>
              <a:ext cx="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53">
              <a:extLst>
                <a:ext uri="{FF2B5EF4-FFF2-40B4-BE49-F238E27FC236}">
                  <a16:creationId xmlns:a16="http://schemas.microsoft.com/office/drawing/2014/main" id="{BB89E4ED-D8CB-C64D-BCD4-4D3D3ADD3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9" y="2560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7" name="Text Box 54">
              <a:extLst>
                <a:ext uri="{FF2B5EF4-FFF2-40B4-BE49-F238E27FC236}">
                  <a16:creationId xmlns:a16="http://schemas.microsoft.com/office/drawing/2014/main" id="{87079B51-D91F-1543-BDD1-E955D0A3D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2577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8" name="Text Box 55">
              <a:extLst>
                <a:ext uri="{FF2B5EF4-FFF2-40B4-BE49-F238E27FC236}">
                  <a16:creationId xmlns:a16="http://schemas.microsoft.com/office/drawing/2014/main" id="{8E54CA22-4EA1-4149-8805-1497DF953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9" y="3147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9D8B5179-ED4B-5A4B-826C-804351477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2493"/>
              <a:ext cx="25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800080"/>
                  </a:solidFill>
                </a:rPr>
                <a:t>50</a:t>
              </a: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D6EB1F84-89F6-5649-B5D6-30B526D5B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" y="2885"/>
              <a:ext cx="2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800080"/>
                  </a:solidFill>
                </a:rPr>
                <a:t>40</a:t>
              </a: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68EEB622-7198-5041-89D2-259B4F8C2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2803"/>
              <a:ext cx="30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hangingPunct="1"/>
              <a:r>
                <a:rPr lang="en-US" altLang="zh-CN" sz="2400" dirty="0">
                  <a:solidFill>
                    <a:srgbClr val="800080"/>
                  </a:solidFill>
                </a:rPr>
                <a:t>70</a:t>
              </a:r>
            </a:p>
            <a:p>
              <a:pPr eaLnBrk="1" hangingPunct="1"/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A503EF95-38EE-0D47-BB4D-AE01C51FD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0" y="3271"/>
              <a:ext cx="2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800080"/>
                  </a:solidFill>
                </a:rPr>
                <a:t>35</a:t>
              </a:r>
            </a:p>
          </p:txBody>
        </p:sp>
        <p:sp>
          <p:nvSpPr>
            <p:cNvPr id="23" name="Line 61">
              <a:extLst>
                <a:ext uri="{FF2B5EF4-FFF2-40B4-BE49-F238E27FC236}">
                  <a16:creationId xmlns:a16="http://schemas.microsoft.com/office/drawing/2014/main" id="{0634F2FC-A799-2A45-8D06-B62F40DF7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2" y="2805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62">
              <a:extLst>
                <a:ext uri="{FF2B5EF4-FFF2-40B4-BE49-F238E27FC236}">
                  <a16:creationId xmlns:a16="http://schemas.microsoft.com/office/drawing/2014/main" id="{2ACD0A7C-7A94-3D4E-8524-16BCB530A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2875"/>
              <a:ext cx="24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800080"/>
                  </a:solidFill>
                </a:rPr>
                <a:t>45</a:t>
              </a:r>
            </a:p>
          </p:txBody>
        </p:sp>
        <p:sp>
          <p:nvSpPr>
            <p:cNvPr id="25" name="Line 63">
              <a:extLst>
                <a:ext uri="{FF2B5EF4-FFF2-40B4-BE49-F238E27FC236}">
                  <a16:creationId xmlns:a16="http://schemas.microsoft.com/office/drawing/2014/main" id="{9F0BA5C2-F066-FF4E-AD4A-84969289A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756"/>
              <a:ext cx="519" cy="4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Oval 64">
              <a:extLst>
                <a:ext uri="{FF2B5EF4-FFF2-40B4-BE49-F238E27FC236}">
                  <a16:creationId xmlns:a16="http://schemas.microsoft.com/office/drawing/2014/main" id="{B0E15DC6-DC26-8749-8BCB-49688D0E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140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741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E939D-745C-D947-A10B-A532948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最短路径问题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BB763-19A4-1D4E-93D6-6F5E36A0B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给出一个赋权图，若顶点代表了不同的城市，权重代表了不同城市间的距离，给定起点，如何求出其到任意一点的最短路径？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E116B8-6E46-834A-AD9D-FEE55C5F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48" y="2967990"/>
            <a:ext cx="4521708" cy="285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3961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26355-64E0-8345-97BD-EE9C9B71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Dijkstra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DE5C-9107-2846-9C5E-11F504B8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825624"/>
            <a:ext cx="1155192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思路：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把顶点集合</a:t>
            </a:r>
            <a:r>
              <a:rPr lang="en-US" altLang="zh-CN" dirty="0"/>
              <a:t>V</a:t>
            </a:r>
            <a:r>
              <a:rPr lang="zh-CN" altLang="en-US" dirty="0"/>
              <a:t>分成两组：</a:t>
            </a:r>
          </a:p>
          <a:p>
            <a:r>
              <a:rPr lang="en-US" altLang="zh-CN" dirty="0"/>
              <a:t>S</a:t>
            </a:r>
            <a:r>
              <a:rPr lang="zh-CN" altLang="en-US" dirty="0"/>
              <a:t>：已解决的顶点的集合（初始时只含有源点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U</a:t>
            </a:r>
            <a:r>
              <a:rPr lang="zh-CN" altLang="en-US" dirty="0"/>
              <a:t>：尚未确定的顶点集合</a:t>
            </a:r>
          </a:p>
          <a:p>
            <a:pPr marL="0" indent="0">
              <a:buNone/>
            </a:pPr>
            <a:r>
              <a:rPr lang="zh-CN" altLang="en-US" dirty="0"/>
              <a:t>将</a:t>
            </a:r>
            <a:r>
              <a:rPr lang="en-US" altLang="zh-CN" dirty="0"/>
              <a:t>U</a:t>
            </a:r>
            <a:r>
              <a:rPr lang="zh-CN" altLang="en-US" dirty="0"/>
              <a:t>中顶点按递增的次序加入到</a:t>
            </a:r>
            <a:r>
              <a:rPr lang="en-US" altLang="zh-CN" dirty="0"/>
              <a:t>S</a:t>
            </a:r>
            <a:r>
              <a:rPr lang="zh-CN" altLang="en-US" dirty="0"/>
              <a:t>中，保证：</a:t>
            </a:r>
          </a:p>
          <a:p>
            <a:r>
              <a:rPr lang="zh-CN" altLang="en-US" dirty="0"/>
              <a:t>从源点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S</a:t>
            </a:r>
            <a:r>
              <a:rPr lang="zh-CN" altLang="en-US" dirty="0"/>
              <a:t>中其他各顶点的长度都不大于从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中任何顶点的最短路径长度</a:t>
            </a:r>
          </a:p>
          <a:p>
            <a:r>
              <a:rPr lang="zh-CN" altLang="en-US" dirty="0"/>
              <a:t>每个顶点对应一个距离值</a:t>
            </a:r>
          </a:p>
          <a:p>
            <a:pPr marL="0" indent="0">
              <a:buNone/>
            </a:pPr>
            <a:r>
              <a:rPr lang="en-US" altLang="zh-CN" dirty="0"/>
              <a:t>S</a:t>
            </a:r>
            <a:r>
              <a:rPr lang="zh-CN" altLang="en-US" dirty="0"/>
              <a:t>中顶点：从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到此顶点的长度</a:t>
            </a:r>
          </a:p>
          <a:p>
            <a:pPr marL="0" indent="0">
              <a:buNone/>
            </a:pPr>
            <a:r>
              <a:rPr lang="en-US" altLang="zh-CN" dirty="0"/>
              <a:t>U</a:t>
            </a:r>
            <a:r>
              <a:rPr lang="zh-CN" altLang="en-US" dirty="0"/>
              <a:t>中顶点：从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到此顶点的只包括</a:t>
            </a:r>
            <a:r>
              <a:rPr lang="en-US" altLang="zh-CN" dirty="0"/>
              <a:t>S</a:t>
            </a:r>
            <a:r>
              <a:rPr lang="zh-CN" altLang="en-US" dirty="0"/>
              <a:t>中顶点作中间顶点的最短路径长度</a:t>
            </a:r>
          </a:p>
        </p:txBody>
      </p:sp>
    </p:spTree>
    <p:extLst>
      <p:ext uri="{BB962C8B-B14F-4D97-AF65-F5344CB8AC3E}">
        <p14:creationId xmlns:p14="http://schemas.microsoft.com/office/powerpoint/2010/main" val="332163361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4C274-09C5-DB45-AAF0-1FF48962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Dijkstra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487B7-122B-914D-A759-C9D482C4A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54CF52-87D9-E445-80EB-7DFAA7CA4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66" y="2418715"/>
            <a:ext cx="7947467" cy="38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86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B2C4D84-FA97-7548-B9F3-97D431F6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图的由来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0A3461-4864-6C4D-A9F3-478BB3BA9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对现实世界的抽象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哥尼斯堡七桥问题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3A9DBC-AED9-F948-9999-5D447CCB4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19"/>
            <a:ext cx="5825030" cy="46600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972D62-E374-954B-ACC2-5A7C08049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99" y="2834798"/>
            <a:ext cx="4937361" cy="39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3266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4C274-09C5-DB45-AAF0-1FF48962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Dijkstra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487B7-122B-914D-A759-C9D482C4A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51FE76-D452-8340-9917-ACA707BB3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09" y="2463800"/>
            <a:ext cx="7133181" cy="37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4396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4C274-09C5-DB45-AAF0-1FF48962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Dijkstra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487B7-122B-914D-A759-C9D482C4A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1FE32-0D17-9B4F-AA7C-17CEED36E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62" y="2674175"/>
            <a:ext cx="7555275" cy="363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465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4C274-09C5-DB45-AAF0-1FF48962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Dijkstra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487B7-122B-914D-A759-C9D482C4A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5ACF9E-27D9-A142-A6C0-17AFE497E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91" y="2612390"/>
            <a:ext cx="7378417" cy="35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0381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4C274-09C5-DB45-AAF0-1FF48962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Dijkstra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487B7-122B-914D-A759-C9D482C4A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DE981C-AFEF-A34E-8E7E-E690BDD63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89" y="2540000"/>
            <a:ext cx="7637622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0601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2B2A7-4BDF-F54F-B009-2A48F430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Dijkstra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2E73D-E65D-364C-9A24-99BA07224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动图演示：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55372E-1188-C34B-91CA-DFF4C7A9D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1139130"/>
            <a:ext cx="6507480" cy="57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2693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E64F9-A97A-A948-AA78-E83D74BC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Dijkstra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83E18-5F2B-254D-9B65-B196EADE3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不适用的情况：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权重为负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F4F68572-0EBC-7E46-A05B-3CC096BE8818}"/>
              </a:ext>
            </a:extLst>
          </p:cNvPr>
          <p:cNvGrpSpPr>
            <a:grpSpLocks/>
          </p:cNvGrpSpPr>
          <p:nvPr/>
        </p:nvGrpSpPr>
        <p:grpSpPr bwMode="auto">
          <a:xfrm>
            <a:off x="4387088" y="2965484"/>
            <a:ext cx="3312160" cy="2557492"/>
            <a:chOff x="2169" y="2493"/>
            <a:chExt cx="1286" cy="1008"/>
          </a:xfrm>
        </p:grpSpPr>
        <p:sp>
          <p:nvSpPr>
            <p:cNvPr id="8" name="Text Box 45">
              <a:extLst>
                <a:ext uri="{FF2B5EF4-FFF2-40B4-BE49-F238E27FC236}">
                  <a16:creationId xmlns:a16="http://schemas.microsoft.com/office/drawing/2014/main" id="{545564FB-2E08-7643-AAEA-2B49C9D93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314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9" name="Oval 46">
              <a:extLst>
                <a:ext uri="{FF2B5EF4-FFF2-40B4-BE49-F238E27FC236}">
                  <a16:creationId xmlns:a16="http://schemas.microsoft.com/office/drawing/2014/main" id="{8E1630C1-9059-6949-856C-C7D61DB2F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567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47">
              <a:extLst>
                <a:ext uri="{FF2B5EF4-FFF2-40B4-BE49-F238E27FC236}">
                  <a16:creationId xmlns:a16="http://schemas.microsoft.com/office/drawing/2014/main" id="{EC2F398C-A444-0F41-80A0-77C71958B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2694"/>
              <a:ext cx="4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Oval 48">
              <a:extLst>
                <a:ext uri="{FF2B5EF4-FFF2-40B4-BE49-F238E27FC236}">
                  <a16:creationId xmlns:a16="http://schemas.microsoft.com/office/drawing/2014/main" id="{49F79C3A-CBF9-604D-828F-FDE33F351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567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49">
              <a:extLst>
                <a:ext uri="{FF2B5EF4-FFF2-40B4-BE49-F238E27FC236}">
                  <a16:creationId xmlns:a16="http://schemas.microsoft.com/office/drawing/2014/main" id="{E223ACA0-6BD1-A446-8540-4D18FD072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2805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Oval 51">
              <a:extLst>
                <a:ext uri="{FF2B5EF4-FFF2-40B4-BE49-F238E27FC236}">
                  <a16:creationId xmlns:a16="http://schemas.microsoft.com/office/drawing/2014/main" id="{D82E11F5-8180-6740-A306-B556B27CD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129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52">
              <a:extLst>
                <a:ext uri="{FF2B5EF4-FFF2-40B4-BE49-F238E27FC236}">
                  <a16:creationId xmlns:a16="http://schemas.microsoft.com/office/drawing/2014/main" id="{DFB6A08F-99B6-FF40-A6B9-EDEB06C22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9" y="3256"/>
              <a:ext cx="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53">
              <a:extLst>
                <a:ext uri="{FF2B5EF4-FFF2-40B4-BE49-F238E27FC236}">
                  <a16:creationId xmlns:a16="http://schemas.microsoft.com/office/drawing/2014/main" id="{E643672B-AA14-A743-8C14-0016A18CE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9" y="2560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7" name="Text Box 54">
              <a:extLst>
                <a:ext uri="{FF2B5EF4-FFF2-40B4-BE49-F238E27FC236}">
                  <a16:creationId xmlns:a16="http://schemas.microsoft.com/office/drawing/2014/main" id="{1A0F82E4-00B7-504F-BCDF-AA94653B7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2577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8" name="Text Box 55">
              <a:extLst>
                <a:ext uri="{FF2B5EF4-FFF2-40B4-BE49-F238E27FC236}">
                  <a16:creationId xmlns:a16="http://schemas.microsoft.com/office/drawing/2014/main" id="{893B5678-9EDE-C547-BF51-79C346838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9" y="3147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C2EA39E3-44CB-5841-BB65-9D8A20410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2493"/>
              <a:ext cx="25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800080"/>
                  </a:solidFill>
                </a:rPr>
                <a:t>10</a:t>
              </a: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915DF065-0F29-0146-A766-78440D393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" y="2885"/>
              <a:ext cx="2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800080"/>
                  </a:solidFill>
                </a:rPr>
                <a:t>40</a:t>
              </a: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51AB85F9-3A02-E24C-88B5-044E1A4BB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2803"/>
              <a:ext cx="30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hangingPunct="1"/>
              <a:r>
                <a:rPr lang="en-US" altLang="zh-CN" sz="2400" dirty="0">
                  <a:solidFill>
                    <a:srgbClr val="800080"/>
                  </a:solidFill>
                </a:rPr>
                <a:t>-70</a:t>
              </a:r>
            </a:p>
            <a:p>
              <a:pPr eaLnBrk="1" hangingPunct="1"/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8C9C0331-0147-3D4A-8E64-D33FFAC88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0" y="3271"/>
              <a:ext cx="2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800080"/>
                  </a:solidFill>
                </a:rPr>
                <a:t>35</a:t>
              </a:r>
            </a:p>
          </p:txBody>
        </p:sp>
        <p:sp>
          <p:nvSpPr>
            <p:cNvPr id="23" name="Line 61">
              <a:extLst>
                <a:ext uri="{FF2B5EF4-FFF2-40B4-BE49-F238E27FC236}">
                  <a16:creationId xmlns:a16="http://schemas.microsoft.com/office/drawing/2014/main" id="{1926B392-CD1E-8641-8916-6C8650A13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2" y="2805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62">
              <a:extLst>
                <a:ext uri="{FF2B5EF4-FFF2-40B4-BE49-F238E27FC236}">
                  <a16:creationId xmlns:a16="http://schemas.microsoft.com/office/drawing/2014/main" id="{373412FF-5956-E248-8088-B62346A6E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2875"/>
              <a:ext cx="24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800080"/>
                  </a:solidFill>
                </a:rPr>
                <a:t>45</a:t>
              </a:r>
            </a:p>
          </p:txBody>
        </p:sp>
        <p:sp>
          <p:nvSpPr>
            <p:cNvPr id="25" name="Line 63">
              <a:extLst>
                <a:ext uri="{FF2B5EF4-FFF2-40B4-BE49-F238E27FC236}">
                  <a16:creationId xmlns:a16="http://schemas.microsoft.com/office/drawing/2014/main" id="{07CE991E-154A-4342-B1B4-B4E1F7615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756"/>
              <a:ext cx="519" cy="4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Oval 64">
              <a:extLst>
                <a:ext uri="{FF2B5EF4-FFF2-40B4-BE49-F238E27FC236}">
                  <a16:creationId xmlns:a16="http://schemas.microsoft.com/office/drawing/2014/main" id="{F87C9BA5-E0C6-E242-84D7-1508F687F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140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583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F79FC-CAE2-CC47-8AB2-54AD260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8C29B-5230-E345-AFA9-B6022F24E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定义：不含圈的连通图</a:t>
            </a:r>
          </a:p>
        </p:txBody>
      </p:sp>
      <p:grpSp>
        <p:nvGrpSpPr>
          <p:cNvPr id="4" name="Group 62">
            <a:extLst>
              <a:ext uri="{FF2B5EF4-FFF2-40B4-BE49-F238E27FC236}">
                <a16:creationId xmlns:a16="http://schemas.microsoft.com/office/drawing/2014/main" id="{D208E143-1157-B643-8107-455F50DEA7C5}"/>
              </a:ext>
            </a:extLst>
          </p:cNvPr>
          <p:cNvGrpSpPr>
            <a:grpSpLocks/>
          </p:cNvGrpSpPr>
          <p:nvPr/>
        </p:nvGrpSpPr>
        <p:grpSpPr bwMode="auto">
          <a:xfrm>
            <a:off x="2212849" y="2715772"/>
            <a:ext cx="1961804" cy="3433759"/>
            <a:chOff x="1248" y="2160"/>
            <a:chExt cx="480" cy="960"/>
          </a:xfrm>
        </p:grpSpPr>
        <p:sp>
          <p:nvSpPr>
            <p:cNvPr id="5" name="Line 44">
              <a:extLst>
                <a:ext uri="{FF2B5EF4-FFF2-40B4-BE49-F238E27FC236}">
                  <a16:creationId xmlns:a16="http://schemas.microsoft.com/office/drawing/2014/main" id="{30627C83-AFDA-1141-B09A-D2D0850BB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160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45">
              <a:extLst>
                <a:ext uri="{FF2B5EF4-FFF2-40B4-BE49-F238E27FC236}">
                  <a16:creationId xmlns:a16="http://schemas.microsoft.com/office/drawing/2014/main" id="{D06D917C-8493-B840-B35B-C21AC8FE6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16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46">
              <a:extLst>
                <a:ext uri="{FF2B5EF4-FFF2-40B4-BE49-F238E27FC236}">
                  <a16:creationId xmlns:a16="http://schemas.microsoft.com/office/drawing/2014/main" id="{6656914D-B81B-6B47-85DA-7AD19C462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0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47">
              <a:extLst>
                <a:ext uri="{FF2B5EF4-FFF2-40B4-BE49-F238E27FC236}">
                  <a16:creationId xmlns:a16="http://schemas.microsoft.com/office/drawing/2014/main" id="{A424CDF7-0D66-BB42-BD39-8ED34368C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9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48">
              <a:extLst>
                <a:ext uri="{FF2B5EF4-FFF2-40B4-BE49-F238E27FC236}">
                  <a16:creationId xmlns:a16="http://schemas.microsoft.com/office/drawing/2014/main" id="{68D97AC0-BE1F-BD44-9FA7-F1D9634FD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880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49">
              <a:extLst>
                <a:ext uri="{FF2B5EF4-FFF2-40B4-BE49-F238E27FC236}">
                  <a16:creationId xmlns:a16="http://schemas.microsoft.com/office/drawing/2014/main" id="{B78DBE2C-CADA-884D-B686-B66CB112E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64">
            <a:extLst>
              <a:ext uri="{FF2B5EF4-FFF2-40B4-BE49-F238E27FC236}">
                <a16:creationId xmlns:a16="http://schemas.microsoft.com/office/drawing/2014/main" id="{E13E5037-3462-8344-A144-D59D283D1C31}"/>
              </a:ext>
            </a:extLst>
          </p:cNvPr>
          <p:cNvGrpSpPr>
            <a:grpSpLocks/>
          </p:cNvGrpSpPr>
          <p:nvPr/>
        </p:nvGrpSpPr>
        <p:grpSpPr bwMode="auto">
          <a:xfrm>
            <a:off x="5740218" y="2738442"/>
            <a:ext cx="3267284" cy="2851389"/>
            <a:chOff x="2688" y="2256"/>
            <a:chExt cx="816" cy="768"/>
          </a:xfrm>
        </p:grpSpPr>
        <p:sp>
          <p:nvSpPr>
            <p:cNvPr id="13" name="Line 51">
              <a:extLst>
                <a:ext uri="{FF2B5EF4-FFF2-40B4-BE49-F238E27FC236}">
                  <a16:creationId xmlns:a16="http://schemas.microsoft.com/office/drawing/2014/main" id="{906C2C28-4E58-4D46-B645-B678BB0B9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256"/>
              <a:ext cx="28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52">
              <a:extLst>
                <a:ext uri="{FF2B5EF4-FFF2-40B4-BE49-F238E27FC236}">
                  <a16:creationId xmlns:a16="http://schemas.microsoft.com/office/drawing/2014/main" id="{97EDA93C-ADC6-4F4F-9233-4F06E5B52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5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46724D19-D580-4F4C-87D6-9DFF7D6F3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56"/>
              <a:ext cx="33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54">
              <a:extLst>
                <a:ext uri="{FF2B5EF4-FFF2-40B4-BE49-F238E27FC236}">
                  <a16:creationId xmlns:a16="http://schemas.microsoft.com/office/drawing/2014/main" id="{EAD4F122-BAF6-CE47-A99E-68CC37BC3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592"/>
              <a:ext cx="192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55">
              <a:extLst>
                <a:ext uri="{FF2B5EF4-FFF2-40B4-BE49-F238E27FC236}">
                  <a16:creationId xmlns:a16="http://schemas.microsoft.com/office/drawing/2014/main" id="{C8DD7A33-E9D2-4149-844E-44FCA7890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48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56">
              <a:extLst>
                <a:ext uri="{FF2B5EF4-FFF2-40B4-BE49-F238E27FC236}">
                  <a16:creationId xmlns:a16="http://schemas.microsoft.com/office/drawing/2014/main" id="{C0E2DBC4-F358-DC4E-99EC-25659DF7F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54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7499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D6787-C957-2940-A8A4-D3F3BBE2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生成树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CB986-A236-C148-9B29-EEFA4C3A7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性质：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包含连通图中所有的顶点的树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任意两个连通的顶点之间有且仅有一条边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顶点数</a:t>
            </a:r>
            <a:r>
              <a:rPr kumimoji="1" lang="en-US" altLang="zh-CN" dirty="0"/>
              <a:t>-</a:t>
            </a:r>
            <a:r>
              <a:rPr kumimoji="1" lang="zh-CN" altLang="en-US" dirty="0"/>
              <a:t>边数</a:t>
            </a:r>
            <a:r>
              <a:rPr kumimoji="1" lang="en-US" altLang="zh-CN" dirty="0"/>
              <a:t>=1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99F5BD-FDB7-514C-A695-47204E507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6"/>
          <a:stretch/>
        </p:blipFill>
        <p:spPr>
          <a:xfrm>
            <a:off x="2257230" y="3984879"/>
            <a:ext cx="7677539" cy="21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629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CA4FA-A046-E24E-9283-284AA3DB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最小生成树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FD953-35BA-7A4B-866E-F6889C82B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920984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性质：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仅针对赋权图而言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“最小”指的是树种所有边的权重之和最小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为“最小权重生成树”的简称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应用：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不同城市间怎样修路使得各个城市都能连接上又令总里程最短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通信线路的铺设</a:t>
            </a:r>
          </a:p>
        </p:txBody>
      </p:sp>
    </p:spTree>
    <p:extLst>
      <p:ext uri="{BB962C8B-B14F-4D97-AF65-F5344CB8AC3E}">
        <p14:creationId xmlns:p14="http://schemas.microsoft.com/office/powerpoint/2010/main" val="238026751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852D1-09E6-7E40-BB3A-B5E5ED12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最小生成树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6FEB1B-28A5-BA42-8E59-4D6548876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如何得到？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Kruskal</a:t>
            </a:r>
            <a:r>
              <a:rPr kumimoji="1" lang="zh-CN" altLang="en-US" dirty="0"/>
              <a:t>算法：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构造一个只含原图</a:t>
            </a:r>
            <a:r>
              <a:rPr kumimoji="1" lang="en-US" altLang="zh-CN" dirty="0"/>
              <a:t>G</a:t>
            </a:r>
            <a:r>
              <a:rPr kumimoji="1" lang="zh-CN" altLang="en-US" dirty="0"/>
              <a:t>中所有顶点，而不包含任何边的子图</a:t>
            </a:r>
            <a:r>
              <a:rPr kumimoji="1" lang="en-US" altLang="zh-CN" dirty="0"/>
              <a:t>T</a:t>
            </a:r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将图中的边按照权重大小进行从小到大的排序，形成集合</a:t>
            </a:r>
            <a:r>
              <a:rPr kumimoji="1" lang="en-US" altLang="zh-CN" dirty="0"/>
              <a:t>E</a:t>
            </a:r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从</a:t>
            </a:r>
            <a:r>
              <a:rPr kumimoji="1" lang="en-US" altLang="zh-CN" dirty="0"/>
              <a:t>E</a:t>
            </a:r>
            <a:r>
              <a:rPr kumimoji="1" lang="zh-CN" altLang="en-US" dirty="0"/>
              <a:t>中选取当前权值最小的边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4.</a:t>
            </a:r>
            <a:r>
              <a:rPr kumimoji="1" lang="zh-CN" altLang="en-US" dirty="0"/>
              <a:t> 若该边的两个顶点分属不同的树，则将其加入子图</a:t>
            </a:r>
            <a:r>
              <a:rPr kumimoji="1" lang="en-US" altLang="zh-CN" dirty="0"/>
              <a:t>T</a:t>
            </a:r>
          </a:p>
          <a:p>
            <a:pPr marL="0" indent="0">
              <a:buNone/>
            </a:pPr>
            <a:r>
              <a:rPr kumimoji="1" lang="en-US" altLang="zh-CN" dirty="0"/>
              <a:t>5.</a:t>
            </a:r>
            <a:r>
              <a:rPr kumimoji="1" lang="zh-CN" altLang="en-US" dirty="0"/>
              <a:t> 将该边从</a:t>
            </a:r>
            <a:r>
              <a:rPr kumimoji="1" lang="en-US" altLang="zh-CN" dirty="0"/>
              <a:t>E</a:t>
            </a:r>
            <a:r>
              <a:rPr kumimoji="1" lang="zh-CN" altLang="en-US" dirty="0"/>
              <a:t>中移除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6.</a:t>
            </a:r>
            <a:r>
              <a:rPr kumimoji="1" lang="zh-CN" altLang="en-US" dirty="0"/>
              <a:t> 重复步骤</a:t>
            </a:r>
            <a:r>
              <a:rPr kumimoji="1" lang="en-US" altLang="zh-CN" dirty="0"/>
              <a:t>3~5</a:t>
            </a:r>
            <a:r>
              <a:rPr kumimoji="1" lang="zh-CN" altLang="en-US" dirty="0"/>
              <a:t>，直至子图</a:t>
            </a:r>
            <a:r>
              <a:rPr kumimoji="1" lang="en-US" altLang="zh-CN" dirty="0"/>
              <a:t>T</a:t>
            </a:r>
            <a:r>
              <a:rPr kumimoji="1" lang="zh-CN" altLang="en-US" dirty="0"/>
              <a:t>为原图</a:t>
            </a:r>
            <a:r>
              <a:rPr kumimoji="1" lang="en-US" altLang="zh-CN" dirty="0"/>
              <a:t>G</a:t>
            </a:r>
            <a:r>
              <a:rPr kumimoji="1" lang="zh-CN" altLang="en-US" dirty="0"/>
              <a:t>的一个生成树</a:t>
            </a:r>
          </a:p>
        </p:txBody>
      </p:sp>
    </p:spTree>
    <p:extLst>
      <p:ext uri="{BB962C8B-B14F-4D97-AF65-F5344CB8AC3E}">
        <p14:creationId xmlns:p14="http://schemas.microsoft.com/office/powerpoint/2010/main" val="28035954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5A5C4-09AC-EB4B-A08A-473E798E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图的由来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51D3F-75F8-D84E-9176-7C1240A9C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对现实世界的抽象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化学研究中的分子结构表示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如，</a:t>
            </a:r>
            <a:r>
              <a:rPr lang="en-US" altLang="zh-CN" dirty="0"/>
              <a:t> </a:t>
            </a:r>
            <a:r>
              <a:rPr lang="zh-CN" altLang="en-US" dirty="0"/>
              <a:t>丁烷（</a:t>
            </a:r>
            <a:r>
              <a:rPr lang="en-US" altLang="zh-CN" dirty="0"/>
              <a:t>C</a:t>
            </a:r>
            <a:r>
              <a:rPr lang="en-US" altLang="zh-CN" baseline="-25000" dirty="0"/>
              <a:t>4</a:t>
            </a:r>
            <a:r>
              <a:rPr lang="en-US" altLang="zh-CN" dirty="0"/>
              <a:t>H</a:t>
            </a:r>
            <a:r>
              <a:rPr lang="en-US" altLang="zh-CN" baseline="-25000" dirty="0"/>
              <a:t>10</a:t>
            </a:r>
            <a:r>
              <a:rPr lang="zh-CN" altLang="en-US" dirty="0"/>
              <a:t>）的两种同分异构结构用图可以表示为：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5B5C87D0-8DFB-C74D-841F-56E206F67B1A}"/>
              </a:ext>
            </a:extLst>
          </p:cNvPr>
          <p:cNvGrpSpPr>
            <a:grpSpLocks/>
          </p:cNvGrpSpPr>
          <p:nvPr/>
        </p:nvGrpSpPr>
        <p:grpSpPr bwMode="auto">
          <a:xfrm>
            <a:off x="1720597" y="3916966"/>
            <a:ext cx="3521075" cy="1905000"/>
            <a:chOff x="240" y="2112"/>
            <a:chExt cx="2218" cy="1200"/>
          </a:xfrm>
        </p:grpSpPr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678AC21B-BD78-9746-A7EB-6E153EFAB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676D5368-B5F8-E544-A60E-D89C62925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F4F902D6-4BC6-F047-821B-915E13B78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15">
              <a:extLst>
                <a:ext uri="{FF2B5EF4-FFF2-40B4-BE49-F238E27FC236}">
                  <a16:creationId xmlns:a16="http://schemas.microsoft.com/office/drawing/2014/main" id="{2CB23909-26BF-B241-8B94-62F41F2A4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1868E335-5F9D-D144-BC6C-91F132A89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72B99898-235C-B54E-98DC-212CC22BF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44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159032A8-2CA9-7A4A-BB57-65CB9BA87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BC9A3467-3B13-3C42-ACE5-E75F08FCE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4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A11B2C40-B320-3741-81A5-E1201D464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52B96778-3934-5C43-A667-2D98A71FD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h</a:t>
              </a:r>
              <a:endParaRPr lang="en-US" altLang="zh-CN" sz="2400" baseline="-25000"/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0577F321-E12B-2D41-8D33-2D0EC66A0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11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h</a:t>
              </a:r>
              <a:endParaRPr lang="en-US" altLang="zh-CN" sz="2400" baseline="-25000"/>
            </a:p>
          </p:txBody>
        </p: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2F238D84-5A6F-9245-B0E9-74F3178AB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11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h</a:t>
              </a:r>
              <a:endParaRPr lang="en-US" altLang="zh-CN" sz="2400" baseline="-25000"/>
            </a:p>
          </p:txBody>
        </p: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D9DDB58A-CD39-CA4D-98DF-7D82B5C61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11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h</a:t>
              </a:r>
              <a:endParaRPr lang="en-US" altLang="zh-CN" sz="2400" baseline="-25000"/>
            </a:p>
          </p:txBody>
        </p:sp>
        <p:sp>
          <p:nvSpPr>
            <p:cNvPr id="18" name="Text Box 34">
              <a:extLst>
                <a:ext uri="{FF2B5EF4-FFF2-40B4-BE49-F238E27FC236}">
                  <a16:creationId xmlns:a16="http://schemas.microsoft.com/office/drawing/2014/main" id="{EC33408C-90EE-1E4E-A895-01BF41CD3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024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h</a:t>
              </a:r>
              <a:endParaRPr lang="en-US" altLang="zh-CN" sz="2400" baseline="-25000"/>
            </a:p>
          </p:txBody>
        </p:sp>
        <p:sp>
          <p:nvSpPr>
            <p:cNvPr id="19" name="Text Box 35">
              <a:extLst>
                <a:ext uri="{FF2B5EF4-FFF2-40B4-BE49-F238E27FC236}">
                  <a16:creationId xmlns:a16="http://schemas.microsoft.com/office/drawing/2014/main" id="{54CD4841-3B33-AD44-B9AC-70FCB5EC2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024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h</a:t>
              </a:r>
              <a:endParaRPr lang="en-US" altLang="zh-CN" sz="2400" baseline="-25000"/>
            </a:p>
          </p:txBody>
        </p:sp>
        <p:sp>
          <p:nvSpPr>
            <p:cNvPr id="20" name="Text Box 36">
              <a:extLst>
                <a:ext uri="{FF2B5EF4-FFF2-40B4-BE49-F238E27FC236}">
                  <a16:creationId xmlns:a16="http://schemas.microsoft.com/office/drawing/2014/main" id="{99B0E05F-A1CA-9B41-8FD4-C33AD0CF0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024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h</a:t>
              </a:r>
              <a:endParaRPr lang="en-US" altLang="zh-CN" sz="2400" baseline="-25000"/>
            </a:p>
          </p:txBody>
        </p:sp>
        <p:sp>
          <p:nvSpPr>
            <p:cNvPr id="21" name="Text Box 37">
              <a:extLst>
                <a:ext uri="{FF2B5EF4-FFF2-40B4-BE49-F238E27FC236}">
                  <a16:creationId xmlns:a16="http://schemas.microsoft.com/office/drawing/2014/main" id="{81EE6EFB-E9F2-5640-BAA1-0CB8FD72B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24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h</a:t>
              </a:r>
              <a:endParaRPr lang="en-US" altLang="zh-CN" sz="2400" baseline="-25000"/>
            </a:p>
          </p:txBody>
        </p:sp>
        <p:sp>
          <p:nvSpPr>
            <p:cNvPr id="22" name="Text Box 38">
              <a:extLst>
                <a:ext uri="{FF2B5EF4-FFF2-40B4-BE49-F238E27FC236}">
                  <a16:creationId xmlns:a16="http://schemas.microsoft.com/office/drawing/2014/main" id="{7E543337-1017-7F48-AA00-E028F3721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4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h</a:t>
              </a:r>
              <a:endParaRPr lang="en-US" altLang="zh-CN" sz="2400" baseline="-25000"/>
            </a:p>
          </p:txBody>
        </p: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597B82F8-A26F-6843-8F8E-EEE90A6CA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640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h</a:t>
              </a:r>
              <a:endParaRPr lang="en-US" altLang="zh-CN" sz="2400" baseline="-25000"/>
            </a:p>
          </p:txBody>
        </p:sp>
      </p:grpSp>
      <p:grpSp>
        <p:nvGrpSpPr>
          <p:cNvPr id="24" name="Group 52">
            <a:extLst>
              <a:ext uri="{FF2B5EF4-FFF2-40B4-BE49-F238E27FC236}">
                <a16:creationId xmlns:a16="http://schemas.microsoft.com/office/drawing/2014/main" id="{5D86F12F-4573-F041-8CE1-1D40B74D12FE}"/>
              </a:ext>
            </a:extLst>
          </p:cNvPr>
          <p:cNvGrpSpPr>
            <a:grpSpLocks/>
          </p:cNvGrpSpPr>
          <p:nvPr/>
        </p:nvGrpSpPr>
        <p:grpSpPr bwMode="auto">
          <a:xfrm>
            <a:off x="6156198" y="4001294"/>
            <a:ext cx="3444875" cy="2514600"/>
            <a:chOff x="2592" y="2160"/>
            <a:chExt cx="2170" cy="1584"/>
          </a:xfrm>
        </p:grpSpPr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FCA5B2DF-F74C-2043-B3FE-3D5998B43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4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6" name="Group 51">
              <a:extLst>
                <a:ext uri="{FF2B5EF4-FFF2-40B4-BE49-F238E27FC236}">
                  <a16:creationId xmlns:a16="http://schemas.microsoft.com/office/drawing/2014/main" id="{3EF00BBD-6156-D84E-9883-37B1CD023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160"/>
              <a:ext cx="2170" cy="1584"/>
              <a:chOff x="2592" y="2160"/>
              <a:chExt cx="2170" cy="1584"/>
            </a:xfrm>
          </p:grpSpPr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1E72C262-0F2F-9C45-9318-FD6ACE97C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7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252432CF-93D6-E943-9224-D9D9A40B8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23">
                <a:extLst>
                  <a:ext uri="{FF2B5EF4-FFF2-40B4-BE49-F238E27FC236}">
                    <a16:creationId xmlns:a16="http://schemas.microsoft.com/office/drawing/2014/main" id="{BCDA1DA2-6564-BE4B-9942-9C58B5376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7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:a16="http://schemas.microsoft.com/office/drawing/2014/main" id="{ED03B977-EF17-8B4F-A449-48B032006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7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26">
                <a:extLst>
                  <a:ext uri="{FF2B5EF4-FFF2-40B4-BE49-F238E27FC236}">
                    <a16:creationId xmlns:a16="http://schemas.microsoft.com/office/drawing/2014/main" id="{1DDD72F5-E915-A04D-B770-D8A8FA940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44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27">
                <a:extLst>
                  <a:ext uri="{FF2B5EF4-FFF2-40B4-BE49-F238E27FC236}">
                    <a16:creationId xmlns:a16="http://schemas.microsoft.com/office/drawing/2014/main" id="{04ACD777-1DDC-574A-90CB-83F1AC203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28">
                <a:extLst>
                  <a:ext uri="{FF2B5EF4-FFF2-40B4-BE49-F238E27FC236}">
                    <a16:creationId xmlns:a16="http://schemas.microsoft.com/office/drawing/2014/main" id="{469AD961-A04F-1047-BF24-408874EC2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12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29">
                <a:extLst>
                  <a:ext uri="{FF2B5EF4-FFF2-40B4-BE49-F238E27FC236}">
                    <a16:creationId xmlns:a16="http://schemas.microsoft.com/office/drawing/2014/main" id="{983A525F-2374-884D-9CA5-B5D40279A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12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Text Box 40">
                <a:extLst>
                  <a:ext uri="{FF2B5EF4-FFF2-40B4-BE49-F238E27FC236}">
                    <a16:creationId xmlns:a16="http://schemas.microsoft.com/office/drawing/2014/main" id="{1ACABE1A-907C-C44B-8F32-5AA1C661E0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640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/>
                  <a:t>h</a:t>
                </a:r>
                <a:endParaRPr lang="en-US" altLang="zh-CN" sz="2400" baseline="-25000" dirty="0"/>
              </a:p>
            </p:txBody>
          </p:sp>
          <p:sp>
            <p:nvSpPr>
              <p:cNvPr id="36" name="Text Box 41">
                <a:extLst>
                  <a:ext uri="{FF2B5EF4-FFF2-40B4-BE49-F238E27FC236}">
                    <a16:creationId xmlns:a16="http://schemas.microsoft.com/office/drawing/2014/main" id="{FE68CF49-61F5-8647-B7A9-B87BCA3F2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160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h</a:t>
                </a:r>
                <a:endParaRPr lang="en-US" altLang="zh-CN" sz="2400" baseline="-25000"/>
              </a:p>
            </p:txBody>
          </p:sp>
          <p:sp>
            <p:nvSpPr>
              <p:cNvPr id="37" name="Text Box 42">
                <a:extLst>
                  <a:ext uri="{FF2B5EF4-FFF2-40B4-BE49-F238E27FC236}">
                    <a16:creationId xmlns:a16="http://schemas.microsoft.com/office/drawing/2014/main" id="{F6FFDB65-0C0C-1841-85F9-15271F162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160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h</a:t>
                </a:r>
                <a:endParaRPr lang="en-US" altLang="zh-CN" sz="2400" baseline="-25000"/>
              </a:p>
            </p:txBody>
          </p:sp>
          <p:sp>
            <p:nvSpPr>
              <p:cNvPr id="38" name="Text Box 43">
                <a:extLst>
                  <a:ext uri="{FF2B5EF4-FFF2-40B4-BE49-F238E27FC236}">
                    <a16:creationId xmlns:a16="http://schemas.microsoft.com/office/drawing/2014/main" id="{2D3630A8-0E0C-3C42-AFD0-5E6A934DF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160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h</a:t>
                </a:r>
                <a:endParaRPr lang="en-US" altLang="zh-CN" sz="2400" baseline="-25000"/>
              </a:p>
            </p:txBody>
          </p:sp>
          <p:sp>
            <p:nvSpPr>
              <p:cNvPr id="39" name="Text Box 44">
                <a:extLst>
                  <a:ext uri="{FF2B5EF4-FFF2-40B4-BE49-F238E27FC236}">
                    <a16:creationId xmlns:a16="http://schemas.microsoft.com/office/drawing/2014/main" id="{F0EA714C-D671-7D4D-B1BF-979001AC1A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544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h</a:t>
                </a:r>
                <a:endParaRPr lang="en-US" altLang="zh-CN" sz="2400" baseline="-25000"/>
              </a:p>
            </p:txBody>
          </p:sp>
          <p:sp>
            <p:nvSpPr>
              <p:cNvPr id="40" name="Text Box 45">
                <a:extLst>
                  <a:ext uri="{FF2B5EF4-FFF2-40B4-BE49-F238E27FC236}">
                    <a16:creationId xmlns:a16="http://schemas.microsoft.com/office/drawing/2014/main" id="{D376A926-75E2-C243-BE33-2756525399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880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h</a:t>
                </a:r>
                <a:endParaRPr lang="en-US" altLang="zh-CN" sz="2400" baseline="-25000"/>
              </a:p>
            </p:txBody>
          </p:sp>
          <p:sp>
            <p:nvSpPr>
              <p:cNvPr id="41" name="Text Box 46">
                <a:extLst>
                  <a:ext uri="{FF2B5EF4-FFF2-40B4-BE49-F238E27FC236}">
                    <a16:creationId xmlns:a16="http://schemas.microsoft.com/office/drawing/2014/main" id="{37AA431C-5E62-A844-8304-296C39E2A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456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h</a:t>
                </a:r>
                <a:endParaRPr lang="en-US" altLang="zh-CN" sz="2400" baseline="-25000"/>
              </a:p>
            </p:txBody>
          </p:sp>
          <p:sp>
            <p:nvSpPr>
              <p:cNvPr id="42" name="Text Box 47">
                <a:extLst>
                  <a:ext uri="{FF2B5EF4-FFF2-40B4-BE49-F238E27FC236}">
                    <a16:creationId xmlns:a16="http://schemas.microsoft.com/office/drawing/2014/main" id="{4E2E1B57-BE18-684A-A276-B7BDC0E42B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3024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h</a:t>
                </a:r>
                <a:endParaRPr lang="en-US" altLang="zh-CN" sz="2400" baseline="-25000"/>
              </a:p>
            </p:txBody>
          </p:sp>
          <p:sp>
            <p:nvSpPr>
              <p:cNvPr id="43" name="Text Box 48">
                <a:extLst>
                  <a:ext uri="{FF2B5EF4-FFF2-40B4-BE49-F238E27FC236}">
                    <a16:creationId xmlns:a16="http://schemas.microsoft.com/office/drawing/2014/main" id="{52385BD3-577A-3B44-A725-84D981A19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024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h</a:t>
                </a:r>
                <a:endParaRPr lang="en-US" altLang="zh-CN" sz="2400" baseline="-25000"/>
              </a:p>
            </p:txBody>
          </p:sp>
          <p:sp>
            <p:nvSpPr>
              <p:cNvPr id="44" name="Text Box 49">
                <a:extLst>
                  <a:ext uri="{FF2B5EF4-FFF2-40B4-BE49-F238E27FC236}">
                    <a16:creationId xmlns:a16="http://schemas.microsoft.com/office/drawing/2014/main" id="{04BCB3DA-14BE-E14F-BC89-5FA2F996E2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072"/>
                <a:ext cx="3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/>
                  <a:t>h</a:t>
                </a:r>
                <a:endParaRPr lang="en-US" altLang="zh-CN" sz="2400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2057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294CC-6D91-1F48-9534-B98F00B6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最小生成树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28555-85FF-144E-956F-6811B4EC7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动图演示：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63BB1F-C04D-FF4A-80D1-14553594F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56" y="2323287"/>
            <a:ext cx="6647688" cy="39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689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A3152E9-D502-394A-AEB1-75B3B8F4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图与人工智能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6B49135-5F08-0F49-BA26-7F78CF7FF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社交网络的分析</a:t>
            </a:r>
            <a:endParaRPr kumimoji="1" lang="en-US" altLang="zh-CN" dirty="0"/>
          </a:p>
          <a:p>
            <a:r>
              <a:rPr kumimoji="1" lang="zh-CN" altLang="en-US" dirty="0"/>
              <a:t>电商平台相关商品的推荐</a:t>
            </a:r>
            <a:endParaRPr kumimoji="1" lang="en-US" altLang="zh-CN" dirty="0"/>
          </a:p>
          <a:p>
            <a:r>
              <a:rPr kumimoji="1" lang="zh-CN" altLang="en-US" dirty="0"/>
              <a:t>车辆路径规划</a:t>
            </a:r>
            <a:endParaRPr kumimoji="1" lang="en-US" altLang="zh-CN" dirty="0"/>
          </a:p>
          <a:p>
            <a:r>
              <a:rPr kumimoji="1" lang="zh-CN" altLang="en-US" dirty="0"/>
              <a:t>港口叉车调度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4C7446-0C6D-8A43-AD8C-4C4850DF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386" y="146304"/>
            <a:ext cx="5074920" cy="40599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9F00FE-C7C2-064E-9A11-F49F3017F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65" y="3794443"/>
            <a:ext cx="5299456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3745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BD3E1-B6F2-004B-B533-47BAD6AF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人工智能数学基础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98B3A-0BF4-9147-9E10-9A73C6D85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学习建议：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不用翻“字典”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循序渐进，步步为营</a:t>
            </a:r>
            <a:endParaRPr kumimoji="1" lang="en-US" altLang="zh-CN" dirty="0"/>
          </a:p>
          <a:p>
            <a:pPr marL="0" lvl="1" indent="0">
              <a:buNone/>
            </a:pPr>
            <a:endParaRPr kumimoji="1" lang="en-US" altLang="zh-CN" dirty="0"/>
          </a:p>
          <a:p>
            <a:pPr marL="0" lvl="1" indent="0" algn="ctr">
              <a:buNone/>
            </a:pPr>
            <a:r>
              <a:rPr kumimoji="1" lang="zh-CN" altLang="en-US" dirty="0"/>
              <a:t>预祝大家学习顺利！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14453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CAF25-5F51-5C4F-AA58-57D8B04C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图的由来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B09A6-9B70-BB46-88CE-A4C48A583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对现实世界的抽象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高铁线路图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A0EB1-B7E8-FC4C-8F54-B0E41095B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45896" y="216830"/>
            <a:ext cx="5359687" cy="75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004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C9E1-943F-B744-AADE-2CF8C1B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图的由来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11766-08A1-2944-AC60-62975C830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对现实世界的抽象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期末考试时间的排布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一个学校要对期末考试进行排布，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如何避免时间上的冲突？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抽象为图的模型来解决，则顶点代表待排布的课程，连接两个顶点边表示有学生同时选择了这两门课程。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问题转化为用不同的颜色去给顶点上色（顶点着色问；四色问题），要求不同时间段的考试（顶点）用不同的颜色，相同时间段的考试（顶点）用相同的颜色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B22AA28A-4F56-EF44-9509-BAF6131DFF21}"/>
              </a:ext>
            </a:extLst>
          </p:cNvPr>
          <p:cNvGrpSpPr>
            <a:grpSpLocks/>
          </p:cNvGrpSpPr>
          <p:nvPr/>
        </p:nvGrpSpPr>
        <p:grpSpPr bwMode="auto">
          <a:xfrm>
            <a:off x="7226808" y="1408493"/>
            <a:ext cx="4126992" cy="2450276"/>
            <a:chOff x="1440" y="288"/>
            <a:chExt cx="2122" cy="1200"/>
          </a:xfrm>
        </p:grpSpPr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1582E794-9C46-8042-B55D-364A78BF9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57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14DBEDEB-AC29-D548-8483-CF98B1F02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576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9E1BAF0C-F6EC-164C-ADCC-DB9BC0BBD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576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3F9AB51C-2B25-7A4B-A014-C332A7281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912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20709C84-7008-8444-88E1-CDD47DB87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200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E349742A-5489-1E4E-9580-89FCCFDE2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91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01DD3343-0E03-0140-8F92-D2FEBB0B6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912"/>
              <a:ext cx="12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F83956F9-4127-4643-A840-C8CAB1167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576"/>
              <a:ext cx="91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547B335-54E7-6745-AAA5-78D070A1D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8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a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33D7F2DD-2C27-0F4E-8699-08A77201B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88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8729511D-0EC7-5F4F-BEA7-B054CDE8D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72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65081DBF-E1FF-424E-A9F1-D07281A67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20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e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F6EBC87D-09C9-AD4B-88E1-2BB20C7D4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20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f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EE674756-C885-CF41-B0A2-B9D071B3D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301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4D17A-E66C-B24C-9F5F-AA5ED384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图的构成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D7004-C74A-0148-A59E-3429D4F93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什么构成了图：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顶点和边构成的网络结构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C7352D-5015-B541-BFC3-DA07C4CA8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"/>
          <a:stretch/>
        </p:blipFill>
        <p:spPr>
          <a:xfrm>
            <a:off x="6096000" y="233363"/>
            <a:ext cx="5608320" cy="5943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4E6E02-76AA-A94C-92A9-782E9F6B5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" y="3128946"/>
            <a:ext cx="5645404" cy="37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06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F5AE-7526-694E-9151-FAC7A455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图的构成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23D02-207C-EC4E-B055-050F17E47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我们关心什么？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图中有多少个点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哪些点之间有线（边）连接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我们不关心什么？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边的长度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边是否弯曲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</a:t>
            </a:r>
            <a:r>
              <a:rPr kumimoji="1" lang="zh-CN" altLang="en-US" dirty="0"/>
              <a:t> 点的绝对位置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7ABF75D-77CA-2B42-8EDD-20E1471113C9}"/>
              </a:ext>
            </a:extLst>
          </p:cNvPr>
          <p:cNvGrpSpPr>
            <a:grpSpLocks/>
          </p:cNvGrpSpPr>
          <p:nvPr/>
        </p:nvGrpSpPr>
        <p:grpSpPr bwMode="auto">
          <a:xfrm>
            <a:off x="6547104" y="1825625"/>
            <a:ext cx="4389120" cy="3346704"/>
            <a:chOff x="2037" y="2448"/>
            <a:chExt cx="1369" cy="1073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FA43AD51-17E4-CA42-8312-5B381F8D5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2576"/>
              <a:ext cx="102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03F404A1-1712-3243-A75E-C24B3FF6F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" y="3441"/>
              <a:ext cx="102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4829E870-AF2A-1D44-9EF6-1B832939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7" y="2448"/>
              <a:ext cx="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 b="0">
                  <a:solidFill>
                    <a:srgbClr val="FF0000"/>
                  </a:solidFill>
                </a:rPr>
                <a:t>A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6F8FB963-06BD-C147-BC81-361F8421E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7" y="3291"/>
              <a:ext cx="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 b="0">
                  <a:solidFill>
                    <a:srgbClr val="FF0000"/>
                  </a:solidFill>
                </a:rPr>
                <a:t>C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AF2E953B-8FCB-7841-9B25-EFFA91492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291"/>
              <a:ext cx="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 b="0">
                  <a:solidFill>
                    <a:srgbClr val="FF0000"/>
                  </a:solidFill>
                </a:rPr>
                <a:t>D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1F84AFD7-F4C0-1E4B-8BF7-6BB59E565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448"/>
              <a:ext cx="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2400" b="0">
                  <a:solidFill>
                    <a:srgbClr val="FF0000"/>
                  </a:solidFill>
                </a:rPr>
                <a:t>B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DA76FC08-D214-4748-ADB7-D8F7CE2F19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7" y="2564"/>
              <a:ext cx="1089" cy="8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CF253F6B-A416-BC46-8264-019FD1DB2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2543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0EAA4F5E-F53A-7D4B-9BBC-CB85FC89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" y="3407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EBFB94F-7E03-B94F-8812-06FF31595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543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824F53CC-A19C-3345-A2AE-C9F7202F4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407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3099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86196-F04E-654E-9425-528AE2EA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图的构成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162F6-5D6A-F347-B233-DE55D9BA6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文字定义：</a:t>
            </a:r>
            <a:endParaRPr kumimoji="1" lang="en-US" altLang="zh-CN" dirty="0"/>
          </a:p>
          <a:p>
            <a:r>
              <a:rPr kumimoji="1" lang="zh-CN" altLang="en-US" dirty="0"/>
              <a:t>一个图是一个序偶</a:t>
            </a:r>
            <a:r>
              <a:rPr lang="en-US" altLang="zh-CN" dirty="0">
                <a:solidFill>
                  <a:srgbClr val="FF0000"/>
                </a:solidFill>
              </a:rPr>
              <a:t>&lt;V, E&gt;</a:t>
            </a:r>
            <a:r>
              <a:rPr lang="zh-CN" altLang="en-US" dirty="0">
                <a:solidFill>
                  <a:schemeClr val="tx1"/>
                </a:solidFill>
              </a:rPr>
              <a:t>，符号表示为：</a:t>
            </a:r>
            <a:r>
              <a:rPr lang="en-US" altLang="zh-CN" dirty="0"/>
              <a:t> G = &lt;V, E&gt;</a:t>
            </a:r>
          </a:p>
          <a:p>
            <a:r>
              <a:rPr lang="en-US" altLang="zh-CN" dirty="0"/>
              <a:t>V = {v</a:t>
            </a:r>
            <a:r>
              <a:rPr lang="en-US" altLang="zh-CN" baseline="-25000" dirty="0"/>
              <a:t>1</a:t>
            </a:r>
            <a:r>
              <a:rPr lang="en-US" altLang="zh-CN" dirty="0"/>
              <a:t>, v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为有限非空集合，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称为顶点，或简称点，</a:t>
            </a:r>
            <a:r>
              <a:rPr lang="en-US" altLang="zh-CN" dirty="0"/>
              <a:t>V</a:t>
            </a:r>
            <a:r>
              <a:rPr lang="zh-CN" altLang="en-US" dirty="0"/>
              <a:t>称为顶点集，用</a:t>
            </a:r>
            <a:r>
              <a:rPr lang="en-US" altLang="zh-CN" dirty="0"/>
              <a:t>|V|</a:t>
            </a:r>
            <a:r>
              <a:rPr lang="zh-CN" altLang="en-US" dirty="0"/>
              <a:t>表示顶点数</a:t>
            </a:r>
            <a:endParaRPr lang="en-US" altLang="zh-CN" dirty="0"/>
          </a:p>
          <a:p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r>
              <a:rPr kumimoji="1" lang="zh-CN" altLang="en-US" dirty="0">
                <a:solidFill>
                  <a:schemeClr val="tx1"/>
                </a:solidFill>
              </a:rPr>
              <a:t>是有限集合，为一个图的所有边的集合，称为边集，且</a:t>
            </a:r>
            <a:r>
              <a:rPr kumimoji="1" lang="en-US" altLang="zh-CN" dirty="0">
                <a:solidFill>
                  <a:schemeClr val="tx1"/>
                </a:solidFill>
              </a:rPr>
              <a:t>E</a:t>
            </a:r>
            <a:r>
              <a:rPr kumimoji="1" lang="zh-CN" altLang="en-US" dirty="0">
                <a:solidFill>
                  <a:schemeClr val="tx1"/>
                </a:solidFill>
              </a:rPr>
              <a:t>中的每个元素都有</a:t>
            </a:r>
            <a:r>
              <a:rPr kumimoji="1" lang="en-US" altLang="zh-CN" dirty="0">
                <a:solidFill>
                  <a:schemeClr val="tx1"/>
                </a:solidFill>
              </a:rPr>
              <a:t>V</a:t>
            </a:r>
            <a:r>
              <a:rPr kumimoji="1" lang="zh-CN" altLang="en-US" dirty="0">
                <a:solidFill>
                  <a:schemeClr val="tx1"/>
                </a:solidFill>
              </a:rPr>
              <a:t>中的结点对与之对应，用</a:t>
            </a:r>
            <a:r>
              <a:rPr kumimoji="1" lang="en-US" altLang="zh-CN" dirty="0">
                <a:solidFill>
                  <a:schemeClr val="tx1"/>
                </a:solidFill>
              </a:rPr>
              <a:t>|E|</a:t>
            </a:r>
            <a:r>
              <a:rPr kumimoji="1" lang="zh-CN" altLang="en-US" dirty="0">
                <a:solidFill>
                  <a:schemeClr val="tx1"/>
                </a:solidFill>
              </a:rPr>
              <a:t>表示边数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33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开课吧1" id="{7AC735B8-C6BE-D64C-9F3A-6A4C79A1EF02}" vid="{174EDA33-3A02-4846-84BC-AFE3C3A77631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</TotalTime>
  <Words>1735</Words>
  <Application>Microsoft Macintosh PowerPoint</Application>
  <PresentationFormat>宽屏</PresentationFormat>
  <Paragraphs>350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Microsoft 公式 3.0</vt:lpstr>
      <vt:lpstr>人工智能数学基础 </vt:lpstr>
      <vt:lpstr>第五节课 图论</vt:lpstr>
      <vt:lpstr>图的由来</vt:lpstr>
      <vt:lpstr>图的由来</vt:lpstr>
      <vt:lpstr>图的由来</vt:lpstr>
      <vt:lpstr>图的由来</vt:lpstr>
      <vt:lpstr>图的构成</vt:lpstr>
      <vt:lpstr>图的构成</vt:lpstr>
      <vt:lpstr>图的构成</vt:lpstr>
      <vt:lpstr>图的构成</vt:lpstr>
      <vt:lpstr>图的表示</vt:lpstr>
      <vt:lpstr>图的表示</vt:lpstr>
      <vt:lpstr>图的表示</vt:lpstr>
      <vt:lpstr>图的表示</vt:lpstr>
      <vt:lpstr>图的表示</vt:lpstr>
      <vt:lpstr>图的表示</vt:lpstr>
      <vt:lpstr>图的表示</vt:lpstr>
      <vt:lpstr>邻接矩阵</vt:lpstr>
      <vt:lpstr>邻接矩阵</vt:lpstr>
      <vt:lpstr>邻接矩阵</vt:lpstr>
      <vt:lpstr>图的种类</vt:lpstr>
      <vt:lpstr>图的种类</vt:lpstr>
      <vt:lpstr>图的种类</vt:lpstr>
      <vt:lpstr>图的种类</vt:lpstr>
      <vt:lpstr>图的种类</vt:lpstr>
      <vt:lpstr>图的种类</vt:lpstr>
      <vt:lpstr>最短路径问题</vt:lpstr>
      <vt:lpstr>Dijkstra算法</vt:lpstr>
      <vt:lpstr>Dijkstra算法</vt:lpstr>
      <vt:lpstr>Dijkstra算法</vt:lpstr>
      <vt:lpstr>Dijkstra算法</vt:lpstr>
      <vt:lpstr>Dijkstra算法</vt:lpstr>
      <vt:lpstr>Dijkstra算法</vt:lpstr>
      <vt:lpstr>Dijkstra算法</vt:lpstr>
      <vt:lpstr>Dijkstra算法</vt:lpstr>
      <vt:lpstr>树</vt:lpstr>
      <vt:lpstr>生成树</vt:lpstr>
      <vt:lpstr>最小生成树</vt:lpstr>
      <vt:lpstr>最小生成树</vt:lpstr>
      <vt:lpstr>最小生成树</vt:lpstr>
      <vt:lpstr>图与人工智能</vt:lpstr>
      <vt:lpstr>人工智能数学基础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32</cp:revision>
  <dcterms:created xsi:type="dcterms:W3CDTF">2020-02-01T09:38:09Z</dcterms:created>
  <dcterms:modified xsi:type="dcterms:W3CDTF">2020-02-11T03:33:02Z</dcterms:modified>
</cp:coreProperties>
</file>