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5" r:id="rId2"/>
    <p:sldId id="283" r:id="rId3"/>
    <p:sldId id="347" r:id="rId4"/>
    <p:sldId id="326" r:id="rId5"/>
    <p:sldId id="316" r:id="rId6"/>
    <p:sldId id="327" r:id="rId7"/>
    <p:sldId id="317" r:id="rId8"/>
    <p:sldId id="358" r:id="rId9"/>
    <p:sldId id="359" r:id="rId10"/>
    <p:sldId id="360" r:id="rId11"/>
    <p:sldId id="357" r:id="rId12"/>
    <p:sldId id="356" r:id="rId13"/>
    <p:sldId id="361" r:id="rId14"/>
    <p:sldId id="362" r:id="rId15"/>
    <p:sldId id="363" r:id="rId16"/>
    <p:sldId id="352" r:id="rId17"/>
    <p:sldId id="353" r:id="rId18"/>
    <p:sldId id="335" r:id="rId19"/>
    <p:sldId id="354" r:id="rId20"/>
    <p:sldId id="355" r:id="rId21"/>
    <p:sldId id="328" r:id="rId22"/>
    <p:sldId id="329" r:id="rId23"/>
    <p:sldId id="331" r:id="rId24"/>
    <p:sldId id="330" r:id="rId25"/>
    <p:sldId id="332" r:id="rId26"/>
    <p:sldId id="334" r:id="rId27"/>
    <p:sldId id="364" r:id="rId28"/>
    <p:sldId id="333" r:id="rId29"/>
    <p:sldId id="319" r:id="rId30"/>
    <p:sldId id="365" r:id="rId31"/>
    <p:sldId id="366" r:id="rId32"/>
    <p:sldId id="367" r:id="rId33"/>
    <p:sldId id="321" r:id="rId34"/>
    <p:sldId id="379" r:id="rId35"/>
    <p:sldId id="376" r:id="rId36"/>
    <p:sldId id="377" r:id="rId37"/>
    <p:sldId id="323" r:id="rId38"/>
    <p:sldId id="378" r:id="rId39"/>
    <p:sldId id="380" r:id="rId40"/>
    <p:sldId id="325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/>
    <p:restoredTop sz="94677"/>
  </p:normalViewPr>
  <p:slideViewPr>
    <p:cSldViewPr snapToGrid="0" snapToObjects="1">
      <p:cViewPr varScale="1">
        <p:scale>
          <a:sx n="99" d="100"/>
          <a:sy n="99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3T14:50:36.74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9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在此处，先不深入讨论矩阵的行，列操作，先让大家了解矩阵是如何由线性方程组产生地，</a:t>
            </a:r>
          </a:p>
        </p:txBody>
      </p:sp>
    </p:spTree>
    <p:extLst>
      <p:ext uri="{BB962C8B-B14F-4D97-AF65-F5344CB8AC3E}">
        <p14:creationId xmlns:p14="http://schemas.microsoft.com/office/powerpoint/2010/main" val="10877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1348630" y="1120228"/>
            <a:ext cx="2670048" cy="2387601"/>
          </a:xfrm>
          <a:prstGeom prst="rect">
            <a:avLst/>
          </a:prstGeom>
        </p:spPr>
        <p:txBody>
          <a:bodyPr/>
          <a:lstStyle/>
          <a:p>
            <a:pPr algn="l">
              <a:defRPr sz="4100">
                <a:solidFill>
                  <a:srgbClr val="C00000"/>
                </a:solidFill>
              </a:defRPr>
            </a:pPr>
            <a:r>
              <a:rPr lang="zh-CN" altLang="en-US" sz="4100" b="1" dirty="0"/>
              <a:t>人工智能数学基础</a:t>
            </a:r>
            <a:br>
              <a:rPr lang="en-US" altLang="zh-CN" sz="4100" b="1" dirty="0"/>
            </a:b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414426" y="4739741"/>
            <a:ext cx="3200401" cy="1655761"/>
          </a:xfrm>
          <a:prstGeom prst="rect">
            <a:avLst/>
          </a:prstGeom>
        </p:spPr>
        <p:txBody>
          <a:bodyPr/>
          <a:lstStyle/>
          <a:p>
            <a:pPr algn="l">
              <a:defRPr sz="1600"/>
            </a:pPr>
            <a:r>
              <a:rPr lang="zh-CN" altLang="en-US" sz="2000" dirty="0"/>
              <a:t>项翔</a:t>
            </a:r>
            <a:endParaRPr lang="en-US" altLang="zh-CN" sz="2000" dirty="0"/>
          </a:p>
          <a:p>
            <a:pPr algn="l">
              <a:defRPr sz="1600"/>
            </a:pPr>
            <a:r>
              <a:rPr lang="zh-CN" altLang="en-US" sz="2000" dirty="0"/>
              <a:t>开课吧人工智能学院</a:t>
            </a:r>
            <a:endParaRPr sz="2000" dirty="0"/>
          </a:p>
          <a:p>
            <a:pPr algn="l">
              <a:defRPr sz="1800"/>
            </a:pPr>
            <a:r>
              <a:rPr dirty="0"/>
              <a:t>2019.</a:t>
            </a:r>
            <a:r>
              <a:rPr lang="en-US" altLang="zh-CN" dirty="0"/>
              <a:t>12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9" y="5992"/>
            <a:ext cx="7261443" cy="68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8481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B88F-B9A2-5F41-AAFC-33688117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6B626-B691-344D-9AFE-1BBDA1664D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阶行列式的求解：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教科书解法：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dirty="0"/>
                  <a:t>实际上</a:t>
                </a:r>
                <a:r>
                  <a:rPr kumimoji="1" lang="en-US" altLang="zh-CN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将矩阵转化为上（下）三角形矩阵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将高阶行列式拆分成二阶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三阶行列式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086B626-B691-344D-9AFE-1BBDA1664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68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736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943C3-A94A-6C44-A931-A044F73F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（非）齐次线性方程组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59253-5A48-1B41-9C84-9ACE0AE19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齐次线性方程组：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常数项全部为</a:t>
            </a:r>
            <a:r>
              <a:rPr kumimoji="1" lang="en-US" altLang="zh-CN" dirty="0"/>
              <a:t>0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非齐次线性方程组：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常数项不全部为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D9243-2F21-1A4B-A6FF-500E2F56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0" y="1529238"/>
            <a:ext cx="6440129" cy="32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840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FC69-09C0-EE42-9A68-F5BA3A3B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克拉默法则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60C8579-2D33-BF4B-8BA5-95E26178B9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如何高效求解线性方程组？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线性方程组：</a:t>
                </a:r>
              </a:p>
              <a:p>
                <a:pPr marL="0" indent="0">
                  <a:lnSpc>
                    <a:spcPct val="81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𝐴𝑥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其中，</a:t>
                </a:r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ar-AE" altLang="zh-CN" i="1">
                          <a:latin typeface="Cambria Math" charset="0"/>
                        </a:rPr>
                        <m:t>, </m:t>
                      </m:r>
                      <m:r>
                        <a:rPr lang="ar-AE" altLang="zh-CN" i="1">
                          <a:latin typeface="Cambria Math" charset="0"/>
                        </a:rPr>
                        <m:t>𝑥</m:t>
                      </m:r>
                      <m:r>
                        <a:rPr lang="ar-AE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ar-AE" altLang="zh-CN" i="1">
                          <a:latin typeface="Cambria Math" charset="0"/>
                        </a:rPr>
                        <m:t>, </m:t>
                      </m:r>
                      <m:r>
                        <a:rPr lang="ar-AE" altLang="zh-CN" i="1">
                          <a:latin typeface="Cambria Math" charset="0"/>
                        </a:rPr>
                        <m:t>𝑏</m:t>
                      </m:r>
                      <m:r>
                        <a:rPr lang="ar-AE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ar-AE" altLang="zh-CN" dirty="0"/>
              </a:p>
              <a:p>
                <a:pPr marL="0" indent="0" algn="ctr">
                  <a:lnSpc>
                    <a:spcPct val="81000"/>
                  </a:lnSpc>
                  <a:buNone/>
                </a:pPr>
                <a:r>
                  <a:rPr lang="en" altLang="zh-CN" dirty="0"/>
                  <a:t>A: </a:t>
                </a:r>
                <a:r>
                  <a:rPr lang="zh-CN" altLang="en-US" dirty="0"/>
                  <a:t>系数矩阵，</a:t>
                </a:r>
                <a:r>
                  <a:rPr lang="en" altLang="zh-CN" dirty="0"/>
                  <a:t>x: </a:t>
                </a:r>
                <a:r>
                  <a:rPr lang="zh-CN" altLang="en-US" dirty="0"/>
                  <a:t>未知量向量， </a:t>
                </a:r>
                <a:r>
                  <a:rPr lang="en" altLang="zh-CN" dirty="0"/>
                  <a:t>b: </a:t>
                </a:r>
                <a:r>
                  <a:rPr lang="zh-CN" altLang="en-US" dirty="0"/>
                  <a:t>常数向量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60C8579-2D33-BF4B-8BA5-95E26178B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448" t="-2778" b="-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370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4713-3773-7549-BAE9-123F5117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克拉默法则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0215DA7-E7F6-3243-8C8E-59AE5B0D0C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ar-AE" altLang="zh-CN" i="1">
                          <a:latin typeface="Cambria Math" charset="0"/>
                        </a:rPr>
                        <m:t>, </m:t>
                      </m:r>
                      <m:r>
                        <a:rPr lang="ar-AE" altLang="zh-CN" i="1">
                          <a:latin typeface="Cambria Math" charset="0"/>
                        </a:rPr>
                        <m:t>𝑥</m:t>
                      </m:r>
                      <m:r>
                        <a:rPr lang="ar-AE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ar-AE" altLang="zh-CN" i="1">
                          <a:latin typeface="Cambria Math" charset="0"/>
                        </a:rPr>
                        <m:t>, </m:t>
                      </m:r>
                      <m:r>
                        <a:rPr lang="ar-AE" altLang="zh-CN" i="1">
                          <a:latin typeface="Cambria Math" charset="0"/>
                        </a:rPr>
                        <m:t>𝑏</m:t>
                      </m:r>
                      <m:r>
                        <a:rPr lang="ar-AE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ar-AE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当系数行列式不等于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时，其解唯一，且：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就是把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zh-CN" altLang="en-US" dirty="0"/>
                  <a:t>中第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列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元素</m:t>
                    </m:r>
                  </m:oMath>
                </a14:m>
                <a:r>
                  <a:rPr kumimoji="1" lang="zh-CN" altLang="en-US" dirty="0"/>
                  <a:t>换成常数向量，而其余各列保持不变得到的。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0215DA7-E7F6-3243-8C8E-59AE5B0D0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68" t="-2020" r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32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E245-F15E-6D42-BEC6-8C8A0DF5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克拉默法则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3853C-765B-0E49-B690-242DA6FF9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当系数行列式不等于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时，方程组有唯一解</a:t>
            </a:r>
            <a:endParaRPr kumimoji="1" lang="en-US" altLang="zh-CN" dirty="0"/>
          </a:p>
          <a:p>
            <a:r>
              <a:rPr kumimoji="1" lang="zh-CN" altLang="en-US" dirty="0"/>
              <a:t>对于齐次线性方程组：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其有非零解的充要条件为其系数行列式为</a:t>
            </a:r>
            <a:r>
              <a:rPr kumimoji="1" lang="en-US" altLang="zh-CN" dirty="0"/>
              <a:t>0</a:t>
            </a:r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其仅有零解的充要条件为其系数行列式不位</a:t>
            </a:r>
            <a:r>
              <a:rPr kumimoji="1" lang="en-US" altLang="zh-CN" dirty="0"/>
              <a:t>0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当方程组中方程的个数与未知量的个数不同时，抑或系数行列式为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时，克拉默法则失效</a:t>
            </a:r>
          </a:p>
        </p:txBody>
      </p:sp>
    </p:spTree>
    <p:extLst>
      <p:ext uri="{BB962C8B-B14F-4D97-AF65-F5344CB8AC3E}">
        <p14:creationId xmlns:p14="http://schemas.microsoft.com/office/powerpoint/2010/main" val="20991890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105BE-43C3-6F4E-B223-186D2F0D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克拉默法则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9042725-4590-A24E-BEE9-6B3F78FEAC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例：用克拉默法则求解鸡兔同笼问题。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=35    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+4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=94 </m:t>
                              </m:r>
                            </m:e>
                          </m:eqAr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×4−1×2=2≠0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94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=23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94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9042725-4590-A24E-BEE9-6B3F78FEA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66" t="-30994" b="-1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012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矩阵的加减法</a:t>
                </a:r>
                <a:r>
                  <a:rPr kumimoji="1" lang="en-US" altLang="zh-CN" dirty="0"/>
                  <a:t>——</a:t>
                </a:r>
                <a:r>
                  <a:rPr kumimoji="1" lang="zh-CN" altLang="en-US" dirty="0"/>
                  <a:t>对应位置元素做运算：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333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dirty="0"/>
                  <a:t>矩阵的标量乘法</a:t>
                </a:r>
                <a:r>
                  <a:rPr kumimoji="1" lang="en-US" altLang="zh-CN" dirty="0"/>
                  <a:t>——</a:t>
                </a:r>
                <a:r>
                  <a:rPr kumimoji="1" lang="zh-CN" altLang="en-US" dirty="0"/>
                  <a:t>每一个元素均乘以该常数：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b="1" dirty="0">
                    <a:solidFill>
                      <a:srgbClr val="FF0000"/>
                    </a:solidFill>
                  </a:rPr>
                  <a:t>矩阵的向量乘法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——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第一个矩阵的列数和第二个矩阵的行数相等：</a:t>
                </a:r>
                <a:endParaRPr kumimoji="1"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333" t="-2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963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679E7-3EAC-8C43-9D4D-CFF805D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神经网络中的矩阵</a:t>
            </a:r>
            <a:r>
              <a:rPr kumimoji="1" lang="en-US" altLang="zh-CN" dirty="0"/>
              <a:t>/</a:t>
            </a:r>
            <a:r>
              <a:rPr kumimoji="1" lang="zh-CN" altLang="en-US" dirty="0"/>
              <a:t>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EB966-EA34-2447-A1EB-2B788586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二分类问题：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输入层：输入的数据（图像，文本）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隐藏层：神经网络处理过程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输出层：输出神经网络判别结果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数据载体：矩阵</a:t>
            </a:r>
            <a:r>
              <a:rPr kumimoji="1" lang="en-US" altLang="zh-CN" dirty="0"/>
              <a:t>/</a:t>
            </a:r>
            <a:r>
              <a:rPr kumimoji="1" lang="zh-CN" altLang="en-US" dirty="0"/>
              <a:t>向量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运算方式：矩阵乘法（</a:t>
            </a:r>
            <a:r>
              <a:rPr kumimoji="1" lang="en-US" altLang="zh-CN" dirty="0"/>
              <a:t>+</a:t>
            </a:r>
            <a:r>
              <a:rPr kumimoji="1" lang="zh-CN" altLang="en-US" dirty="0"/>
              <a:t>激活函数）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经过神经网络的处理，最终输出层两个节点表示各个分类所对应的的概率值。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BB8795-CE0F-B645-8069-EF20DDFE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34" y="1424792"/>
            <a:ext cx="5552240" cy="30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92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679E7-3EAC-8C43-9D4D-CFF805D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神经网络中的矩阵</a:t>
            </a:r>
            <a:r>
              <a:rPr kumimoji="1" lang="en-US" altLang="zh-CN" dirty="0"/>
              <a:t>/</a:t>
            </a:r>
            <a:r>
              <a:rPr kumimoji="1"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1EB966-EA34-2447-A1EB-2B7885867C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输入：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隐藏层权重矩阵：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隐藏层偏置矩阵：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输出层：</a:t>
                </a:r>
                <a:r>
                  <a:rPr kumimoji="1" lang="en-US" altLang="zh-CN" dirty="0" err="1"/>
                  <a:t>softmax</a:t>
                </a:r>
                <a:r>
                  <a:rPr kumimoji="1" lang="zh-CN" altLang="en-US" dirty="0"/>
                  <a:t>函数：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1EB966-EA34-2447-A1EB-2B788586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68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6BB8795-CE0F-B645-8069-EF20DDFE8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0" y="1424792"/>
            <a:ext cx="5552240" cy="30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9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第三节 线性代数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线性方程组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行列式与克拉默法则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矩阵及其运算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神经网络中的矩阵</a:t>
            </a:r>
            <a:r>
              <a:rPr lang="en-US" altLang="zh-CN" dirty="0"/>
              <a:t>/</a:t>
            </a:r>
            <a:r>
              <a:rPr lang="zh-CN" altLang="en-US" dirty="0"/>
              <a:t>向量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矩阵的性质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矩阵与线性变换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线性变换的几何意义</a:t>
            </a:r>
          </a:p>
          <a:p>
            <a:pPr>
              <a:lnSpc>
                <a:spcPct val="81000"/>
              </a:lnSpc>
            </a:pPr>
            <a:r>
              <a:rPr lang="zh-CN" altLang="en-US" dirty="0"/>
              <a:t>特征值与特征向量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en-US" altLang="zh-CN" dirty="0"/>
              <a:t>NumPy</a:t>
            </a:r>
            <a:r>
              <a:rPr lang="zh-CN" altLang="en-US" dirty="0"/>
              <a:t>中矩阵的操作</a:t>
            </a:r>
          </a:p>
          <a:p>
            <a:pPr marL="0" indent="0">
              <a:lnSpc>
                <a:spcPct val="81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906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679E7-3EAC-8C43-9D4D-CFF805D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神经网络中的矩阵</a:t>
            </a:r>
            <a:r>
              <a:rPr kumimoji="1" lang="en-US" altLang="zh-CN" dirty="0"/>
              <a:t>/</a:t>
            </a:r>
            <a:r>
              <a:rPr kumimoji="1"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1EB966-EA34-2447-A1EB-2B7885867C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前向传播：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WX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 err="1"/>
                  <a:t>Softmax</a:t>
                </a:r>
                <a:r>
                  <a:rPr kumimoji="1" lang="zh-CN" altLang="en-US" dirty="0"/>
                  <a:t>处理：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p>
                        </m:sSup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0.000006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p>
                        </m:sSup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999994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该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输入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第二种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标签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可能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接近于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判定为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第二类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C1EB966-EA34-2447-A1EB-2B788586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68" t="-3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6BB8795-CE0F-B645-8069-EF20DDFE8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80" y="1424792"/>
            <a:ext cx="5552240" cy="30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30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矩阵的秩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行秩：线性无关的行的最大数目</a:t>
            </a:r>
            <a:endParaRPr kumimoji="1" lang="en-US" altLang="zh-CN" dirty="0"/>
          </a:p>
          <a:p>
            <a:r>
              <a:rPr kumimoji="1" lang="zh-CN" altLang="en-US" dirty="0"/>
              <a:t>列秩：线性无关的列的最大数目</a:t>
            </a:r>
            <a:endParaRPr kumimoji="1" lang="en-US" altLang="zh-CN" dirty="0"/>
          </a:p>
          <a:p>
            <a:r>
              <a:rPr kumimoji="1" lang="zh-CN" altLang="en-US" dirty="0"/>
              <a:t>行秩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列秩</a:t>
            </a:r>
            <a:endParaRPr kumimoji="1" lang="en-US" altLang="zh-CN" dirty="0"/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线性无关？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96000" y="3286939"/>
                <a:ext cx="5853793" cy="2420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Calibri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mr-IN" altLang="zh-CN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mr-IN" altLang="zh-CN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uk-UA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uk-UA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mr-IN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mr-IN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86939"/>
                <a:ext cx="5853793" cy="24204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4852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对于向量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…,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有下式：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线性有关：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不全为</a:t>
                </a:r>
                <a:r>
                  <a:rPr kumimoji="1"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不为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，则上式可变形为：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所以，线性相关性的核心是一个向量可由其它向量组合得来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68" t="-1462" b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202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117473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例：向量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此三个向量是否线性相关？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kumimoji="1" lang="en-US" altLang="zh-CN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+2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kumimoji="1" lang="en-US" altLang="zh-CN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∴</m:t>
                      </m:r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此三个向量线性相关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1174730" cy="5032375"/>
              </a:xfrm>
              <a:blipFill rotWithShape="0">
                <a:blip r:embed="rId2"/>
                <a:stretch>
                  <a:fillRect l="-1528" b="-1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5471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对于向量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…,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有下式：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线性无关：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，才可使上式成立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所以，上式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不可</a:t>
                </a:r>
                <a:r>
                  <a:rPr kumimoji="1" lang="zh-CN" altLang="en-US" dirty="0"/>
                  <a:t>变形为：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i="1">
                          <a:latin typeface="Cambria Math" charset="0"/>
                        </a:rPr>
                        <m:t>+…+</m:t>
                      </m:r>
                      <m:f>
                        <m:fPr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所以，线性不相关的核心是一个向量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不可</a:t>
                </a:r>
                <a:r>
                  <a:rPr kumimoji="1" lang="zh-CN" altLang="en-US" dirty="0"/>
                  <a:t>由其它向量组合得来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68" t="-1462" b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283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例：向量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此三个向量是否线性相关？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解：假设有这样的不全为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.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则，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zh-CN" altLang="en-US" b="0" i="1" smtClean="0">
                                  <a:latin typeface="Cambria Math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解得：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与假设矛盾，此三个向量线性无关。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623" t="-1453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887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矩阵的秩</a:t>
                </a:r>
                <a:r>
                  <a:rPr kumimoji="1" lang="en-US" altLang="zh-CN" dirty="0"/>
                  <a:t>:</a:t>
                </a:r>
              </a:p>
              <a:p>
                <a:r>
                  <a:rPr kumimoji="1" lang="zh-CN" altLang="en-US" dirty="0"/>
                  <a:t>行秩：线性无关的行的最大数目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列秩：线性无关的列的最大数目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行秩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列秩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验证：行向量：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最多两个向量线性无关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列向量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与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dirty="0"/>
                  <a:t>线性无关，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线性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无关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dirty="0"/>
                  <a:t>线性有关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所以最多两个向量线性无关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68" t="-2924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21186" y="2152197"/>
                <a:ext cx="5842907" cy="11628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4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Calibri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mr-IN" altLang="zh-CN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mr-IN" altLang="zh-CN" sz="4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4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charset="0"/>
                                    <a:sym typeface="Calibri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4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4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mr-IN" altLang="zh-CN" sz="4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4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charset="0"/>
                                          <a:sym typeface="Calibri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44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4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86" y="2152197"/>
                <a:ext cx="5842907" cy="11628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037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40B0-79DA-DB42-AF2C-C344C1FB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C174318-0351-9E4D-B28B-1FE27CAAB0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对于矩阵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，其转置定义为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，有：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dirty="0"/>
                  <a:t>本质：行列互换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性质：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C174318-0351-9E4D-B28B-1FE27CAAB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448" t="-2525" b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82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对于方阵（行数等于列数）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，若存在一个矩阵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则称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zh-CN" altLang="en-US" b="0" dirty="0"/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b="0" dirty="0"/>
                  <a:t>的逆矩阵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记为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b="0" dirty="0"/>
                  <a:t>被称为可逆矩阵；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互为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逆矩阵</m:t>
                    </m:r>
                  </m:oMath>
                </a14:m>
                <a:endParaRPr kumimoji="1" lang="en-US" altLang="zh-CN" b="0" i="1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单位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矩阵可逆的充要条件是：它是满秩的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453" t="-3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06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矩阵的逆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逆矩阵的唯一性：若矩阵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是可逆的，则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的逆矩阵是唯一的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都是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逆矩阵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kumimoji="1" lang="en-US" altLang="zh-CN" b="0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kumimoji="1" lang="en-US" altLang="zh-CN" b="0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逆矩阵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唯一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en-US" altLang="zh-CN" dirty="0"/>
                  <a:t>	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en-US" altLang="zh-CN" dirty="0"/>
                  <a:t>	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6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1568" t="-3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9134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线性代数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4011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今有雉兔同笼</a:t>
            </a:r>
            <a:r>
              <a:rPr lang="en-US" altLang="zh-CN" dirty="0"/>
              <a:t>,</a:t>
            </a:r>
            <a:r>
              <a:rPr lang="zh-CN" altLang="en-US" dirty="0"/>
              <a:t>上有三十五头</a:t>
            </a:r>
            <a:r>
              <a:rPr lang="en-US" altLang="zh-CN" dirty="0"/>
              <a:t>,</a:t>
            </a:r>
            <a:r>
              <a:rPr lang="zh-CN" altLang="en-US" dirty="0"/>
              <a:t>下有九十四足</a:t>
            </a:r>
            <a:r>
              <a:rPr lang="en-US" altLang="zh-CN" dirty="0"/>
              <a:t>,</a:t>
            </a:r>
            <a:r>
              <a:rPr lang="zh-CN" altLang="en-US" dirty="0"/>
              <a:t>问雉兔各几何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——</a:t>
            </a:r>
            <a:r>
              <a:rPr lang="zh-CN" altLang="en-US" dirty="0"/>
              <a:t>孙子算经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79254"/>
            <a:ext cx="6917734" cy="46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599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1C74C-E337-4347-951A-6A1D5E56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581EA7B-8DE8-174A-BDFE-832BB7D9DE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例：求矩阵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的逆矩阵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zh-CN" altLang="en-US" dirty="0"/>
                  <a:t>（行操作）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F581EA7B-8DE8-174A-BDFE-832BB7D9D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006" t="-3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04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EAF5-AEF5-4145-B848-3575C78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B6B36D4-DF62-1048-B2FF-D8993D3E84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B6B36D4-DF62-1048-B2FF-D8993D3E8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5725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C1C0-AC4E-FF4E-9C7C-1E746E01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线性空间*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D0C877F-2782-214C-9883-3CC18F54C7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4850" y="1333500"/>
                <a:ext cx="11487150" cy="55245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设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是一个非空集合，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是一个域，若：</a:t>
                </a:r>
                <a:endParaRPr kumimoji="1" lang="en-US" altLang="zh-CN" dirty="0"/>
              </a:p>
              <a:p>
                <a:pPr marL="514350" indent="-514350">
                  <a:buAutoNum type="arabicPeriod"/>
                </a:pPr>
                <a:r>
                  <a:rPr kumimoji="1" lang="zh-CN" altLang="en-US" dirty="0"/>
                  <a:t>在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中定义一种运算</a:t>
                </a:r>
                <a:r>
                  <a:rPr kumimoji="1" lang="en-US" altLang="zh-CN" dirty="0"/>
                  <a:t>——</a:t>
                </a:r>
                <a:r>
                  <a:rPr kumimoji="1" lang="zh-CN" altLang="en-US" dirty="0"/>
                  <a:t>加法，使得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中任意两个元素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都依据某一法则对应于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内唯一确定的一个元素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，称为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的和；</a:t>
                </a:r>
                <a:endParaRPr kumimoji="1" lang="en-US" altLang="zh-CN" dirty="0"/>
              </a:p>
              <a:p>
                <a:pPr marL="514350" indent="-514350">
                  <a:buAutoNum type="arabicPeriod"/>
                </a:pPr>
                <a:r>
                  <a:rPr kumimoji="1" lang="zh-CN" altLang="en-US" dirty="0"/>
                  <a:t>在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与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的元素间定义了一种运算，称为数量乘法，即对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中任意元素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中任意元素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，都按某一法则对应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内唯一确定的一个元素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称为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的积；</a:t>
                </a:r>
                <a:endParaRPr kumimoji="1" lang="en-US" altLang="zh-CN" dirty="0"/>
              </a:p>
              <a:p>
                <a:pPr marL="514350" indent="-514350">
                  <a:buAutoNum type="arabicPeriod"/>
                </a:pPr>
                <a:r>
                  <a:rPr kumimoji="1" lang="zh-CN" altLang="en-US" dirty="0"/>
                  <a:t>若上述加法与数量乘法满足以下条件：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(1)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      (2)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零元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(4)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使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记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(5)</a:t>
                </a:r>
                <a:r>
                  <a:rPr kumimoji="1" lang="zh-CN" altLang="en-US" dirty="0"/>
                  <a:t> 对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单位元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     (6)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𝑘𝑙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则称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为域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上的一个线性空间，或向量空间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D0C877F-2782-214C-9883-3CC18F54C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4850" y="1333500"/>
                <a:ext cx="11487150" cy="5524500"/>
              </a:xfrm>
              <a:blipFill>
                <a:blip r:embed="rId2"/>
                <a:stretch>
                  <a:fillRect l="-1436" t="-1835" r="-773" b="-2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838EFE4-0B22-F847-8978-98F546E0112A}"/>
              </a:ext>
            </a:extLst>
          </p:cNvPr>
          <p:cNvSpPr txBox="1"/>
          <p:nvPr/>
        </p:nvSpPr>
        <p:spPr>
          <a:xfrm>
            <a:off x="6610350" y="625616"/>
            <a:ext cx="40005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/>
              <a:t>实质：类比小学的加法和乘法运算法则形成的一个向量组成的空间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74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线性变换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定义：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线性空间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上的一个变换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/>
                  <a:t>称为线性变换，若对于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中任意元素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和数域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中任意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，都有：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实质：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符合上述定义的每一个方阵都代表着一种线性变换</a:t>
                </a:r>
                <a:endParaRPr lang="en-US" altLang="zh-CN" dirty="0"/>
              </a:p>
            </p:txBody>
          </p:sp>
        </mc:Choice>
        <mc:Fallback>
          <p:sp>
            <p:nvSpPr>
              <p:cNvPr id="16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68" t="-3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0280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ACE8-AC2F-6F45-9C2E-1A916527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93FAD827-1252-3341-BE1A-B29F2E46AE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例：试判断零变换是否为线性变换？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解：不失一般性，考虑二阶的情况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零变换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线性变换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93FAD827-1252-3341-BE1A-B29F2E46A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65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486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线性变换的几何意义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矩阵能做什么？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1" lang="en-US" altLang="zh-CN" i="0" smtClean="0">
                                      <a:latin typeface="Cambria Math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 i="0" smtClean="0">
                                      <a:latin typeface="Cambria Math" charset="0"/>
                                    </a:rPr>
                                    <m:t>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1" lang="en-US" altLang="zh-CN">
                                      <a:latin typeface="Cambria Math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>
                                      <a:latin typeface="Cambria Math" charset="0"/>
                                    </a:rPr>
                                    <m:t>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90</m:t>
                                      </m:r>
                                    </m:e>
                                    <m:sup>
                                      <m:r>
                                        <a:rPr kumimoji="1" lang="it-IT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将向量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dirty="0"/>
                  <a:t>旋转了</a:t>
                </a:r>
                <a:r>
                  <a:rPr kumimoji="1" lang="en-US" altLang="zh-CN" dirty="0"/>
                  <a:t>90</a:t>
                </a:r>
                <a:r>
                  <a:rPr kumimoji="1" lang="zh-CN" altLang="en-US" dirty="0"/>
                  <a:t>度！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 19"/>
          <p:cNvGrpSpPr/>
          <p:nvPr/>
        </p:nvGrpSpPr>
        <p:grpSpPr>
          <a:xfrm>
            <a:off x="5270264" y="1346665"/>
            <a:ext cx="7348451" cy="4697298"/>
            <a:chOff x="5610052" y="2178462"/>
            <a:chExt cx="6709409" cy="3998501"/>
          </a:xfrm>
        </p:grpSpPr>
        <p:grpSp>
          <p:nvGrpSpPr>
            <p:cNvPr id="18" name="组 17"/>
            <p:cNvGrpSpPr/>
            <p:nvPr/>
          </p:nvGrpSpPr>
          <p:grpSpPr>
            <a:xfrm>
              <a:off x="5610052" y="2178462"/>
              <a:ext cx="6258790" cy="3998501"/>
              <a:chOff x="5610052" y="2178462"/>
              <a:chExt cx="6258790" cy="399850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0052" y="2178462"/>
                <a:ext cx="6258790" cy="3998501"/>
              </a:xfrm>
              <a:prstGeom prst="rect">
                <a:avLst/>
              </a:prstGeom>
            </p:spPr>
          </p:pic>
          <p:cxnSp>
            <p:nvCxnSpPr>
              <p:cNvPr id="6" name="直线箭头连接符 5"/>
              <p:cNvCxnSpPr/>
              <p:nvPr/>
            </p:nvCxnSpPr>
            <p:spPr>
              <a:xfrm>
                <a:off x="8545484" y="4422371"/>
                <a:ext cx="1047403" cy="1097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V="1">
                <a:off x="8545484" y="3411299"/>
                <a:ext cx="1047403" cy="986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9592887" y="5519651"/>
              <a:ext cx="27265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(2,</a:t>
              </a:r>
              <a:r>
                <a:rPr lang="zh-CN" altLang="en-US" dirty="0"/>
                <a:t> </a:t>
              </a:r>
              <a:r>
                <a:rPr lang="en-US" altLang="zh-CN" dirty="0"/>
                <a:t>-2)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592887" y="3008719"/>
              <a:ext cx="27265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(2,</a:t>
              </a:r>
              <a:r>
                <a:rPr lang="zh-CN" altLang="en-US" dirty="0"/>
                <a:t> </a:t>
              </a:r>
              <a:r>
                <a:rPr lang="en-US" altLang="zh-CN" dirty="0"/>
                <a:t>2)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环形箭头 16"/>
            <p:cNvSpPr/>
            <p:nvPr/>
          </p:nvSpPr>
          <p:spPr>
            <a:xfrm rot="7001462" flipH="1">
              <a:off x="8461089" y="3405857"/>
              <a:ext cx="1216194" cy="1604897"/>
            </a:xfrm>
            <a:prstGeom prst="circular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7621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线性变换的几何意义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矩阵能做什么？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×(−2)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×2+1×(−2)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将向量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沿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方向拉伸了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两倍</m:t>
                    </m:r>
                  </m:oMath>
                </a14:m>
                <a:r>
                  <a:rPr kumimoji="1" lang="zh-CN" altLang="en-US" dirty="0"/>
                  <a:t>，而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方向保持不变！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48" t="-2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 19"/>
          <p:cNvGrpSpPr/>
          <p:nvPr/>
        </p:nvGrpSpPr>
        <p:grpSpPr>
          <a:xfrm>
            <a:off x="5270264" y="1346666"/>
            <a:ext cx="8614311" cy="4697298"/>
            <a:chOff x="5610052" y="2178463"/>
            <a:chExt cx="7865186" cy="3998501"/>
          </a:xfrm>
        </p:grpSpPr>
        <p:grpSp>
          <p:nvGrpSpPr>
            <p:cNvPr id="18" name="组 17"/>
            <p:cNvGrpSpPr/>
            <p:nvPr/>
          </p:nvGrpSpPr>
          <p:grpSpPr>
            <a:xfrm>
              <a:off x="5610052" y="2178463"/>
              <a:ext cx="6258790" cy="3998501"/>
              <a:chOff x="5610052" y="2178463"/>
              <a:chExt cx="6258790" cy="399850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0052" y="2178463"/>
                <a:ext cx="6258790" cy="3998501"/>
              </a:xfrm>
              <a:prstGeom prst="rect">
                <a:avLst/>
              </a:prstGeom>
            </p:spPr>
          </p:pic>
          <p:cxnSp>
            <p:nvCxnSpPr>
              <p:cNvPr id="6" name="直线箭头连接符 5"/>
              <p:cNvCxnSpPr/>
              <p:nvPr/>
            </p:nvCxnSpPr>
            <p:spPr>
              <a:xfrm>
                <a:off x="8545484" y="4422371"/>
                <a:ext cx="1047403" cy="1097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>
                <a:cxnSpLocks/>
              </p:cNvCxnSpPr>
              <p:nvPr/>
            </p:nvCxnSpPr>
            <p:spPr>
              <a:xfrm>
                <a:off x="8545484" y="4397697"/>
                <a:ext cx="2114655" cy="1121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9592887" y="5519651"/>
              <a:ext cx="27265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(2,</a:t>
              </a:r>
              <a:r>
                <a:rPr lang="zh-CN" altLang="en-US" dirty="0"/>
                <a:t> </a:t>
              </a:r>
              <a:r>
                <a:rPr lang="en-US" altLang="zh-CN" dirty="0"/>
                <a:t>-2)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48664" y="5277555"/>
              <a:ext cx="2726574" cy="314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(4,</a:t>
              </a:r>
              <a:r>
                <a:rPr lang="zh-CN" altLang="en-US" dirty="0"/>
                <a:t> </a:t>
              </a:r>
              <a:r>
                <a:rPr lang="en-US" altLang="zh-CN" dirty="0"/>
                <a:t>-2)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环形箭头 16"/>
            <p:cNvSpPr/>
            <p:nvPr/>
          </p:nvSpPr>
          <p:spPr>
            <a:xfrm rot="10160448" flipH="1">
              <a:off x="9314813" y="4974859"/>
              <a:ext cx="712535" cy="5136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894362"/>
                <a:gd name="adj5" fmla="val 893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56970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特征值与特征向量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阶方阵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若有数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以及非零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维向量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使得：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则称数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的一个特征值，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的一个特征向量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几何意义：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在方阵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的变换作用下，特征向量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沿着其所在方向伸缩了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倍。</a:t>
                </a:r>
                <a:endParaRPr dirty="0"/>
              </a:p>
            </p:txBody>
          </p:sp>
        </mc:Choice>
        <mc:Fallback xmlns="">
          <p:sp>
            <p:nvSpPr>
              <p:cNvPr id="16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68" t="-3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2688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45858-1267-3C4F-B947-E596FA6F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A69B212-73C7-1D43-B0F6-FA8F08004F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特征多项式：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方阵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⋯⋯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后者为一关于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各未知量以及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kumimoji="1" lang="zh-CN" altLang="en-US" dirty="0"/>
                  <a:t>方程的齐次线性方程组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回忆：对于其次线性方程组，其有非零解的充要条件是系数行列式为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kumimoji="1"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的特征多项式：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通过求解</a:t>
                </a:r>
                <a:r>
                  <a:rPr kumimoji="1" lang="en-US" altLang="zh-CN" dirty="0"/>
                  <a:t>(2)</a:t>
                </a:r>
                <a:r>
                  <a:rPr kumimoji="1" lang="zh-CN" altLang="en-US" dirty="0"/>
                  <a:t>式得到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的特征值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将求得的特征值代入</a:t>
                </a:r>
                <a:r>
                  <a:rPr kumimoji="1" lang="en-US" altLang="zh-CN" dirty="0"/>
                  <a:t>(1)</a:t>
                </a:r>
                <a:r>
                  <a:rPr kumimoji="1" lang="zh-CN" altLang="en-US" dirty="0"/>
                  <a:t>式中求得对应的特征向量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A69B212-73C7-1D43-B0F6-FA8F08004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453" t="-2525" r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39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2E936-6042-2A4B-9B34-4FAD810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A4B814C-8489-6245-AD99-8A503096D0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例：求矩阵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dirty="0"/>
                  <a:t>特征值和特征向量。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解：易知，其特征方程为：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kumimoji="1" lang="zh-CN" altLang="en-US" dirty="0"/>
                  <a:t>时，方程组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有：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一个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特征向量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为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zh-CN" altLang="en-US" dirty="0"/>
                  <a:t>时，方程组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有：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一个特征向量为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A4B814C-8489-6245-AD99-8A503096D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448" t="-1515" b="-57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7901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线性方程组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4011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今有雉兔同笼</a:t>
            </a:r>
            <a:r>
              <a:rPr lang="en-US" altLang="zh-CN" dirty="0"/>
              <a:t>,</a:t>
            </a:r>
            <a:r>
              <a:rPr lang="zh-CN" altLang="en-US" dirty="0"/>
              <a:t>上有三十五头</a:t>
            </a:r>
            <a:r>
              <a:rPr lang="en-US" altLang="zh-CN" dirty="0"/>
              <a:t>,</a:t>
            </a:r>
            <a:r>
              <a:rPr lang="zh-CN" altLang="en-US" dirty="0"/>
              <a:t>下有九十四足</a:t>
            </a:r>
            <a:r>
              <a:rPr lang="en-US" altLang="zh-CN" dirty="0"/>
              <a:t>,</a:t>
            </a:r>
            <a:r>
              <a:rPr lang="zh-CN" altLang="en-US" dirty="0"/>
              <a:t>问雉兔各几何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——</a:t>
            </a:r>
            <a:r>
              <a:rPr lang="zh-CN" altLang="en-US" dirty="0"/>
              <a:t>孙子算经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15000" y="1568834"/>
                <a:ext cx="7342414" cy="4864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解：设笼中有小鸡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只，小兔子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只</a:t>
                </a:r>
                <a:endParaRPr lang="en-US" altLang="zh-CN" sz="2400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mr-IN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mr-IN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=35      ⋯⋯(1)</m:t>
                              </m:r>
                            </m:e>
                            <m:e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Calibri"/>
                                </a:rPr>
                                <m:t>2</m:t>
                              </m:r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Calibri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Calibri"/>
                                </a:rPr>
                                <m:t>+4</m:t>
                              </m:r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Calibri"/>
                                </a:rPr>
                                <m:t>𝑦</m:t>
                              </m:r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Calibri"/>
                                </a:rPr>
                                <m:t>=94 ⋯⋯(2)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sym typeface="Calibri"/>
                          </a:rPr>
                          <m:t>2</m:t>
                        </m:r>
                      </m:e>
                    </m:d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sym typeface="Calibri"/>
                      </a:rPr>
                      <m:t>−</m:t>
                    </m:r>
                    <m:d>
                      <m:dPr>
                        <m:ctrlP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sym typeface="Calibri"/>
                          </a:rPr>
                          <m:t>1</m:t>
                        </m:r>
                      </m:e>
                    </m:d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ea typeface="Cambria Math" charset="0"/>
                        <a:cs typeface="Cambria Math" charset="0"/>
                        <a:sym typeface="Calibri"/>
                      </a:rPr>
                      <m:t>×2</m:t>
                    </m:r>
                  </m:oMath>
                </a14:m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/>
                  </a:rPr>
                  <a:t>得：</a:t>
                </a:r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=35      ⋯⋯(3)</m:t>
                              </m:r>
                            </m:e>
                            <m:e>
                              <m:r>
                                <a:rPr lang="zh-CN" alt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=24      ⋯⋯(4)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4</m:t>
                        </m:r>
                      </m:e>
                    </m:d>
                    <m:r>
                      <a:rPr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÷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得：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=35      ⋯⋯(5)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</m:t>
                              </m:r>
                              <m:r>
                                <a:rPr lang="zh-CN" alt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=12      ⋯⋯(6)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</a:rPr>
                      <m:t>−(6)</m:t>
                    </m:r>
                  </m:oMath>
                </a14:m>
                <a:r>
                  <a:rPr lang="zh-CN" altLang="en-US" sz="2400" dirty="0"/>
                  <a:t>得：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b="0" i="1" smtClean="0">
                                  <a:latin typeface="Cambria Math" charset="0"/>
                                </a:rPr>
                                <m:t>        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=23      ⋯⋯(7)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 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=12      ⋯⋯(8)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568834"/>
                <a:ext cx="7342414" cy="4864920"/>
              </a:xfrm>
              <a:prstGeom prst="rect">
                <a:avLst/>
              </a:prstGeom>
              <a:blipFill rotWithShape="0">
                <a:blip r:embed="rId2"/>
                <a:stretch>
                  <a:fillRect l="-1910" t="-15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879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 err="1"/>
              <a:t>NumPy</a:t>
            </a:r>
            <a:r>
              <a:rPr lang="zh-CN" altLang="en-US" dirty="0"/>
              <a:t>中的矩阵操作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B0F0"/>
                </a:solidFill>
              </a:rPr>
              <a:t>代码演示：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285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线性方程组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zh-CN" altLang="en-US" dirty="0"/>
              <a:t>由系数唯一确定</a:t>
            </a:r>
            <a:endParaRPr lang="en-US" altLang="zh-CN" dirty="0"/>
          </a:p>
          <a:p>
            <a:pPr>
              <a:lnSpc>
                <a:spcPct val="81000"/>
              </a:lnSpc>
            </a:pPr>
            <a:r>
              <a:rPr lang="zh-CN" altLang="en-US" dirty="0"/>
              <a:t>通常由高斯消元法解决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38" y="2377440"/>
            <a:ext cx="7475562" cy="37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68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对线性方程组的抽象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zh-CN" altLang="en-US" dirty="0"/>
                  <a:t>矩阵</a:t>
                </a: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2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4" y="2383969"/>
            <a:ext cx="5097859" cy="2591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38112" y="2383969"/>
                <a:ext cx="5853793" cy="2420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mr-IN" altLang="zh-CN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Calibri"/>
                        </a:rPr>
                        <m:t>⟹</m:t>
                      </m:r>
                      <m:r>
                        <a:rPr kumimoji="0" lang="zh-CN" altLang="en-US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Calibri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mr-IN" altLang="zh-CN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mr-IN" altLang="zh-CN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uk-UA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uk-UA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4000" b="0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charset="0"/>
                                              <a:sym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mr-IN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mr-IN" altLang="zh-CN" sz="40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12" y="2383969"/>
                <a:ext cx="5853793" cy="2420471"/>
              </a:xfrm>
              <a:prstGeom prst="rect">
                <a:avLst/>
              </a:prstGeom>
              <a:blipFill rotWithShape="0">
                <a:blip r:embed="rId5"/>
                <a:stretch>
                  <a:fillRect r="-16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641848" y="2971800"/>
            <a:ext cx="6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078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线性方程组：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𝐴𝑥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zh-CN" altLang="en-US" dirty="0"/>
                  <a:t>其中，</a:t>
                </a: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1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81000"/>
                  </a:lnSpc>
                  <a:buNone/>
                </a:pPr>
                <a:r>
                  <a:rPr lang="en-US" altLang="zh-CN" dirty="0"/>
                  <a:t>A:</a:t>
                </a:r>
                <a:r>
                  <a:rPr lang="zh-CN" altLang="en-US" dirty="0"/>
                  <a:t> 系数矩阵，</a:t>
                </a:r>
                <a:r>
                  <a:rPr lang="en-US" altLang="zh-CN" dirty="0"/>
                  <a:t>x:</a:t>
                </a:r>
                <a:r>
                  <a:rPr lang="zh-CN" altLang="en-US" dirty="0"/>
                  <a:t> 未知量向量， </a:t>
                </a:r>
                <a:r>
                  <a:rPr lang="en-US" altLang="zh-CN" dirty="0"/>
                  <a:t>b:</a:t>
                </a:r>
                <a:r>
                  <a:rPr lang="zh-CN" altLang="en-US" dirty="0"/>
                  <a:t> 常数向量</a:t>
                </a:r>
                <a:endParaRPr dirty="0"/>
              </a:p>
            </p:txBody>
          </p:sp>
        </mc:Choice>
        <mc:Fallback xmlns="">
          <p:sp>
            <p:nvSpPr>
              <p:cNvPr id="16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68" t="-4386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97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8C96E-42F9-264E-847F-0C3E86E4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1A8AAD5-B9FA-614E-A19F-CDE920DC4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对于方阵（行数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列数）定义一种特别的运算</a:t>
                </a:r>
                <a:r>
                  <a:rPr kumimoji="1" lang="en-US" altLang="zh-CN" dirty="0"/>
                  <a:t>——</a:t>
                </a:r>
                <a:r>
                  <a:rPr kumimoji="1" lang="zh-CN" altLang="en-US" dirty="0"/>
                  <a:t>行列式：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如何计算：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𝑎𝑦𝑡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𝑏𝑧𝑟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𝑐𝑥𝑠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𝑎𝑧𝑠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𝑏𝑥𝑡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𝑐𝑦𝑟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如果阶数更高，如何计算？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1A8AAD5-B9FA-614E-A19F-CDE920DC4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68" t="-3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8324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2607-2D6C-494E-BCFA-264CEBBF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E9A7866-AEAC-9A4A-90C2-5096431BF59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全排列</a:t>
                </a:r>
                <a:r>
                  <a:rPr kumimoji="1" lang="en-US" altLang="zh-CN" dirty="0"/>
                  <a:t>(n</a:t>
                </a:r>
                <a:r>
                  <a:rPr kumimoji="1" lang="zh-CN" altLang="en-US" dirty="0"/>
                  <a:t>个不同元素所有不同排列方式总数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∙∙∙2∙1=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逆序数：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对于一个排列，标准顺序规定为从小到大，大数在小数前面就称为逆序。一个排列中逆序的数目称为逆序数，用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53214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=4+2+1=7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E9A7866-AEAC-9A4A-90C2-5096431B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68" t="-2924" r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692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esson01RS" id="{03C65150-5847-9945-BE6E-5390EEFCAC70}" vid="{5F236572-1403-0148-935B-D710884A743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2506</TotalTime>
  <Words>2326</Words>
  <Application>Microsoft Macintosh PowerPoint</Application>
  <PresentationFormat>宽屏</PresentationFormat>
  <Paragraphs>338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主题​​</vt:lpstr>
      <vt:lpstr>人工智能数学基础 </vt:lpstr>
      <vt:lpstr>第三节 线性代数</vt:lpstr>
      <vt:lpstr>线性代数</vt:lpstr>
      <vt:lpstr>线性方程组</vt:lpstr>
      <vt:lpstr>线性方程组</vt:lpstr>
      <vt:lpstr>矩阵</vt:lpstr>
      <vt:lpstr>矩阵</vt:lpstr>
      <vt:lpstr>行列式</vt:lpstr>
      <vt:lpstr>行列式</vt:lpstr>
      <vt:lpstr>行列式</vt:lpstr>
      <vt:lpstr>（非）齐次线性方程组</vt:lpstr>
      <vt:lpstr>克拉默法则</vt:lpstr>
      <vt:lpstr>克拉默法则</vt:lpstr>
      <vt:lpstr>克拉默法则</vt:lpstr>
      <vt:lpstr>克拉默法则</vt:lpstr>
      <vt:lpstr>矩阵运算</vt:lpstr>
      <vt:lpstr>矩阵运算</vt:lpstr>
      <vt:lpstr>神经网络中的矩阵/向量</vt:lpstr>
      <vt:lpstr>神经网络中的矩阵/向量</vt:lpstr>
      <vt:lpstr>神经网络中的矩阵/向量</vt:lpstr>
      <vt:lpstr>矩阵的性质</vt:lpstr>
      <vt:lpstr>矩阵的性质</vt:lpstr>
      <vt:lpstr>矩阵的性质</vt:lpstr>
      <vt:lpstr>矩阵的性质</vt:lpstr>
      <vt:lpstr>矩阵的性质</vt:lpstr>
      <vt:lpstr>矩阵的性质</vt:lpstr>
      <vt:lpstr>矩阵的转置</vt:lpstr>
      <vt:lpstr>矩阵的逆</vt:lpstr>
      <vt:lpstr>矩阵的逆</vt:lpstr>
      <vt:lpstr>矩阵的逆</vt:lpstr>
      <vt:lpstr>矩阵的逆</vt:lpstr>
      <vt:lpstr>线性空间*</vt:lpstr>
      <vt:lpstr>线性变换</vt:lpstr>
      <vt:lpstr>线性变换</vt:lpstr>
      <vt:lpstr>线性变换的几何意义</vt:lpstr>
      <vt:lpstr>线性变换的几何意义</vt:lpstr>
      <vt:lpstr>特征值与特征向量</vt:lpstr>
      <vt:lpstr>特征值与特征向量</vt:lpstr>
      <vt:lpstr>特征值与特征向量</vt:lpstr>
      <vt:lpstr>NumPy中的矩阵操作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Microsoft Office User</cp:lastModifiedBy>
  <cp:revision>80</cp:revision>
  <dcterms:created xsi:type="dcterms:W3CDTF">2019-08-30T07:45:14Z</dcterms:created>
  <dcterms:modified xsi:type="dcterms:W3CDTF">2020-01-13T15:30:03Z</dcterms:modified>
</cp:coreProperties>
</file>