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4.xml" ContentType="application/vnd.openxmlformats-officedocument.theme+xml"/>
  <Override PartName="/ppt/slideLayouts/slideLayout3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696" r:id="rId5"/>
    <p:sldMasterId id="2147483694" r:id="rId6"/>
    <p:sldMasterId id="2147483699" r:id="rId7"/>
    <p:sldMasterId id="2147483703" r:id="rId8"/>
    <p:sldMasterId id="2147483706" r:id="rId9"/>
    <p:sldMasterId id="2147483708" r:id="rId10"/>
    <p:sldMasterId id="2147483711" r:id="rId11"/>
    <p:sldMasterId id="2147483716" r:id="rId12"/>
    <p:sldMasterId id="2147483720" r:id="rId13"/>
    <p:sldMasterId id="2147483725" r:id="rId14"/>
    <p:sldMasterId id="2147483727" r:id="rId15"/>
    <p:sldMasterId id="2147483732" r:id="rId16"/>
    <p:sldMasterId id="2147483734" r:id="rId17"/>
    <p:sldMasterId id="2147483739" r:id="rId18"/>
  </p:sldMasterIdLst>
  <p:notesMasterIdLst>
    <p:notesMasterId r:id="rId42"/>
  </p:notesMasterIdLst>
  <p:handoutMasterIdLst>
    <p:handoutMasterId r:id="rId43"/>
  </p:handoutMasterIdLst>
  <p:sldIdLst>
    <p:sldId id="261" r:id="rId19"/>
    <p:sldId id="30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2" r:id="rId39"/>
    <p:sldId id="353" r:id="rId40"/>
    <p:sldId id="260"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3B5"/>
    <a:srgbClr val="36D6DE"/>
    <a:srgbClr val="00823B"/>
    <a:srgbClr val="F7F7A7"/>
    <a:srgbClr val="F58345"/>
    <a:srgbClr val="E3E3E3"/>
    <a:srgbClr val="F1CFAD"/>
    <a:srgbClr val="EEF3FA"/>
    <a:srgbClr val="FFB334"/>
    <a:srgbClr val="005B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71" autoAdjust="0"/>
  </p:normalViewPr>
  <p:slideViewPr>
    <p:cSldViewPr>
      <p:cViewPr varScale="1">
        <p:scale>
          <a:sx n="68" d="100"/>
          <a:sy n="68" d="100"/>
        </p:scale>
        <p:origin x="1452" y="72"/>
      </p:cViewPr>
      <p:guideLst>
        <p:guide orient="horz" pos="2160"/>
        <p:guide pos="2880"/>
      </p:guideLst>
    </p:cSldViewPr>
  </p:slideViewPr>
  <p:outlineViewPr>
    <p:cViewPr>
      <p:scale>
        <a:sx n="33" d="100"/>
        <a:sy n="33" d="100"/>
      </p:scale>
      <p:origin x="0" y="350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theme" Target="theme/theme1.xml"/><Relationship Id="rId20" Type="http://schemas.openxmlformats.org/officeDocument/2006/relationships/slide" Target="slides/slide2.xml"/><Relationship Id="rId41"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DEB94-DCEA-4F9B-B1FA-510E31CBCED7}" type="datetimeFigureOut">
              <a:rPr lang="en-US" smtClean="0"/>
              <a:pPr/>
              <a:t>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139DC-D08E-4F90-8260-58BF698F6CFD}" type="slidenum">
              <a:rPr lang="en-US" smtClean="0"/>
              <a:pPr/>
              <a:t>‹#›</a:t>
            </a:fld>
            <a:endParaRPr lang="en-US"/>
          </a:p>
        </p:txBody>
      </p:sp>
    </p:spTree>
    <p:extLst>
      <p:ext uri="{BB962C8B-B14F-4D97-AF65-F5344CB8AC3E}">
        <p14:creationId xmlns:p14="http://schemas.microsoft.com/office/powerpoint/2010/main" val="65912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C180BA-6382-486D-86E0-E591BA21F1BA}" type="slidenum">
              <a:rPr lang="en-US"/>
              <a:pPr>
                <a:defRPr/>
              </a:pPr>
              <a:t>‹#›</a:t>
            </a:fld>
            <a:endParaRPr lang="en-US" dirty="0"/>
          </a:p>
        </p:txBody>
      </p:sp>
    </p:spTree>
    <p:extLst>
      <p:ext uri="{BB962C8B-B14F-4D97-AF65-F5344CB8AC3E}">
        <p14:creationId xmlns:p14="http://schemas.microsoft.com/office/powerpoint/2010/main" val="1744877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1353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hyperlink" Target="http://www.yash.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1.xml"/><Relationship Id="rId4" Type="http://schemas.openxmlformats.org/officeDocument/2006/relationships/hyperlink" Target="http://www.yash.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3.xml"/><Relationship Id="rId4" Type="http://schemas.openxmlformats.org/officeDocument/2006/relationships/hyperlink" Target="http://www.yash.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5.xml"/><Relationship Id="rId4" Type="http://schemas.openxmlformats.org/officeDocument/2006/relationships/hyperlink" Target="http://www.yash.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Presented by : Pankaj Sharma</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38600" y="3505200"/>
            <a:ext cx="4343400" cy="2084040"/>
          </a:xfrm>
          <a:prstGeom prst="rect">
            <a:avLst/>
          </a:prstGeom>
        </p:spPr>
        <p:txBody>
          <a:bodyPr/>
          <a:lstStyle>
            <a:lvl1pPr algn="r">
              <a:defRPr lang="en-IN" sz="2800" b="1" u="none" kern="1200" dirty="0">
                <a:solidFill>
                  <a:srgbClr val="E72929"/>
                </a:solidFill>
                <a:effectLst/>
                <a:latin typeface="Helvetica CE"/>
              </a:defRPr>
            </a:lvl1pPr>
          </a:lstStyle>
          <a:p>
            <a:r>
              <a:rPr lang="en-IN" sz="2400" dirty="0"/>
              <a:t>Accelerating Business Through </a:t>
            </a:r>
            <a:br>
              <a:rPr lang="en-IN" sz="2400" dirty="0"/>
            </a:br>
            <a:r>
              <a:rPr lang="en-IN" sz="2400" dirty="0"/>
              <a:t>Innovative Solutions</a:t>
            </a:r>
            <a:br>
              <a:rPr lang="en-IN" sz="2400" dirty="0"/>
            </a:br>
            <a:br>
              <a:rPr lang="en-IN" sz="2400" dirty="0"/>
            </a:br>
            <a:r>
              <a:rPr lang="en-IN" sz="1600" dirty="0">
                <a:solidFill>
                  <a:srgbClr val="762098"/>
                </a:solidFill>
              </a:rPr>
              <a:t>Option 2: Presented by ……….</a:t>
            </a:r>
            <a:br>
              <a:rPr lang="en-IN" sz="1600" dirty="0">
                <a:solidFill>
                  <a:srgbClr val="762098"/>
                </a:solidFill>
              </a:rPr>
            </a:br>
            <a:r>
              <a:rPr lang="en-IN" sz="1600" dirty="0">
                <a:solidFill>
                  <a:srgbClr val="762098"/>
                </a:solidFill>
              </a:rPr>
              <a:t>Consultant, YASH Technologies </a:t>
            </a:r>
            <a:br>
              <a:rPr lang="en-IN" sz="2400" dirty="0"/>
            </a:br>
            <a:br>
              <a:rPr lang="en-IN" sz="2400" dirty="0"/>
            </a:br>
            <a:endParaRPr lang="en-IN" sz="1800" b="1" u="none" kern="1200" dirty="0">
              <a:solidFill>
                <a:srgbClr val="E72929"/>
              </a:solidFill>
              <a:effectLst/>
              <a:latin typeface="Helvetica CE"/>
              <a:ea typeface="+mn-ea"/>
              <a:cs typeface="+mn-cs"/>
            </a:endParaRPr>
          </a:p>
        </p:txBody>
      </p:sp>
    </p:spTree>
    <p:extLst>
      <p:ext uri="{BB962C8B-B14F-4D97-AF65-F5344CB8AC3E}">
        <p14:creationId xmlns:p14="http://schemas.microsoft.com/office/powerpoint/2010/main" val="281446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Presented by : Pankaj Sharma</a:t>
            </a:r>
          </a:p>
        </p:txBody>
      </p:sp>
    </p:spTree>
    <p:extLst>
      <p:ext uri="{BB962C8B-B14F-4D97-AF65-F5344CB8AC3E}">
        <p14:creationId xmlns:p14="http://schemas.microsoft.com/office/powerpoint/2010/main" val="231366558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3951192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Presented by : Pankaj Sharma</a:t>
            </a:r>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3565676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3240827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122676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extLst>
      <p:ext uri="{BB962C8B-B14F-4D97-AF65-F5344CB8AC3E}">
        <p14:creationId xmlns:p14="http://schemas.microsoft.com/office/powerpoint/2010/main" val="17516858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Presented by : Pankaj Sharma</a:t>
            </a:r>
          </a:p>
        </p:txBody>
      </p:sp>
    </p:spTree>
    <p:extLst>
      <p:ext uri="{BB962C8B-B14F-4D97-AF65-F5344CB8AC3E}">
        <p14:creationId xmlns:p14="http://schemas.microsoft.com/office/powerpoint/2010/main" val="383332077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3"/>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1651546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402653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Presented by : Pankaj Sharma</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Presented by : Pankaj Sharma</a:t>
            </a:r>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2154222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14339738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3531285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3"/>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2740423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360217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Presented by : Pankaj Sharma</a:t>
            </a:r>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415985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105351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3807041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3"/>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2599530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a:t>Click to edit Master text styles</a:t>
            </a:r>
          </a:p>
        </p:txBody>
      </p:sp>
    </p:spTree>
    <p:extLst>
      <p:ext uri="{BB962C8B-B14F-4D97-AF65-F5344CB8AC3E}">
        <p14:creationId xmlns:p14="http://schemas.microsoft.com/office/powerpoint/2010/main" val="41472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Presented by : Pankaj Sharma</a:t>
            </a:r>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16510133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2881463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a:t>Click to edit Master text styles</a:t>
            </a:r>
          </a:p>
        </p:txBody>
      </p:sp>
    </p:spTree>
    <p:extLst>
      <p:ext uri="{BB962C8B-B14F-4D97-AF65-F5344CB8AC3E}">
        <p14:creationId xmlns:p14="http://schemas.microsoft.com/office/powerpoint/2010/main" val="6841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3"/>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318700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Presented by : Pankaj Sharma</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33593F2-2261-46CC-ACFE-1F2811749A45}"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921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436481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ite - 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9" name="Slide Number Placeholder 8"/>
          <p:cNvSpPr>
            <a:spLocks noGrp="1"/>
          </p:cNvSpPr>
          <p:nvPr>
            <p:ph type="sldNum" sz="quarter" idx="10"/>
          </p:nvPr>
        </p:nvSpPr>
        <p:spPr>
          <a:xfrm>
            <a:off x="8610600" y="6492878"/>
            <a:ext cx="457200" cy="365125"/>
          </a:xfrm>
          <a:prstGeom prst="rect">
            <a:avLst/>
          </a:prstGeom>
        </p:spPr>
        <p:txBody>
          <a:bodyPr lIns="91425" tIns="45713" rIns="91425" bIns="45713"/>
          <a:lstStyle/>
          <a:p>
            <a:pPr>
              <a:defRPr/>
            </a:pPr>
            <a:fld id="{072C11EA-A6DA-3048-8B71-9016DD1A5413}" type="slidenum">
              <a:rPr lang="en-US" smtClean="0">
                <a:solidFill>
                  <a:prstClr val="black"/>
                </a:solidFill>
                <a:latin typeface="Calibri" charset="0"/>
                <a:ea typeface="ＭＳ Ｐゴシック" charset="0"/>
              </a:rPr>
              <a:pPr>
                <a:defRPr/>
              </a:pPr>
              <a:t>‹#›</a:t>
            </a:fld>
            <a:endParaRPr lang="en-US" dirty="0">
              <a:solidFill>
                <a:prstClr val="black"/>
              </a:solidFill>
              <a:latin typeface="Calibri" charset="0"/>
              <a:ea typeface="ＭＳ Ｐゴシック" charset="0"/>
            </a:endParaRPr>
          </a:p>
        </p:txBody>
      </p:sp>
      <p:sp>
        <p:nvSpPr>
          <p:cNvPr id="8" name="Text Placeholder 7"/>
          <p:cNvSpPr>
            <a:spLocks noGrp="1"/>
          </p:cNvSpPr>
          <p:nvPr>
            <p:ph type="body" sz="quarter" idx="11"/>
          </p:nvPr>
        </p:nvSpPr>
        <p:spPr>
          <a:xfrm>
            <a:off x="381001" y="1066800"/>
            <a:ext cx="8382000" cy="5105400"/>
          </a:xfrm>
          <a:prstGeom prst="rect">
            <a:avLst/>
          </a:prstGeom>
        </p:spPr>
        <p:txBody>
          <a:bodyPr lIns="91425" tIns="45713" rIns="91425" bIns="45713"/>
          <a:lstStyle>
            <a:lvl1pPr marL="342848" indent="-342848">
              <a:buFont typeface="Arial"/>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59239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Presented by : Pankaj Sharma</a:t>
            </a: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68043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prstClr val="black"/>
                </a:solidFill>
              </a:rPr>
              <a:t>Presented by : Pankaj Sharma</a:t>
            </a:r>
            <a:endParaRPr lang="en-US" dirty="0">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2315951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2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12.xml"/><Relationship Id="rId4"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14.xml"/><Relationship Id="rId4" Type="http://schemas.openxmlformats.org/officeDocument/2006/relationships/slideLayout" Target="../slideLayouts/slideLayout32.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3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hyperlink" Target="mailto:info@yash.com"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pt_bg.jpg"/>
          <p:cNvPicPr>
            <a:picLocks noChangeAspect="1"/>
          </p:cNvPicPr>
          <p:nvPr/>
        </p:nvPicPr>
        <p:blipFill>
          <a:blip r:embed="rId4" cstate="print"/>
          <a:stretch>
            <a:fillRect/>
          </a:stretch>
        </p:blipFill>
        <p:spPr>
          <a:xfrm>
            <a:off x="0" y="0"/>
            <a:ext cx="9144000" cy="6858000"/>
          </a:xfrm>
          <a:prstGeom prst="rect">
            <a:avLst/>
          </a:prstGeom>
        </p:spPr>
      </p:pic>
      <p:pic>
        <p:nvPicPr>
          <p:cNvPr id="46" name="Picture 2"/>
          <p:cNvPicPr>
            <a:picLocks noChangeAspect="1" noChangeArrowheads="1"/>
          </p:cNvPicPr>
          <p:nvPr/>
        </p:nvPicPr>
        <p:blipFill>
          <a:blip r:embed="rId5" cstate="print"/>
          <a:srcRect/>
          <a:stretch>
            <a:fillRect/>
          </a:stretch>
        </p:blipFill>
        <p:spPr bwMode="auto">
          <a:xfrm>
            <a:off x="6806614" y="304800"/>
            <a:ext cx="1880186" cy="891466"/>
          </a:xfrm>
          <a:prstGeom prst="rect">
            <a:avLst/>
          </a:prstGeom>
          <a:noFill/>
          <a:ln w="9525">
            <a:noFill/>
            <a:miter lim="800000"/>
            <a:headEnd/>
            <a:tailEnd/>
          </a:ln>
          <a:effectLst/>
        </p:spPr>
      </p:pic>
      <p:sp>
        <p:nvSpPr>
          <p:cNvPr id="54" name="Rectangle 53"/>
          <p:cNvSpPr/>
          <p:nvPr/>
        </p:nvSpPr>
        <p:spPr>
          <a:xfrm>
            <a:off x="8991600" y="0"/>
            <a:ext cx="152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8" r:id="rId2"/>
  </p:sldLayoutIdLst>
  <p:transition/>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Presented by : Pankaj Sharma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1025508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hf sldNum="0" hdr="0" dt="0"/>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4"/>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a:ln>
                <a:noFill/>
              </a:ln>
              <a:solidFill>
                <a:schemeClr val="bg1"/>
              </a:solidFill>
              <a:effectLst/>
              <a:uLnTx/>
              <a:uFillTx/>
              <a:latin typeface="Helvetica CE" pitchFamily="34" charset="0"/>
              <a:ea typeface="+mj-ea"/>
              <a:cs typeface="+mj-cs"/>
            </a:endParaRPr>
          </a:p>
          <a:p>
            <a:br>
              <a:rPr lang="en-US" sz="2400" dirty="0"/>
            </a:br>
            <a:br>
              <a:rPr lang="en-US" sz="2400" dirty="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980712780"/>
      </p:ext>
    </p:extLst>
  </p:cSld>
  <p:clrMap bg1="lt1" tx1="dk1" bg2="lt2" tx2="dk2" accent1="accent1" accent2="accent2" accent3="accent3" accent4="accent4" accent5="accent5" accent6="accent6" hlink="hlink" folHlink="folHlink"/>
  <p:sldLayoutIdLst>
    <p:sldLayoutId id="2147483726" r:id="rId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Presented by : Pankaj Sharma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6146144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hf sldNum="0" hdr="0" dt="0"/>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4"/>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a:ln>
                <a:noFill/>
              </a:ln>
              <a:solidFill>
                <a:schemeClr val="bg1"/>
              </a:solidFill>
              <a:effectLst/>
              <a:uLnTx/>
              <a:uFillTx/>
              <a:latin typeface="Helvetica CE" pitchFamily="34" charset="0"/>
              <a:ea typeface="+mj-ea"/>
              <a:cs typeface="+mj-cs"/>
            </a:endParaRPr>
          </a:p>
          <a:p>
            <a:br>
              <a:rPr lang="en-US" sz="2400" dirty="0"/>
            </a:br>
            <a:br>
              <a:rPr lang="en-US" sz="2400" dirty="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1998600195"/>
      </p:ext>
    </p:extLst>
  </p:cSld>
  <p:clrMap bg1="lt1" tx1="dk1" bg2="lt2" tx2="dk2" accent1="accent1" accent2="accent2" accent3="accent3" accent4="accent4" accent5="accent5" accent6="accent6" hlink="hlink" folHlink="folHlink"/>
  <p:sldLayoutIdLst>
    <p:sldLayoutId id="2147483733" r:id="rId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Presented by : Pankaj Sharma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11962462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hf sldNum="0" hdr="0" dt="0"/>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4"/>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a:ln>
                <a:noFill/>
              </a:ln>
              <a:solidFill>
                <a:schemeClr val="bg1"/>
              </a:solidFill>
              <a:effectLst/>
              <a:uLnTx/>
              <a:uFillTx/>
              <a:latin typeface="Helvetica CE" pitchFamily="34" charset="0"/>
              <a:ea typeface="+mj-ea"/>
              <a:cs typeface="+mj-cs"/>
            </a:endParaRPr>
          </a:p>
          <a:p>
            <a:br>
              <a:rPr lang="en-US" sz="2400" dirty="0"/>
            </a:br>
            <a:br>
              <a:rPr lang="en-US" sz="2400" dirty="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2780497215"/>
      </p:ext>
    </p:extLst>
  </p:cSld>
  <p:clrMap bg1="lt1" tx1="dk1" bg2="lt2" tx2="dk2" accent1="accent1" accent2="accent2" accent3="accent3" accent4="accent4" accent5="accent5" accent6="accent6" hlink="hlink" folHlink="folHlink"/>
  <p:sldLayoutIdLst>
    <p:sldLayoutId id="2147483740" r:id="rId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Presented by : Pankaj Sharma</a:t>
            </a:r>
            <a:endParaRPr lang="en-US" dirty="0"/>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pPr>
                <a:defRPr/>
              </a:pPr>
              <a:t>‹#›</a:t>
            </a:fld>
            <a:endParaRPr lang="en-US" dirty="0"/>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chemeClr val="bg1"/>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chemeClr val="bg1"/>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pPr algn="r">
                <a:defRPr/>
              </a:pPr>
              <a:t>‹#›</a:t>
            </a:fld>
            <a:endParaRPr lang="en-US" sz="1400" dirty="0"/>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ransition/>
  <p:hf sldNum="0"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dirty="0"/>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a:t>Presented by : Pankaj Sharma</a:t>
            </a:r>
            <a:endParaRPr lang="en-US" dirty="0"/>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A9C334C-56EF-4E8A-9D0D-661AECC919D4}" type="slidenum">
              <a:rPr lang="en-US"/>
              <a:pPr>
                <a:defRPr/>
              </a:pPr>
              <a:t>‹#›</a:t>
            </a:fld>
            <a:endParaRPr lang="en-US" dirty="0"/>
          </a:p>
        </p:txBody>
      </p:sp>
      <p:sp>
        <p:nvSpPr>
          <p:cNvPr id="1032" name="Rectangle 8"/>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74613" y="77788"/>
            <a:ext cx="8991600" cy="6705600"/>
          </a:xfrm>
          <a:prstGeom prst="rect">
            <a:avLst/>
          </a:prstGeom>
          <a:solidFill>
            <a:schemeClr val="bg1"/>
          </a:solidFill>
          <a:ln w="9525">
            <a:noFill/>
            <a:miter lim="800000"/>
            <a:headEnd/>
            <a:tailEnd/>
          </a:ln>
          <a:effectLst/>
        </p:spPr>
        <p:txBody>
          <a:bodyPr wrap="none" anchor="ctr"/>
          <a:lstStyle/>
          <a:p>
            <a:pPr>
              <a:defRPr/>
            </a:pPr>
            <a:endParaRPr lang="en-US" dirty="0"/>
          </a:p>
        </p:txBody>
      </p:sp>
      <p:sp>
        <p:nvSpPr>
          <p:cNvPr id="1043" name="Rectangle 19"/>
          <p:cNvSpPr>
            <a:spLocks noChangeArrowheads="1"/>
          </p:cNvSpPr>
          <p:nvPr/>
        </p:nvSpPr>
        <p:spPr bwMode="auto">
          <a:xfrm>
            <a:off x="0" y="3352800"/>
            <a:ext cx="9144000" cy="76200"/>
          </a:xfrm>
          <a:prstGeom prst="rect">
            <a:avLst/>
          </a:prstGeom>
          <a:solidFill>
            <a:srgbClr val="DD4E35"/>
          </a:solidFill>
          <a:ln w="9525">
            <a:noFill/>
            <a:miter lim="800000"/>
            <a:headEnd/>
            <a:tailEnd/>
          </a:ln>
          <a:effectLst/>
        </p:spPr>
        <p:txBody>
          <a:bodyPr wrap="none" anchor="ctr"/>
          <a:lstStyle/>
          <a:p>
            <a:pPr>
              <a:defRPr/>
            </a:pPr>
            <a:endParaRPr lang="en-US" dirty="0"/>
          </a:p>
        </p:txBody>
      </p:sp>
      <p:sp>
        <p:nvSpPr>
          <p:cNvPr id="12" name="Text Box 5"/>
          <p:cNvSpPr txBox="1">
            <a:spLocks noChangeArrowheads="1"/>
          </p:cNvSpPr>
          <p:nvPr/>
        </p:nvSpPr>
        <p:spPr bwMode="auto">
          <a:xfrm>
            <a:off x="533400" y="3810000"/>
            <a:ext cx="7772400" cy="1754318"/>
          </a:xfrm>
          <a:prstGeom prst="rect">
            <a:avLst/>
          </a:prstGeom>
          <a:noFill/>
          <a:ln w="9525" algn="ctr">
            <a:noFill/>
            <a:miter lim="800000"/>
            <a:headEnd/>
            <a:tailEnd/>
          </a:ln>
        </p:spPr>
        <p:txBody>
          <a:bodyPr lIns="91430" tIns="45716" rIns="91430" bIns="45716">
            <a:spAutoFit/>
          </a:bodyPr>
          <a:lstStyle/>
          <a:p>
            <a:pPr defTabSz="877888"/>
            <a:r>
              <a:rPr lang="en-US" sz="1200" dirty="0">
                <a:latin typeface="Trebuchet MS" pitchFamily="34" charset="0"/>
              </a:rPr>
              <a:t>© YASH Technologies, 1996-2013. All rights reserved.</a:t>
            </a:r>
          </a:p>
          <a:p>
            <a:pPr defTabSz="877888"/>
            <a:endParaRPr lang="en-US" sz="1200" dirty="0">
              <a:latin typeface="Trebuchet MS" pitchFamily="34" charset="0"/>
            </a:endParaRPr>
          </a:p>
          <a:p>
            <a:pPr defTabSz="877888"/>
            <a:r>
              <a:rPr lang="en-US" sz="1200" dirty="0">
                <a:latin typeface="Trebuchet MS"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 </a:t>
            </a:r>
          </a:p>
          <a:p>
            <a:pPr defTabSz="877888"/>
            <a:endParaRPr lang="en-US" sz="1200" b="1" dirty="0">
              <a:latin typeface="Trebuchet MS" pitchFamily="34" charset="0"/>
            </a:endParaRPr>
          </a:p>
        </p:txBody>
      </p:sp>
      <p:pic>
        <p:nvPicPr>
          <p:cNvPr id="19" name="Picture 18" descr="last.jpg"/>
          <p:cNvPicPr>
            <a:picLocks noChangeAspect="1"/>
          </p:cNvPicPr>
          <p:nvPr/>
        </p:nvPicPr>
        <p:blipFill>
          <a:blip r:embed="rId3" cstate="print"/>
          <a:stretch>
            <a:fillRect/>
          </a:stretch>
        </p:blipFill>
        <p:spPr>
          <a:xfrm>
            <a:off x="0" y="0"/>
            <a:ext cx="9144000" cy="3357563"/>
          </a:xfrm>
          <a:prstGeom prst="rect">
            <a:avLst/>
          </a:prstGeom>
        </p:spPr>
      </p:pic>
      <p:pic>
        <p:nvPicPr>
          <p:cNvPr id="18" name="Picture 2"/>
          <p:cNvPicPr>
            <a:picLocks noChangeAspect="1" noChangeArrowheads="1"/>
          </p:cNvPicPr>
          <p:nvPr/>
        </p:nvPicPr>
        <p:blipFill>
          <a:blip r:embed="rId4" cstate="print"/>
          <a:srcRect/>
          <a:stretch>
            <a:fillRect/>
          </a:stretch>
        </p:blipFill>
        <p:spPr bwMode="auto">
          <a:xfrm>
            <a:off x="7696200" y="152400"/>
            <a:ext cx="1320214" cy="625962"/>
          </a:xfrm>
          <a:prstGeom prst="rect">
            <a:avLst/>
          </a:prstGeom>
          <a:noFill/>
          <a:ln w="9525">
            <a:noFill/>
            <a:miter lim="800000"/>
            <a:headEnd/>
            <a:tailEnd/>
          </a:ln>
          <a:effectLst/>
        </p:spPr>
      </p:pic>
      <p:sp>
        <p:nvSpPr>
          <p:cNvPr id="13" name="Rectangle 4"/>
          <p:cNvSpPr txBox="1">
            <a:spLocks noChangeArrowheads="1"/>
          </p:cNvSpPr>
          <p:nvPr/>
        </p:nvSpPr>
        <p:spPr>
          <a:xfrm>
            <a:off x="609600" y="1600200"/>
            <a:ext cx="3886200" cy="1676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t>Thank You!</a:t>
            </a:r>
            <a:b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br>
            <a:b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t>Email: </a:t>
            </a:r>
            <a:r>
              <a:rPr kumimoji="0" lang="en-US" sz="1800" b="1" i="0" u="none" strike="noStrike" kern="0" cap="none" spc="0" normalizeH="0" baseline="0" noProof="0" dirty="0">
                <a:ln>
                  <a:noFill/>
                </a:ln>
                <a:solidFill>
                  <a:srgbClr val="FFB334"/>
                </a:solidFill>
                <a:effectLst/>
                <a:uLnTx/>
                <a:uFillTx/>
                <a:latin typeface="Trebuchet MS" pitchFamily="34" charset="0"/>
                <a:ea typeface="+mj-ea"/>
                <a:cs typeface="+mj-cs"/>
                <a:hlinkClick r:id="rId5"/>
              </a:rPr>
              <a:t>info@yash.com</a:t>
            </a:r>
            <a:br>
              <a:rPr kumimoji="0" lang="en-US" sz="1800" b="1" i="0" u="none" strike="noStrike" kern="0" cap="none" spc="0" normalizeH="0" baseline="0" noProof="0" dirty="0">
                <a:ln>
                  <a:noFill/>
                </a:ln>
                <a:solidFill>
                  <a:srgbClr val="FFB334"/>
                </a:solidFill>
                <a:effectLst/>
                <a:uLnTx/>
                <a:uFillTx/>
                <a:latin typeface="Trebuchet MS" pitchFamily="34" charset="0"/>
                <a:ea typeface="+mj-ea"/>
                <a:cs typeface="+mj-cs"/>
              </a:rPr>
            </a:br>
            <a:r>
              <a:rPr kumimoji="0" lang="en-US" sz="1800" b="1" i="0" u="none" strike="noStrike" kern="0" cap="none" spc="0" normalizeH="0" baseline="0" noProof="0" dirty="0">
                <a:ln>
                  <a:noFill/>
                </a:ln>
                <a:solidFill>
                  <a:schemeClr val="bg1"/>
                </a:solidFill>
                <a:effectLst/>
                <a:uLnTx/>
                <a:uFillTx/>
                <a:latin typeface="Trebuchet MS"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Trebuchet MS" pitchFamily="34" charset="0"/>
                <a:ea typeface="+mn-ea"/>
                <a:cs typeface="+mn-cs"/>
                <a:hlinkClick r:id="rId5"/>
              </a:rPr>
              <a:t>www.yash.com</a:t>
            </a:r>
            <a:endParaRPr kumimoji="0" lang="en-US" sz="1800" b="1" i="0" u="sng" strike="noStrike" kern="0" cap="none" spc="0" normalizeH="0" baseline="0" noProof="0" dirty="0">
              <a:ln>
                <a:noFill/>
              </a:ln>
              <a:solidFill>
                <a:schemeClr val="bg1"/>
              </a:solidFill>
              <a:effectLst/>
              <a:uLnTx/>
              <a:uFillTx/>
              <a:latin typeface="Trebuchet MS" pitchFamily="34" charset="0"/>
              <a:ea typeface="+mj-ea"/>
              <a:cs typeface="+mj-cs"/>
            </a:endParaRPr>
          </a:p>
        </p:txBody>
      </p:sp>
    </p:spTree>
  </p:cSld>
  <p:clrMap bg1="lt1" tx1="dk1" bg2="lt2" tx2="dk2" accent1="accent1" accent2="accent2" accent3="accent3" accent4="accent4" accent5="accent5" accent6="accent6" hlink="hlink" folHlink="folHlink"/>
  <p:sldLayoutIdLst>
    <p:sldLayoutId id="2147483695" r:id="rId1"/>
  </p:sldLayoutIdLst>
  <p:transition/>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noGrp="1" noChangeArrowheads="1"/>
          </p:cNvSpPr>
          <p:nvPr>
            <p:ph type="title"/>
          </p:nvPr>
        </p:nvSpPr>
        <p:spPr bwMode="auto">
          <a:xfrm>
            <a:off x="381001" y="152401"/>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79041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ransition/>
  <p:hf sldNum="0" hdr="0" dt="0"/>
  <p:txStyles>
    <p:titleStyle>
      <a:lvl1pPr algn="ctr" rtl="0" eaLnBrk="0" fontAlgn="base" hangingPunct="0">
        <a:lnSpc>
          <a:spcPts val="2500"/>
        </a:lnSpc>
        <a:spcBef>
          <a:spcPct val="0"/>
        </a:spcBef>
        <a:spcAft>
          <a:spcPct val="0"/>
        </a:spcAft>
        <a:defRPr sz="2400" b="1">
          <a:solidFill>
            <a:srgbClr val="FFFFFF"/>
          </a:solidFill>
          <a:latin typeface="MufferawRg-Regular"/>
          <a:ea typeface="ＭＳ Ｐゴシック" charset="0"/>
          <a:cs typeface="MufferawRg-Regular"/>
        </a:defRPr>
      </a:lvl1pPr>
      <a:lvl2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2pPr>
      <a:lvl3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3pPr>
      <a:lvl4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4pPr>
      <a:lvl5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5pPr>
      <a:lvl6pPr marL="457130" algn="ctr" rtl="0" eaLnBrk="1" fontAlgn="base" hangingPunct="1">
        <a:spcBef>
          <a:spcPct val="0"/>
        </a:spcBef>
        <a:spcAft>
          <a:spcPct val="0"/>
        </a:spcAft>
        <a:defRPr sz="2400">
          <a:solidFill>
            <a:schemeClr val="bg1"/>
          </a:solidFill>
          <a:latin typeface="Arial" charset="0"/>
        </a:defRPr>
      </a:lvl6pPr>
      <a:lvl7pPr marL="914259" algn="ctr" rtl="0" eaLnBrk="1" fontAlgn="base" hangingPunct="1">
        <a:spcBef>
          <a:spcPct val="0"/>
        </a:spcBef>
        <a:spcAft>
          <a:spcPct val="0"/>
        </a:spcAft>
        <a:defRPr sz="2400">
          <a:solidFill>
            <a:schemeClr val="bg1"/>
          </a:solidFill>
          <a:latin typeface="Arial" charset="0"/>
        </a:defRPr>
      </a:lvl7pPr>
      <a:lvl8pPr marL="1371390" algn="ctr" rtl="0" eaLnBrk="1" fontAlgn="base" hangingPunct="1">
        <a:spcBef>
          <a:spcPct val="0"/>
        </a:spcBef>
        <a:spcAft>
          <a:spcPct val="0"/>
        </a:spcAft>
        <a:defRPr sz="2400">
          <a:solidFill>
            <a:schemeClr val="bg1"/>
          </a:solidFill>
          <a:latin typeface="Arial" charset="0"/>
        </a:defRPr>
      </a:lvl8pPr>
      <a:lvl9pPr marL="1828519" algn="ctr" rtl="0" eaLnBrk="1" fontAlgn="base" hangingPunct="1">
        <a:spcBef>
          <a:spcPct val="0"/>
        </a:spcBef>
        <a:spcAft>
          <a:spcPct val="0"/>
        </a:spcAft>
        <a:defRPr sz="2400">
          <a:solidFill>
            <a:schemeClr val="bg1"/>
          </a:solidFill>
          <a:latin typeface="Arial" charset="0"/>
        </a:defRPr>
      </a:lvl9pPr>
    </p:titleStyle>
    <p:bodyStyle>
      <a:lvl1pPr marL="0" indent="0" algn="ctr" rtl="0" eaLnBrk="0" fontAlgn="base" hangingPunct="0">
        <a:spcBef>
          <a:spcPct val="20000"/>
        </a:spcBef>
        <a:spcAft>
          <a:spcPct val="0"/>
        </a:spcAft>
        <a:buClr>
          <a:srgbClr val="7F7F7F"/>
        </a:buClr>
        <a:buNone/>
        <a:defRPr sz="6000" b="1">
          <a:solidFill>
            <a:srgbClr val="FFFFFF"/>
          </a:solidFill>
          <a:latin typeface="Helvetica Neue"/>
          <a:ea typeface="ＭＳ Ｐゴシック" charset="0"/>
          <a:cs typeface="Helvetica Neue"/>
        </a:defRPr>
      </a:lvl1pPr>
      <a:lvl2pPr marL="457130" indent="0" algn="l" rtl="0" eaLnBrk="0" fontAlgn="base" hangingPunct="0">
        <a:spcBef>
          <a:spcPct val="20000"/>
        </a:spcBef>
        <a:spcAft>
          <a:spcPct val="0"/>
        </a:spcAft>
        <a:buClr>
          <a:srgbClr val="7F7F7F"/>
        </a:buClr>
        <a:buFont typeface="Arial" charset="0"/>
        <a:buNone/>
        <a:defRPr sz="2000">
          <a:solidFill>
            <a:schemeClr val="tx1"/>
          </a:solidFill>
          <a:latin typeface="Helvetica Neue"/>
          <a:ea typeface="ＭＳ Ｐゴシック" charset="0"/>
          <a:cs typeface="Helvetica Neue"/>
        </a:defRPr>
      </a:lvl2pPr>
      <a:lvl3pPr marL="914259" indent="0" algn="l" rtl="0" eaLnBrk="0" fontAlgn="base" hangingPunct="0">
        <a:spcBef>
          <a:spcPct val="20000"/>
        </a:spcBef>
        <a:spcAft>
          <a:spcPct val="0"/>
        </a:spcAft>
        <a:buClr>
          <a:srgbClr val="7F7F7F"/>
        </a:buClr>
        <a:buFont typeface="Arial" charset="0"/>
        <a:buNone/>
        <a:defRPr sz="1800">
          <a:solidFill>
            <a:schemeClr val="tx1"/>
          </a:solidFill>
          <a:latin typeface="Helvetica Neue"/>
          <a:ea typeface="ＭＳ Ｐゴシック" charset="0"/>
          <a:cs typeface="Helvetica Neue"/>
        </a:defRPr>
      </a:lvl3pPr>
      <a:lvl4pPr marL="1371390" indent="0" algn="l" rtl="0" eaLnBrk="0" fontAlgn="base" hangingPunct="0">
        <a:spcBef>
          <a:spcPct val="20000"/>
        </a:spcBef>
        <a:spcAft>
          <a:spcPct val="0"/>
        </a:spcAft>
        <a:buClr>
          <a:srgbClr val="7F7F7F"/>
        </a:buClr>
        <a:buFont typeface="Arial"/>
        <a:buNone/>
        <a:defRPr sz="1800">
          <a:solidFill>
            <a:schemeClr val="tx1"/>
          </a:solidFill>
          <a:latin typeface="Helvetica Neue"/>
          <a:ea typeface="ＭＳ Ｐゴシック" charset="0"/>
          <a:cs typeface="Helvetica Neue"/>
        </a:defRPr>
      </a:lvl4pPr>
      <a:lvl5pPr marL="1828519" indent="0" algn="l" rtl="0" eaLnBrk="0" fontAlgn="base" hangingPunct="0">
        <a:spcBef>
          <a:spcPct val="20000"/>
        </a:spcBef>
        <a:spcAft>
          <a:spcPct val="0"/>
        </a:spcAft>
        <a:buNone/>
        <a:defRPr sz="1600">
          <a:solidFill>
            <a:schemeClr val="tx1"/>
          </a:solidFill>
          <a:latin typeface="Helvetica Neue"/>
          <a:ea typeface="ＭＳ Ｐゴシック" charset="0"/>
          <a:cs typeface="Helvetica Neue"/>
        </a:defRPr>
      </a:lvl5pPr>
      <a:lvl6pPr marL="2514215" indent="-228564" algn="l" rtl="0" eaLnBrk="1" fontAlgn="base" hangingPunct="1">
        <a:spcBef>
          <a:spcPct val="20000"/>
        </a:spcBef>
        <a:spcAft>
          <a:spcPct val="0"/>
        </a:spcAft>
        <a:buChar char="»"/>
        <a:defRPr sz="2000">
          <a:solidFill>
            <a:schemeClr val="tx1"/>
          </a:solidFill>
          <a:latin typeface="Times New Roman" pitchFamily="18" charset="0"/>
        </a:defRPr>
      </a:lvl6pPr>
      <a:lvl7pPr marL="2971344" indent="-228564" algn="l" rtl="0" eaLnBrk="1" fontAlgn="base" hangingPunct="1">
        <a:spcBef>
          <a:spcPct val="20000"/>
        </a:spcBef>
        <a:spcAft>
          <a:spcPct val="0"/>
        </a:spcAft>
        <a:buChar char="»"/>
        <a:defRPr sz="2000">
          <a:solidFill>
            <a:schemeClr val="tx1"/>
          </a:solidFill>
          <a:latin typeface="Times New Roman" pitchFamily="18" charset="0"/>
        </a:defRPr>
      </a:lvl7pPr>
      <a:lvl8pPr marL="3428475" indent="-228564" algn="l" rtl="0" eaLnBrk="1" fontAlgn="base" hangingPunct="1">
        <a:spcBef>
          <a:spcPct val="20000"/>
        </a:spcBef>
        <a:spcAft>
          <a:spcPct val="0"/>
        </a:spcAft>
        <a:buChar char="»"/>
        <a:defRPr sz="2000">
          <a:solidFill>
            <a:schemeClr val="tx1"/>
          </a:solidFill>
          <a:latin typeface="Times New Roman" pitchFamily="18" charset="0"/>
        </a:defRPr>
      </a:lvl8pPr>
      <a:lvl9pPr marL="3885603" indent="-228564"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solidFill>
                  <a:srgbClr val="000000"/>
                </a:solidFill>
              </a:rPr>
              <a:t>Presented by : Pankaj Sharma</a:t>
            </a:r>
            <a:endParaRPr lang="en-US" dirty="0">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srgbClr val="000000"/>
                </a:solidFill>
              </a:rPr>
              <a:pPr>
                <a:defRPr/>
              </a:pPr>
              <a:t>‹#›</a:t>
            </a:fld>
            <a:endParaRPr lang="en-US" dirty="0">
              <a:solidFill>
                <a:srgbClr val="000000"/>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rgbClr val="FFFFFF"/>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rgbClr val="FFFFFF"/>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srgbClr val="000000"/>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srgbClr val="000000"/>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srgbClr val="000000"/>
                </a:solidFill>
              </a:rPr>
              <a:pPr algn="r">
                <a:defRPr/>
              </a:pPr>
              <a:t>‹#›</a:t>
            </a:fld>
            <a:endParaRPr lang="en-US" sz="1400" dirty="0">
              <a:solidFill>
                <a:srgbClr val="000000"/>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srgbClr val="000000"/>
              </a:solidFill>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srgbClr val="000000"/>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srgbClr val="000000"/>
              </a:solidFill>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1462573494"/>
      </p:ext>
    </p:extLst>
  </p:cSld>
  <p:clrMap bg1="lt1" tx1="dk1" bg2="lt2" tx2="dk2" accent1="accent1" accent2="accent2" accent3="accent3" accent4="accent4" accent5="accent5" accent6="accent6" hlink="hlink" folHlink="folHlink"/>
  <p:sldLayoutIdLst>
    <p:sldLayoutId id="2147483704" r:id="rId1"/>
  </p:sldLayoutIdLst>
  <p:transition/>
  <p:hf sldNum="0"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prstClr val="black"/>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solidFill>
                  <a:prstClr val="black"/>
                </a:solidFill>
              </a:rPr>
              <a:t>Presented by : Pankaj Sharma</a:t>
            </a:r>
            <a:endParaRPr lang="en-US" dirty="0">
              <a:solidFill>
                <a:prstClr val="black"/>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prstClr val="black"/>
                </a:solidFill>
              </a:rPr>
              <a:pPr>
                <a:defRPr/>
              </a:pPr>
              <a:t>‹#›</a:t>
            </a:fld>
            <a:endParaRPr lang="en-US" dirty="0">
              <a:solidFill>
                <a:prstClr val="black"/>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prstClr val="white"/>
                </a:solidFill>
                <a:latin typeface="Trebuchet MS"/>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prstClr val="white"/>
                </a:solidFill>
                <a:latin typeface="Trebuchet MS"/>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prstClr val="black"/>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prstClr val="black"/>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prstClr val="black"/>
                </a:solidFill>
              </a:rPr>
              <a:pPr algn="r">
                <a:defRPr/>
              </a:pPr>
              <a:t>‹#›</a:t>
            </a:fld>
            <a:endParaRPr lang="en-US" sz="1400" dirty="0">
              <a:solidFill>
                <a:prstClr val="black"/>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prstClr val="black"/>
              </a:solidFill>
              <a:latin typeface="Trebuchet MS"/>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prstClr val="black"/>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prstClr val="black"/>
              </a:solidFill>
              <a:latin typeface="Trebuchet MS"/>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285478526"/>
      </p:ext>
    </p:extLst>
  </p:cSld>
  <p:clrMap bg1="lt1" tx1="dk1" bg2="lt2" tx2="dk2" accent1="accent1" accent2="accent2" accent3="accent3" accent4="accent4" accent5="accent5" accent6="accent6" hlink="hlink" folHlink="folHlink"/>
  <p:sldLayoutIdLst>
    <p:sldLayoutId id="2147483707" r:id="rId1"/>
  </p:sldLayoutIdLst>
  <p:transition/>
  <p:hf sldNum="0" hdr="0" dt="0"/>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49" y="1028700"/>
            <a:ext cx="3263645" cy="26656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9750" y="609600"/>
            <a:ext cx="1601056" cy="838200"/>
          </a:xfrm>
          <a:prstGeom prst="rect">
            <a:avLst/>
          </a:prstGeom>
        </p:spPr>
      </p:pic>
      <p:sp>
        <p:nvSpPr>
          <p:cNvPr id="5" name="Rectangle 4"/>
          <p:cNvSpPr/>
          <p:nvPr/>
        </p:nvSpPr>
        <p:spPr>
          <a:xfrm>
            <a:off x="-1642" y="6273048"/>
            <a:ext cx="9168594"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16" name="TextBox 15"/>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3" y="-27226"/>
            <a:ext cx="6463493" cy="5561905"/>
          </a:xfrm>
          <a:prstGeom prst="rect">
            <a:avLst/>
          </a:prstGeom>
        </p:spPr>
      </p:pic>
    </p:spTree>
    <p:extLst>
      <p:ext uri="{BB962C8B-B14F-4D97-AF65-F5344CB8AC3E}">
        <p14:creationId xmlns:p14="http://schemas.microsoft.com/office/powerpoint/2010/main" val="861277992"/>
      </p:ext>
    </p:extLst>
  </p:cSld>
  <p:clrMap bg1="lt1" tx1="dk1" bg2="lt2" tx2="dk2" accent1="accent1" accent2="accent2" accent3="accent3" accent4="accent4" accent5="accent5" accent6="accent6" hlink="hlink" folHlink="folHlink"/>
  <p:sldLayoutIdLst>
    <p:sldLayoutId id="2147483709" r:id="rId1"/>
    <p:sldLayoutId id="2147483710" r:id="rId2"/>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Presented by : Pankaj Sharma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a:solidFill>
                  <a:schemeClr val="tx1">
                    <a:lumMod val="75000"/>
                    <a:lumOff val="25000"/>
                  </a:schemeClr>
                </a:solidFill>
                <a:latin typeface="Helvetica CE" pitchFamily="34" charset="0"/>
              </a:rPr>
              <a:t>www.yash.com</a:t>
            </a: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6474047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8" r:id="rId5"/>
    <p:sldLayoutId id="2147483719" r:id="rId6"/>
  </p:sldLayoutIdLst>
  <p:hf sldNum="0" hdr="0" dt="0"/>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a:ln>
                  <a:noFill/>
                </a:ln>
                <a:solidFill>
                  <a:srgbClr val="FF0000"/>
                </a:solidFill>
                <a:effectLst/>
                <a:uLnTx/>
                <a:uFillTx/>
                <a:latin typeface="Helvetica CE" pitchFamily="34" charset="0"/>
                <a:ea typeface="+mj-ea"/>
                <a:cs typeface="+mj-cs"/>
                <a:hlinkClick r:id="rId4"/>
              </a:rPr>
              <a:t>info@yash.com</a:t>
            </a:r>
            <a:b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a:ln>
                <a:noFill/>
              </a:ln>
              <a:solidFill>
                <a:schemeClr val="bg1"/>
              </a:solidFill>
              <a:effectLst/>
              <a:uLnTx/>
              <a:uFillTx/>
              <a:latin typeface="Helvetica CE" pitchFamily="34" charset="0"/>
              <a:ea typeface="+mj-ea"/>
              <a:cs typeface="+mj-cs"/>
            </a:endParaRPr>
          </a:p>
          <a:p>
            <a:br>
              <a:rPr lang="en-US" sz="2400" dirty="0"/>
            </a:br>
            <a:br>
              <a:rPr lang="en-US" sz="2400" dirty="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a:solidFill>
                  <a:srgbClr val="0D0D0D"/>
                </a:solidFill>
                <a:latin typeface="Helvetica CE" pitchFamily="34" charset="0"/>
              </a:rPr>
              <a:t>© YASH Technologies, 1996-2014. All rights reserved.</a:t>
            </a:r>
          </a:p>
          <a:p>
            <a:pPr algn="just" defTabSz="877888"/>
            <a:endParaRPr lang="en-US" sz="1200" b="0" dirty="0">
              <a:solidFill>
                <a:srgbClr val="0D0D0D"/>
              </a:solidFill>
              <a:latin typeface="Helvetica CE" pitchFamily="34" charset="0"/>
            </a:endParaRPr>
          </a:p>
          <a:p>
            <a:pPr algn="just" defTabSz="877888"/>
            <a:r>
              <a:rPr lang="en-US" sz="1200" b="0" dirty="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p>
        </p:txBody>
      </p:sp>
    </p:spTree>
    <p:extLst>
      <p:ext uri="{BB962C8B-B14F-4D97-AF65-F5344CB8AC3E}">
        <p14:creationId xmlns:p14="http://schemas.microsoft.com/office/powerpoint/2010/main" val="817511522"/>
      </p:ext>
    </p:extLst>
  </p:cSld>
  <p:clrMap bg1="lt1" tx1="dk1" bg2="lt2" tx2="dk2" accent1="accent1" accent2="accent2" accent3="accent3" accent4="accent4" accent5="accent5" accent6="accent6" hlink="hlink" folHlink="folHlink"/>
  <p:sldLayoutIdLst>
    <p:sldLayoutId id="2147483717" r:id="rId1"/>
  </p:sldLayoutIdLst>
  <p:hf sldNum="0"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hyperlink" Target="https://babeljs.io/"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5436096" y="3573016"/>
            <a:ext cx="2592288" cy="648072"/>
          </a:xfrm>
          <a:prstGeom prst="rect">
            <a:avLst/>
          </a:prstGeom>
        </p:spPr>
        <p:txBody>
          <a:bodyPr/>
          <a:lstStyle/>
          <a:p>
            <a:r>
              <a:rPr lang="en-IN" sz="3600" dirty="0"/>
              <a:t>ES6</a:t>
            </a:r>
            <a:endParaRPr lang="en-US" sz="3600" b="1" dirty="0">
              <a:solidFill>
                <a:srgbClr val="FF0000"/>
              </a:solidFill>
              <a:latin typeface="Trebuchet MS" pitchFamily="34" charset="0"/>
            </a:endParaRPr>
          </a:p>
        </p:txBody>
      </p:sp>
      <p:sp>
        <p:nvSpPr>
          <p:cNvPr id="2" name="Footer Placeholder 1"/>
          <p:cNvSpPr>
            <a:spLocks noGrp="1"/>
          </p:cNvSpPr>
          <p:nvPr>
            <p:ph type="ftr" sz="quarter" idx="11"/>
          </p:nvPr>
        </p:nvSpPr>
        <p:spPr>
          <a:xfrm>
            <a:off x="3124200" y="6245225"/>
            <a:ext cx="3392016" cy="476250"/>
          </a:xfrm>
        </p:spPr>
        <p:txBody>
          <a:bodyPr/>
          <a:lstStyle/>
          <a:p>
            <a:pPr>
              <a:defRPr/>
            </a:pPr>
            <a:r>
              <a:rPr lang="en-US" dirty="0"/>
              <a:t>Presented by : Pankaj Sharma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Variable – JavaScript variable scope</a:t>
            </a:r>
          </a:p>
        </p:txBody>
      </p:sp>
      <p:sp>
        <p:nvSpPr>
          <p:cNvPr id="11" name="TextBox 10"/>
          <p:cNvSpPr txBox="1"/>
          <p:nvPr/>
        </p:nvSpPr>
        <p:spPr>
          <a:xfrm>
            <a:off x="323528" y="1268760"/>
            <a:ext cx="8136904"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JavaScript defines only two scopes.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Global Scope: a variable with global scope can be accessed from any part of the JS code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Local Scope:  a variable with local scope can be accessed within a function where it is declared.</a:t>
            </a:r>
          </a:p>
        </p:txBody>
      </p:sp>
      <p:sp>
        <p:nvSpPr>
          <p:cNvPr id="6" name="TextBox 5"/>
          <p:cNvSpPr txBox="1"/>
          <p:nvPr/>
        </p:nvSpPr>
        <p:spPr>
          <a:xfrm>
            <a:off x="323528" y="2852936"/>
            <a:ext cx="5184576" cy="23083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=10;</a:t>
            </a:r>
          </a:p>
          <a:p>
            <a:r>
              <a:rPr lang="en-IN" dirty="0">
                <a:latin typeface="Times New Roman" panose="02020603050405020304" pitchFamily="18" charset="0"/>
                <a:cs typeface="Times New Roman" panose="02020603050405020304" pitchFamily="18" charset="0"/>
              </a:rPr>
              <a:t>function test(){</a:t>
            </a:r>
          </a:p>
          <a:p>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=100;</a:t>
            </a:r>
          </a:p>
          <a:p>
            <a:r>
              <a:rPr lang="en-IN" dirty="0">
                <a:latin typeface="Times New Roman" panose="02020603050405020304" pitchFamily="18" charset="0"/>
                <a:cs typeface="Times New Roman" panose="02020603050405020304" pitchFamily="18" charset="0"/>
              </a:rPr>
              <a:t>console.log("value of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in test()"+</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console.log("value of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outside test()"+</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test()</a:t>
            </a:r>
          </a:p>
        </p:txBody>
      </p:sp>
      <p:sp>
        <p:nvSpPr>
          <p:cNvPr id="7" name="TextBox 6"/>
          <p:cNvSpPr txBox="1"/>
          <p:nvPr/>
        </p:nvSpPr>
        <p:spPr>
          <a:xfrm>
            <a:off x="323528" y="5338684"/>
            <a:ext cx="40684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What will be the output of above code</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32262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Variable – JavaScript variable scope</a:t>
            </a:r>
          </a:p>
        </p:txBody>
      </p:sp>
      <p:sp>
        <p:nvSpPr>
          <p:cNvPr id="6" name="TextBox 5"/>
          <p:cNvSpPr txBox="1"/>
          <p:nvPr/>
        </p:nvSpPr>
        <p:spPr>
          <a:xfrm>
            <a:off x="316493" y="1196752"/>
            <a:ext cx="5184576"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pt-BR" dirty="0">
                <a:latin typeface="Times New Roman" panose="02020603050405020304" pitchFamily="18" charset="0"/>
                <a:cs typeface="Times New Roman" panose="02020603050405020304" pitchFamily="18" charset="0"/>
              </a:rPr>
              <a:t>var a=10;</a:t>
            </a:r>
          </a:p>
          <a:p>
            <a:r>
              <a:rPr lang="pt-BR" dirty="0">
                <a:latin typeface="Times New Roman" panose="02020603050405020304" pitchFamily="18" charset="0"/>
                <a:cs typeface="Times New Roman" panose="02020603050405020304" pitchFamily="18" charset="0"/>
              </a:rPr>
              <a:t>var a=20;</a:t>
            </a:r>
          </a:p>
          <a:p>
            <a:r>
              <a:rPr lang="pt-BR" dirty="0">
                <a:latin typeface="Times New Roman" panose="02020603050405020304" pitchFamily="18" charset="0"/>
                <a:cs typeface="Times New Roman" panose="02020603050405020304" pitchFamily="18" charset="0"/>
              </a:rPr>
              <a:t>console.log(a);</a:t>
            </a:r>
          </a:p>
        </p:txBody>
      </p:sp>
      <p:sp>
        <p:nvSpPr>
          <p:cNvPr id="7" name="TextBox 6"/>
          <p:cNvSpPr txBox="1"/>
          <p:nvPr/>
        </p:nvSpPr>
        <p:spPr>
          <a:xfrm>
            <a:off x="339074" y="2276872"/>
            <a:ext cx="40684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What will be the output of above code</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547916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Variable – JavaScript </a:t>
            </a:r>
            <a:r>
              <a:rPr lang="en-IN" dirty="0" err="1"/>
              <a:t>const</a:t>
            </a:r>
            <a:endParaRPr lang="en-IN" dirty="0"/>
          </a:p>
        </p:txBody>
      </p:sp>
      <p:sp>
        <p:nvSpPr>
          <p:cNvPr id="6" name="TextBox 5"/>
          <p:cNvSpPr txBox="1"/>
          <p:nvPr/>
        </p:nvSpPr>
        <p:spPr>
          <a:xfrm>
            <a:off x="316493" y="1196752"/>
            <a:ext cx="5184576"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a=10;</a:t>
            </a:r>
          </a:p>
          <a:p>
            <a:r>
              <a:rPr lang="en-IN" dirty="0">
                <a:latin typeface="Times New Roman" panose="02020603050405020304" pitchFamily="18" charset="0"/>
                <a:cs typeface="Times New Roman" panose="02020603050405020304" pitchFamily="18" charset="0"/>
              </a:rPr>
              <a:t>a=20;</a:t>
            </a:r>
          </a:p>
          <a:p>
            <a:r>
              <a:rPr lang="en-IN" dirty="0">
                <a:latin typeface="Times New Roman" panose="02020603050405020304" pitchFamily="18" charset="0"/>
                <a:cs typeface="Times New Roman" panose="02020603050405020304" pitchFamily="18" charset="0"/>
              </a:rPr>
              <a:t>console.log(a);</a:t>
            </a:r>
          </a:p>
        </p:txBody>
      </p:sp>
      <p:sp>
        <p:nvSpPr>
          <p:cNvPr id="7" name="TextBox 6"/>
          <p:cNvSpPr txBox="1"/>
          <p:nvPr/>
        </p:nvSpPr>
        <p:spPr>
          <a:xfrm>
            <a:off x="339074" y="2276872"/>
            <a:ext cx="40684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What will be the output of above code</a:t>
            </a:r>
          </a:p>
        </p:txBody>
      </p:sp>
      <p:sp>
        <p:nvSpPr>
          <p:cNvPr id="9" name="TextBox 8"/>
          <p:cNvSpPr txBox="1"/>
          <p:nvPr/>
        </p:nvSpPr>
        <p:spPr>
          <a:xfrm>
            <a:off x="339074" y="2660036"/>
            <a:ext cx="5313046"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Rules about constant: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Constant cannot be reassigned a value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Constant cannot be declared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Constant requires initialization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value assigned to constant value is mutable</a:t>
            </a:r>
          </a:p>
          <a:p>
            <a:endParaRPr lang="en-IN"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489246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Variable – JavaScript Hoisting</a:t>
            </a:r>
          </a:p>
        </p:txBody>
      </p:sp>
      <p:sp>
        <p:nvSpPr>
          <p:cNvPr id="6" name="TextBox 5"/>
          <p:cNvSpPr txBox="1"/>
          <p:nvPr/>
        </p:nvSpPr>
        <p:spPr>
          <a:xfrm>
            <a:off x="316493" y="2114272"/>
            <a:ext cx="5184576" cy="258532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a:latin typeface="Times New Roman" panose="02020603050405020304" pitchFamily="18" charset="0"/>
                <a:cs typeface="Times New Roman" panose="02020603050405020304" pitchFamily="18" charset="0"/>
              </a:rPr>
              <a:t>function main(){</a:t>
            </a:r>
          </a:p>
          <a:p>
            <a:r>
              <a:rPr lang="en-IN" dirty="0">
                <a:latin typeface="Times New Roman" panose="02020603050405020304" pitchFamily="18" charset="0"/>
                <a:cs typeface="Times New Roman" panose="02020603050405020304" pitchFamily="18" charset="0"/>
              </a:rPr>
              <a:t>for(</a:t>
            </a:r>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=1;i&lt;=5;i++){</a:t>
            </a:r>
          </a:p>
          <a:p>
            <a:r>
              <a:rPr lang="en-IN" dirty="0">
                <a:latin typeface="Times New Roman" panose="02020603050405020304" pitchFamily="18" charset="0"/>
                <a:cs typeface="Times New Roman" panose="02020603050405020304" pitchFamily="18" charset="0"/>
              </a:rPr>
              <a:t>console.log(</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console.log("value of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main();</a:t>
            </a:r>
          </a:p>
        </p:txBody>
      </p:sp>
      <p:sp>
        <p:nvSpPr>
          <p:cNvPr id="7" name="TextBox 6"/>
          <p:cNvSpPr txBox="1"/>
          <p:nvPr/>
        </p:nvSpPr>
        <p:spPr>
          <a:xfrm>
            <a:off x="310215" y="4829470"/>
            <a:ext cx="40684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What will be the output of above code</a:t>
            </a:r>
          </a:p>
        </p:txBody>
      </p:sp>
      <p:sp>
        <p:nvSpPr>
          <p:cNvPr id="9" name="TextBox 8"/>
          <p:cNvSpPr txBox="1"/>
          <p:nvPr/>
        </p:nvSpPr>
        <p:spPr>
          <a:xfrm>
            <a:off x="323528" y="5219908"/>
            <a:ext cx="8157372"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is declared inside the for() but still available outside the for(), this is variable hoisting</a:t>
            </a:r>
          </a:p>
        </p:txBody>
      </p:sp>
      <p:sp>
        <p:nvSpPr>
          <p:cNvPr id="8" name="TextBox 7"/>
          <p:cNvSpPr txBox="1"/>
          <p:nvPr/>
        </p:nvSpPr>
        <p:spPr>
          <a:xfrm>
            <a:off x="323528" y="1268760"/>
            <a:ext cx="51775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Is it possible to access a variable outside its scope?</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761044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Objects</a:t>
            </a:r>
          </a:p>
        </p:txBody>
      </p:sp>
      <p:sp>
        <p:nvSpPr>
          <p:cNvPr id="7" name="TextBox 6"/>
          <p:cNvSpPr txBox="1"/>
          <p:nvPr/>
        </p:nvSpPr>
        <p:spPr>
          <a:xfrm>
            <a:off x="333762" y="1196752"/>
            <a:ext cx="8147138"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 </a:t>
            </a:r>
            <a:r>
              <a:rPr lang="en-IN" b="1" dirty="0">
                <a:latin typeface="Times New Roman" panose="02020603050405020304" pitchFamily="18" charset="0"/>
                <a:cs typeface="Times New Roman" panose="02020603050405020304" pitchFamily="18" charset="0"/>
              </a:rPr>
              <a:t>object</a:t>
            </a:r>
            <a:r>
              <a:rPr lang="en-IN" dirty="0">
                <a:latin typeface="Times New Roman" panose="02020603050405020304" pitchFamily="18" charset="0"/>
                <a:cs typeface="Times New Roman" panose="02020603050405020304" pitchFamily="18" charset="0"/>
              </a:rPr>
              <a:t> is an instance which contains a set of key value pairs. Unlike primitive data types, objects can represent multiple or complex values and can change over their life time. The values can be scalar values or functions or even array of other objects.</a:t>
            </a:r>
          </a:p>
        </p:txBody>
      </p:sp>
      <p:sp>
        <p:nvSpPr>
          <p:cNvPr id="9" name="TextBox 8"/>
          <p:cNvSpPr txBox="1"/>
          <p:nvPr/>
        </p:nvSpPr>
        <p:spPr>
          <a:xfrm>
            <a:off x="323528" y="2276872"/>
            <a:ext cx="81573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Object Declaration Syntax</a:t>
            </a:r>
          </a:p>
        </p:txBody>
      </p:sp>
      <p:sp>
        <p:nvSpPr>
          <p:cNvPr id="8" name="TextBox 7"/>
          <p:cNvSpPr txBox="1"/>
          <p:nvPr/>
        </p:nvSpPr>
        <p:spPr>
          <a:xfrm>
            <a:off x="358147" y="2780928"/>
            <a:ext cx="3925821" cy="20313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identifier = { </a:t>
            </a:r>
          </a:p>
          <a:p>
            <a:r>
              <a:rPr lang="en-IN" dirty="0">
                <a:latin typeface="Times New Roman" panose="02020603050405020304" pitchFamily="18" charset="0"/>
                <a:cs typeface="Times New Roman" panose="02020603050405020304" pitchFamily="18" charset="0"/>
              </a:rPr>
              <a:t>Key1:value, </a:t>
            </a:r>
          </a:p>
          <a:p>
            <a:r>
              <a:rPr lang="en-IN" dirty="0">
                <a:latin typeface="Times New Roman" panose="02020603050405020304" pitchFamily="18" charset="0"/>
                <a:cs typeface="Times New Roman" panose="02020603050405020304" pitchFamily="18" charset="0"/>
              </a:rPr>
              <a:t>Key2: function () { </a:t>
            </a:r>
          </a:p>
          <a:p>
            <a:r>
              <a:rPr lang="en-IN" dirty="0">
                <a:latin typeface="Times New Roman" panose="02020603050405020304" pitchFamily="18" charset="0"/>
                <a:cs typeface="Times New Roman" panose="02020603050405020304" pitchFamily="18" charset="0"/>
              </a:rPr>
              <a:t>//functions },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Key3: [“content1”,” content2”] </a:t>
            </a:r>
          </a:p>
          <a:p>
            <a:r>
              <a:rPr lang="en-IN" dirty="0">
                <a:latin typeface="Times New Roman" panose="02020603050405020304" pitchFamily="18" charset="0"/>
                <a:cs typeface="Times New Roman" panose="02020603050405020304" pitchFamily="18" charset="0"/>
              </a:rPr>
              <a:t>} </a:t>
            </a:r>
          </a:p>
        </p:txBody>
      </p:sp>
      <p:sp>
        <p:nvSpPr>
          <p:cNvPr id="10" name="TextBox 9"/>
          <p:cNvSpPr txBox="1"/>
          <p:nvPr/>
        </p:nvSpPr>
        <p:spPr>
          <a:xfrm>
            <a:off x="312985" y="4941168"/>
            <a:ext cx="81573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Syntax of accessing object’s property</a:t>
            </a:r>
          </a:p>
        </p:txBody>
      </p:sp>
      <p:sp>
        <p:nvSpPr>
          <p:cNvPr id="11" name="TextBox 10"/>
          <p:cNvSpPr txBox="1"/>
          <p:nvPr/>
        </p:nvSpPr>
        <p:spPr>
          <a:xfrm>
            <a:off x="358147" y="5445224"/>
            <a:ext cx="3925821"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objectName.property</a:t>
            </a:r>
            <a:endParaRPr lang="en-IN"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3082649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animBg="1"/>
      <p:bldP spid="10"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Objects</a:t>
            </a:r>
          </a:p>
        </p:txBody>
      </p:sp>
      <p:sp>
        <p:nvSpPr>
          <p:cNvPr id="7" name="TextBox 6"/>
          <p:cNvSpPr txBox="1"/>
          <p:nvPr/>
        </p:nvSpPr>
        <p:spPr>
          <a:xfrm>
            <a:off x="333762" y="1196752"/>
            <a:ext cx="814713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Write the below code in text editor, and execute it</a:t>
            </a:r>
          </a:p>
        </p:txBody>
      </p:sp>
      <p:sp>
        <p:nvSpPr>
          <p:cNvPr id="8" name="TextBox 7"/>
          <p:cNvSpPr txBox="1"/>
          <p:nvPr/>
        </p:nvSpPr>
        <p:spPr>
          <a:xfrm>
            <a:off x="430155" y="1646798"/>
            <a:ext cx="3925821" cy="28623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employee={</a:t>
            </a:r>
          </a:p>
          <a:p>
            <a:r>
              <a:rPr lang="en-IN"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pankaj</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sharma</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salary: 90000,</a:t>
            </a:r>
          </a:p>
          <a:p>
            <a:r>
              <a:rPr lang="en-IN" dirty="0" err="1">
                <a:latin typeface="Times New Roman" panose="02020603050405020304" pitchFamily="18" charset="0"/>
                <a:cs typeface="Times New Roman" panose="02020603050405020304" pitchFamily="18" charset="0"/>
              </a:rPr>
              <a:t>showDetail</a:t>
            </a:r>
            <a:r>
              <a:rPr lang="en-IN" dirty="0">
                <a:latin typeface="Times New Roman" panose="02020603050405020304" pitchFamily="18" charset="0"/>
                <a:cs typeface="Times New Roman" panose="02020603050405020304" pitchFamily="18" charset="0"/>
              </a:rPr>
              <a:t>: function(){</a:t>
            </a:r>
          </a:p>
          <a:p>
            <a:r>
              <a:rPr lang="en-IN" dirty="0">
                <a:latin typeface="Times New Roman" panose="02020603050405020304" pitchFamily="18" charset="0"/>
                <a:cs typeface="Times New Roman" panose="02020603050405020304" pitchFamily="18" charset="0"/>
              </a:rPr>
              <a:t>console.log("Name : "+this.name);</a:t>
            </a:r>
          </a:p>
          <a:p>
            <a:r>
              <a:rPr lang="en-IN" dirty="0">
                <a:latin typeface="Times New Roman" panose="02020603050405020304" pitchFamily="18" charset="0"/>
                <a:cs typeface="Times New Roman" panose="02020603050405020304" pitchFamily="18" charset="0"/>
              </a:rPr>
              <a:t>console.log("Salary : "+</a:t>
            </a:r>
            <a:r>
              <a:rPr lang="en-IN" dirty="0" err="1">
                <a:latin typeface="Times New Roman" panose="02020603050405020304" pitchFamily="18" charset="0"/>
                <a:cs typeface="Times New Roman" panose="02020603050405020304" pitchFamily="18" charset="0"/>
              </a:rPr>
              <a:t>this.salary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employee.showDetail</a:t>
            </a:r>
            <a:r>
              <a:rPr lang="en-IN" dirty="0">
                <a:latin typeface="Times New Roman" panose="02020603050405020304" pitchFamily="18" charset="0"/>
                <a:cs typeface="Times New Roman" panose="02020603050405020304" pitchFamily="18" charset="0"/>
              </a:rPr>
              <a:t>();</a:t>
            </a:r>
          </a:p>
        </p:txBody>
      </p:sp>
      <p:sp>
        <p:nvSpPr>
          <p:cNvPr id="10" name="TextBox 9"/>
          <p:cNvSpPr txBox="1"/>
          <p:nvPr/>
        </p:nvSpPr>
        <p:spPr>
          <a:xfrm>
            <a:off x="312985" y="4941168"/>
            <a:ext cx="81573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Here employee is an object having name, salary and </a:t>
            </a:r>
            <a:r>
              <a:rPr lang="en-IN" dirty="0" err="1">
                <a:latin typeface="Times New Roman" panose="02020603050405020304" pitchFamily="18" charset="0"/>
                <a:cs typeface="Times New Roman" panose="02020603050405020304" pitchFamily="18" charset="0"/>
              </a:rPr>
              <a:t>showDetail</a:t>
            </a:r>
            <a:r>
              <a:rPr lang="en-IN" dirty="0">
                <a:latin typeface="Times New Roman" panose="02020603050405020304" pitchFamily="18" charset="0"/>
                <a:cs typeface="Times New Roman" panose="02020603050405020304" pitchFamily="18" charset="0"/>
              </a:rPr>
              <a:t> as properties. </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3429254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Objects-constructor</a:t>
            </a:r>
          </a:p>
        </p:txBody>
      </p:sp>
      <p:sp>
        <p:nvSpPr>
          <p:cNvPr id="7" name="TextBox 6"/>
          <p:cNvSpPr txBox="1"/>
          <p:nvPr/>
        </p:nvSpPr>
        <p:spPr>
          <a:xfrm>
            <a:off x="333762" y="1196752"/>
            <a:ext cx="8147138"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JavaScript provides a special constructor function called </a:t>
            </a:r>
            <a:r>
              <a:rPr lang="en-IN" b="1" dirty="0">
                <a:latin typeface="Times New Roman" panose="02020603050405020304" pitchFamily="18" charset="0"/>
                <a:cs typeface="Times New Roman" panose="02020603050405020304" pitchFamily="18" charset="0"/>
              </a:rPr>
              <a:t>Object()</a:t>
            </a:r>
            <a:r>
              <a:rPr lang="en-IN" dirty="0">
                <a:latin typeface="Times New Roman" panose="02020603050405020304" pitchFamily="18" charset="0"/>
                <a:cs typeface="Times New Roman" panose="02020603050405020304" pitchFamily="18" charset="0"/>
              </a:rPr>
              <a:t> to build the object. The new operator is used to create an instance of an object. To create an object, the new operator is followed by the constructor method.</a:t>
            </a:r>
          </a:p>
        </p:txBody>
      </p:sp>
      <p:sp>
        <p:nvSpPr>
          <p:cNvPr id="10" name="TextBox 9"/>
          <p:cNvSpPr txBox="1"/>
          <p:nvPr/>
        </p:nvSpPr>
        <p:spPr>
          <a:xfrm>
            <a:off x="395536" y="2204864"/>
            <a:ext cx="81573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What will be the output of below code?</a:t>
            </a:r>
          </a:p>
        </p:txBody>
      </p:sp>
      <p:sp>
        <p:nvSpPr>
          <p:cNvPr id="6" name="TextBox 5"/>
          <p:cNvSpPr txBox="1"/>
          <p:nvPr/>
        </p:nvSpPr>
        <p:spPr>
          <a:xfrm>
            <a:off x="395536" y="2708920"/>
            <a:ext cx="4011795" cy="64633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testObj</a:t>
            </a:r>
            <a:r>
              <a:rPr lang="en-IN" dirty="0">
                <a:latin typeface="Times New Roman" panose="02020603050405020304" pitchFamily="18" charset="0"/>
                <a:cs typeface="Times New Roman" panose="02020603050405020304" pitchFamily="18" charset="0"/>
              </a:rPr>
              <a:t>=new Object();</a:t>
            </a:r>
          </a:p>
          <a:p>
            <a:r>
              <a:rPr lang="en-IN" dirty="0">
                <a:latin typeface="Times New Roman" panose="02020603050405020304" pitchFamily="18" charset="0"/>
                <a:cs typeface="Times New Roman" panose="02020603050405020304" pitchFamily="18" charset="0"/>
              </a:rPr>
              <a:t>console.log(</a:t>
            </a:r>
            <a:r>
              <a:rPr lang="en-IN" dirty="0" err="1">
                <a:latin typeface="Times New Roman" panose="02020603050405020304" pitchFamily="18" charset="0"/>
                <a:cs typeface="Times New Roman" panose="02020603050405020304" pitchFamily="18" charset="0"/>
              </a:rPr>
              <a:t>testObj</a:t>
            </a:r>
            <a:r>
              <a:rPr lang="en-IN" dirty="0">
                <a:latin typeface="Times New Roman" panose="02020603050405020304" pitchFamily="18" charset="0"/>
                <a:cs typeface="Times New Roman" panose="02020603050405020304" pitchFamily="18" charset="0"/>
              </a:rPr>
              <a:t>);</a:t>
            </a:r>
          </a:p>
        </p:txBody>
      </p:sp>
      <p:sp>
        <p:nvSpPr>
          <p:cNvPr id="9" name="TextBox 8"/>
          <p:cNvSpPr txBox="1"/>
          <p:nvPr/>
        </p:nvSpPr>
        <p:spPr>
          <a:xfrm>
            <a:off x="395535" y="3501008"/>
            <a:ext cx="401179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 :  {}</a:t>
            </a:r>
          </a:p>
        </p:txBody>
      </p:sp>
      <p:sp>
        <p:nvSpPr>
          <p:cNvPr id="11" name="TextBox 10"/>
          <p:cNvSpPr txBox="1"/>
          <p:nvPr/>
        </p:nvSpPr>
        <p:spPr>
          <a:xfrm>
            <a:off x="395535" y="3861048"/>
            <a:ext cx="8157373"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Now if you want to add some property along with value to be associated. Then we use the below methods. </a:t>
            </a:r>
          </a:p>
        </p:txBody>
      </p:sp>
      <p:sp>
        <p:nvSpPr>
          <p:cNvPr id="12" name="TextBox 11"/>
          <p:cNvSpPr txBox="1"/>
          <p:nvPr/>
        </p:nvSpPr>
        <p:spPr>
          <a:xfrm>
            <a:off x="395536" y="4559596"/>
            <a:ext cx="4011795" cy="120032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testObj.property</a:t>
            </a:r>
            <a:r>
              <a:rPr lang="en-IN" dirty="0">
                <a:latin typeface="Times New Roman" panose="02020603050405020304" pitchFamily="18" charset="0"/>
                <a:cs typeface="Times New Roman" panose="02020603050405020304" pitchFamily="18" charset="0"/>
              </a:rPr>
              <a:t>=value;</a:t>
            </a:r>
          </a:p>
          <a:p>
            <a:r>
              <a:rPr lang="en-IN" dirty="0">
                <a:latin typeface="Times New Roman" panose="02020603050405020304" pitchFamily="18" charset="0"/>
                <a:cs typeface="Times New Roman" panose="02020603050405020304" pitchFamily="18" charset="0"/>
              </a:rPr>
              <a:t>Or</a:t>
            </a:r>
          </a:p>
          <a:p>
            <a:r>
              <a:rPr lang="en-IN" dirty="0" err="1">
                <a:latin typeface="Times New Roman" panose="02020603050405020304" pitchFamily="18" charset="0"/>
                <a:cs typeface="Times New Roman" panose="02020603050405020304" pitchFamily="18" charset="0"/>
              </a:rPr>
              <a:t>testObj</a:t>
            </a:r>
            <a:r>
              <a:rPr lang="en-IN" dirty="0">
                <a:latin typeface="Times New Roman" panose="02020603050405020304" pitchFamily="18" charset="0"/>
                <a:cs typeface="Times New Roman" panose="02020603050405020304" pitchFamily="18" charset="0"/>
              </a:rPr>
              <a:t>[“key”]=value</a:t>
            </a:r>
          </a:p>
          <a:p>
            <a:endParaRPr lang="en-IN"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599191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6" grpId="0" animBg="1"/>
      <p:bldP spid="9" grpId="0"/>
      <p:bldP spid="11"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Objects-constructor</a:t>
            </a:r>
          </a:p>
        </p:txBody>
      </p:sp>
      <p:sp>
        <p:nvSpPr>
          <p:cNvPr id="7" name="TextBox 6"/>
          <p:cNvSpPr txBox="1"/>
          <p:nvPr/>
        </p:nvSpPr>
        <p:spPr>
          <a:xfrm>
            <a:off x="333762" y="1196752"/>
            <a:ext cx="814713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Check for  below code:</a:t>
            </a:r>
          </a:p>
        </p:txBody>
      </p:sp>
      <p:sp>
        <p:nvSpPr>
          <p:cNvPr id="6" name="TextBox 5"/>
          <p:cNvSpPr txBox="1"/>
          <p:nvPr/>
        </p:nvSpPr>
        <p:spPr>
          <a:xfrm>
            <a:off x="395536" y="1568874"/>
            <a:ext cx="4011795" cy="14773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car=new Object();</a:t>
            </a:r>
          </a:p>
          <a:p>
            <a:r>
              <a:rPr lang="en-IN" dirty="0" err="1">
                <a:latin typeface="Times New Roman" panose="02020603050405020304" pitchFamily="18" charset="0"/>
                <a:cs typeface="Times New Roman" panose="02020603050405020304" pitchFamily="18" charset="0"/>
              </a:rPr>
              <a:t>car.make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Maruti</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car.model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Maruti</a:t>
            </a:r>
            <a:r>
              <a:rPr lang="en-IN" dirty="0">
                <a:latin typeface="Times New Roman" panose="02020603050405020304" pitchFamily="18" charset="0"/>
                <a:cs typeface="Times New Roman" panose="02020603050405020304" pitchFamily="18" charset="0"/>
              </a:rPr>
              <a:t> Alto LX";</a:t>
            </a:r>
          </a:p>
          <a:p>
            <a:r>
              <a:rPr lang="en-IN" dirty="0" err="1">
                <a:latin typeface="Times New Roman" panose="02020603050405020304" pitchFamily="18" charset="0"/>
                <a:cs typeface="Times New Roman" panose="02020603050405020304" pitchFamily="18" charset="0"/>
              </a:rPr>
              <a:t>car.year</a:t>
            </a:r>
            <a:r>
              <a:rPr lang="en-IN" dirty="0">
                <a:latin typeface="Times New Roman" panose="02020603050405020304" pitchFamily="18" charset="0"/>
                <a:cs typeface="Times New Roman" panose="02020603050405020304" pitchFamily="18" charset="0"/>
              </a:rPr>
              <a:t>=2008;</a:t>
            </a:r>
          </a:p>
          <a:p>
            <a:r>
              <a:rPr lang="en-IN" dirty="0">
                <a:latin typeface="Times New Roman" panose="02020603050405020304" pitchFamily="18" charset="0"/>
                <a:cs typeface="Times New Roman" panose="02020603050405020304" pitchFamily="18" charset="0"/>
              </a:rPr>
              <a:t>console.log(car);</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210950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Objects-constructor</a:t>
            </a:r>
          </a:p>
        </p:txBody>
      </p:sp>
      <p:sp>
        <p:nvSpPr>
          <p:cNvPr id="7" name="TextBox 6"/>
          <p:cNvSpPr txBox="1"/>
          <p:nvPr/>
        </p:nvSpPr>
        <p:spPr>
          <a:xfrm>
            <a:off x="333762" y="1196752"/>
            <a:ext cx="814713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One more way of creating object: using function</a:t>
            </a:r>
          </a:p>
        </p:txBody>
      </p:sp>
      <p:sp>
        <p:nvSpPr>
          <p:cNvPr id="6" name="TextBox 5"/>
          <p:cNvSpPr txBox="1"/>
          <p:nvPr/>
        </p:nvSpPr>
        <p:spPr>
          <a:xfrm>
            <a:off x="395536" y="1568874"/>
            <a:ext cx="4011795" cy="23083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a:latin typeface="Times New Roman" panose="02020603050405020304" pitchFamily="18" charset="0"/>
                <a:cs typeface="Times New Roman" panose="02020603050405020304" pitchFamily="18" charset="0"/>
              </a:rPr>
              <a:t>function Car(){</a:t>
            </a:r>
          </a:p>
          <a:p>
            <a:r>
              <a:rPr lang="en-IN" dirty="0" err="1">
                <a:latin typeface="Times New Roman" panose="02020603050405020304" pitchFamily="18" charset="0"/>
                <a:cs typeface="Times New Roman" panose="02020603050405020304" pitchFamily="18" charset="0"/>
              </a:rPr>
              <a:t>this.make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Maruti</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this.model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Maruti</a:t>
            </a:r>
            <a:r>
              <a:rPr lang="en-IN" dirty="0">
                <a:latin typeface="Times New Roman" panose="02020603050405020304" pitchFamily="18" charset="0"/>
                <a:cs typeface="Times New Roman" panose="02020603050405020304" pitchFamily="18" charset="0"/>
              </a:rPr>
              <a:t> Alto LX"</a:t>
            </a:r>
          </a:p>
          <a:p>
            <a:r>
              <a:rPr lang="en-IN" dirty="0" err="1">
                <a:latin typeface="Times New Roman" panose="02020603050405020304" pitchFamily="18" charset="0"/>
                <a:cs typeface="Times New Roman" panose="02020603050405020304" pitchFamily="18" charset="0"/>
              </a:rPr>
              <a:t>this.year</a:t>
            </a:r>
            <a:r>
              <a:rPr lang="en-IN" dirty="0">
                <a:latin typeface="Times New Roman" panose="02020603050405020304" pitchFamily="18" charset="0"/>
                <a:cs typeface="Times New Roman" panose="02020603050405020304" pitchFamily="18" charset="0"/>
              </a:rPr>
              <a:t>=2008</a:t>
            </a:r>
          </a:p>
          <a:p>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car=new Car();</a:t>
            </a:r>
          </a:p>
          <a:p>
            <a:r>
              <a:rPr lang="en-IN" dirty="0">
                <a:latin typeface="Times New Roman" panose="02020603050405020304" pitchFamily="18" charset="0"/>
                <a:cs typeface="Times New Roman" panose="02020603050405020304" pitchFamily="18" charset="0"/>
              </a:rPr>
              <a:t>console.log(car);</a:t>
            </a:r>
          </a:p>
        </p:txBody>
      </p:sp>
      <p:sp>
        <p:nvSpPr>
          <p:cNvPr id="5" name="TextBox 4"/>
          <p:cNvSpPr txBox="1"/>
          <p:nvPr/>
        </p:nvSpPr>
        <p:spPr>
          <a:xfrm>
            <a:off x="4716016" y="1553293"/>
            <a:ext cx="4011795" cy="20313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a:latin typeface="Times New Roman" panose="02020603050405020304" pitchFamily="18" charset="0"/>
                <a:cs typeface="Times New Roman" panose="02020603050405020304" pitchFamily="18" charset="0"/>
              </a:rPr>
              <a:t>function Car(){</a:t>
            </a:r>
          </a:p>
          <a:p>
            <a:r>
              <a:rPr lang="en-IN" dirty="0" err="1">
                <a:latin typeface="Times New Roman" panose="02020603050405020304" pitchFamily="18" charset="0"/>
                <a:cs typeface="Times New Roman" panose="02020603050405020304" pitchFamily="18" charset="0"/>
              </a:rPr>
              <a:t>this.make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Maruti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car=new Car();</a:t>
            </a:r>
          </a:p>
          <a:p>
            <a:r>
              <a:rPr lang="en-IN" dirty="0" err="1">
                <a:latin typeface="Times New Roman" panose="02020603050405020304" pitchFamily="18" charset="0"/>
                <a:cs typeface="Times New Roman" panose="02020603050405020304" pitchFamily="18" charset="0"/>
              </a:rPr>
              <a:t>car.model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Maruti</a:t>
            </a:r>
            <a:r>
              <a:rPr lang="en-IN" dirty="0">
                <a:latin typeface="Times New Roman" panose="02020603050405020304" pitchFamily="18" charset="0"/>
                <a:cs typeface="Times New Roman" panose="02020603050405020304" pitchFamily="18" charset="0"/>
              </a:rPr>
              <a:t> Alto Lx";</a:t>
            </a:r>
          </a:p>
          <a:p>
            <a:r>
              <a:rPr lang="en-IN" dirty="0">
                <a:latin typeface="Times New Roman" panose="02020603050405020304" pitchFamily="18" charset="0"/>
                <a:cs typeface="Times New Roman" panose="02020603050405020304" pitchFamily="18" charset="0"/>
              </a:rPr>
              <a:t>console.log(car);</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676999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t>ES6 – Objects (Creating Object using </a:t>
            </a:r>
            <a:r>
              <a:rPr lang="en-IN" dirty="0" err="1"/>
              <a:t>Object.create</a:t>
            </a:r>
            <a:r>
              <a:rPr lang="en-IN" dirty="0"/>
              <a:t>() method)</a:t>
            </a:r>
          </a:p>
        </p:txBody>
      </p:sp>
      <p:sp>
        <p:nvSpPr>
          <p:cNvPr id="7" name="TextBox 6"/>
          <p:cNvSpPr txBox="1"/>
          <p:nvPr/>
        </p:nvSpPr>
        <p:spPr>
          <a:xfrm>
            <a:off x="333762" y="1052736"/>
            <a:ext cx="814713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Objects can also be created using the </a:t>
            </a:r>
            <a:r>
              <a:rPr lang="en-IN" b="1" dirty="0" err="1">
                <a:latin typeface="Times New Roman" panose="02020603050405020304" pitchFamily="18" charset="0"/>
                <a:cs typeface="Times New Roman" panose="02020603050405020304" pitchFamily="18" charset="0"/>
              </a:rPr>
              <a:t>Object.create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method. It allows you to create the prototype for the object you want, without having to define a constructor function.</a:t>
            </a:r>
          </a:p>
        </p:txBody>
      </p:sp>
      <p:sp>
        <p:nvSpPr>
          <p:cNvPr id="6" name="TextBox 5"/>
          <p:cNvSpPr txBox="1"/>
          <p:nvPr/>
        </p:nvSpPr>
        <p:spPr>
          <a:xfrm>
            <a:off x="423319" y="1843083"/>
            <a:ext cx="4868761" cy="3139321"/>
          </a:xfrm>
          <a:prstGeom prst="rect">
            <a:avLst/>
          </a:prstGeom>
          <a:solidFill>
            <a:schemeClr val="tx1"/>
          </a:solidFill>
        </p:spPr>
        <p:txBody>
          <a:bodyPr wrap="square" rtlCol="0">
            <a:spAutoFit/>
          </a:bodyPr>
          <a:lstStyle/>
          <a:p>
            <a:r>
              <a:rPr lang="en-IN" dirty="0" err="1">
                <a:solidFill>
                  <a:srgbClr val="569CD6"/>
                </a:solidFill>
                <a:latin typeface="Consolas"/>
              </a:rPr>
              <a:t>var</a:t>
            </a:r>
            <a:r>
              <a:rPr lang="en-IN" dirty="0">
                <a:solidFill>
                  <a:srgbClr val="D4D4D4"/>
                </a:solidFill>
                <a:latin typeface="Consolas"/>
              </a:rPr>
              <a:t> </a:t>
            </a:r>
            <a:r>
              <a:rPr lang="en-IN" dirty="0">
                <a:solidFill>
                  <a:srgbClr val="9CDCFE"/>
                </a:solidFill>
                <a:latin typeface="Consolas"/>
              </a:rPr>
              <a:t>roles</a:t>
            </a:r>
            <a:r>
              <a:rPr lang="en-IN" dirty="0">
                <a:solidFill>
                  <a:srgbClr val="D4D4D4"/>
                </a:solidFill>
                <a:latin typeface="Consolas"/>
              </a:rPr>
              <a:t>={</a:t>
            </a:r>
          </a:p>
          <a:p>
            <a:r>
              <a:rPr lang="en-IN" dirty="0" err="1">
                <a:solidFill>
                  <a:srgbClr val="9CDCFE"/>
                </a:solidFill>
                <a:latin typeface="Consolas"/>
              </a:rPr>
              <a:t>type:</a:t>
            </a:r>
            <a:r>
              <a:rPr lang="en-IN" dirty="0" err="1">
                <a:solidFill>
                  <a:srgbClr val="CE9178"/>
                </a:solidFill>
                <a:latin typeface="Consolas"/>
              </a:rPr>
              <a:t>"Admin</a:t>
            </a:r>
            <a:r>
              <a:rPr lang="en-IN" dirty="0">
                <a:solidFill>
                  <a:srgbClr val="CE9178"/>
                </a:solidFill>
                <a:latin typeface="Consolas"/>
              </a:rPr>
              <a:t>"</a:t>
            </a:r>
            <a:r>
              <a:rPr lang="en-IN" dirty="0">
                <a:solidFill>
                  <a:srgbClr val="D4D4D4"/>
                </a:solidFill>
                <a:latin typeface="Consolas"/>
              </a:rPr>
              <a:t>, </a:t>
            </a:r>
            <a:r>
              <a:rPr lang="en-IN" dirty="0">
                <a:solidFill>
                  <a:srgbClr val="608B4E"/>
                </a:solidFill>
                <a:latin typeface="Consolas"/>
              </a:rPr>
              <a:t>// default role</a:t>
            </a:r>
            <a:endParaRPr lang="en-IN" dirty="0">
              <a:solidFill>
                <a:srgbClr val="D4D4D4"/>
              </a:solidFill>
              <a:latin typeface="Consolas"/>
            </a:endParaRPr>
          </a:p>
          <a:p>
            <a:r>
              <a:rPr lang="en-IN" dirty="0" err="1">
                <a:solidFill>
                  <a:srgbClr val="9CDCFE"/>
                </a:solidFill>
                <a:latin typeface="Consolas"/>
              </a:rPr>
              <a:t>showType</a:t>
            </a:r>
            <a:r>
              <a:rPr lang="en-IN" dirty="0">
                <a:solidFill>
                  <a:srgbClr val="9CDCFE"/>
                </a:solidFill>
                <a:latin typeface="Consolas"/>
              </a:rPr>
              <a:t>:</a:t>
            </a:r>
            <a:r>
              <a:rPr lang="en-IN" dirty="0">
                <a:solidFill>
                  <a:srgbClr val="D4D4D4"/>
                </a:solidFill>
                <a:latin typeface="Consolas"/>
              </a:rPr>
              <a:t> </a:t>
            </a:r>
            <a:r>
              <a:rPr lang="en-IN" dirty="0">
                <a:solidFill>
                  <a:srgbClr val="569CD6"/>
                </a:solidFill>
                <a:latin typeface="Consolas"/>
              </a:rPr>
              <a:t>function</a:t>
            </a:r>
            <a:r>
              <a:rPr lang="en-IN" dirty="0">
                <a:solidFill>
                  <a:srgbClr val="D4D4D4"/>
                </a:solidFill>
                <a:latin typeface="Consolas"/>
              </a:rPr>
              <a:t>(){</a:t>
            </a:r>
          </a:p>
          <a:p>
            <a:r>
              <a:rPr lang="en-IN" dirty="0">
                <a:solidFill>
                  <a:srgbClr val="608B4E"/>
                </a:solidFill>
                <a:latin typeface="Consolas"/>
              </a:rPr>
              <a:t>// show the type of role</a:t>
            </a:r>
            <a:endParaRPr lang="en-IN" dirty="0">
              <a:solidFill>
                <a:srgbClr val="D4D4D4"/>
              </a:solidFill>
              <a:latin typeface="Consolas"/>
            </a:endParaRPr>
          </a:p>
          <a:p>
            <a:r>
              <a:rPr lang="en-IN" dirty="0">
                <a:solidFill>
                  <a:srgbClr val="4EC9B0"/>
                </a:solidFill>
                <a:latin typeface="Consolas"/>
              </a:rPr>
              <a:t>console</a:t>
            </a:r>
            <a:r>
              <a:rPr lang="en-IN" dirty="0">
                <a:solidFill>
                  <a:srgbClr val="D4D4D4"/>
                </a:solidFill>
                <a:latin typeface="Consolas"/>
              </a:rPr>
              <a:t>.</a:t>
            </a:r>
            <a:r>
              <a:rPr lang="en-IN" dirty="0">
                <a:solidFill>
                  <a:srgbClr val="DCDCAA"/>
                </a:solidFill>
                <a:latin typeface="Consolas"/>
              </a:rPr>
              <a:t>log</a:t>
            </a:r>
            <a:r>
              <a:rPr lang="en-IN" dirty="0">
                <a:solidFill>
                  <a:srgbClr val="D4D4D4"/>
                </a:solidFill>
                <a:latin typeface="Consolas"/>
              </a:rPr>
              <a:t>(</a:t>
            </a:r>
            <a:r>
              <a:rPr lang="en-IN" dirty="0" err="1">
                <a:solidFill>
                  <a:srgbClr val="569CD6"/>
                </a:solidFill>
                <a:latin typeface="Consolas"/>
              </a:rPr>
              <a:t>this</a:t>
            </a:r>
            <a:r>
              <a:rPr lang="en-IN" dirty="0" err="1">
                <a:solidFill>
                  <a:srgbClr val="D4D4D4"/>
                </a:solidFill>
                <a:latin typeface="Consolas"/>
              </a:rPr>
              <a:t>.</a:t>
            </a:r>
            <a:r>
              <a:rPr lang="en-IN" dirty="0" err="1">
                <a:solidFill>
                  <a:srgbClr val="9CDCFE"/>
                </a:solidFill>
                <a:latin typeface="Consolas"/>
              </a:rPr>
              <a:t>type</a:t>
            </a:r>
            <a:r>
              <a:rPr lang="en-IN" dirty="0">
                <a:solidFill>
                  <a:srgbClr val="D4D4D4"/>
                </a:solidFill>
                <a:latin typeface="Consolas"/>
              </a:rPr>
              <a:t>);</a:t>
            </a:r>
          </a:p>
          <a:p>
            <a:r>
              <a:rPr lang="en-IN" dirty="0">
                <a:solidFill>
                  <a:srgbClr val="D4D4D4"/>
                </a:solidFill>
                <a:latin typeface="Consolas"/>
              </a:rPr>
              <a:t>}</a:t>
            </a:r>
          </a:p>
          <a:p>
            <a:r>
              <a:rPr lang="en-IN" dirty="0">
                <a:solidFill>
                  <a:srgbClr val="D4D4D4"/>
                </a:solidFill>
                <a:latin typeface="Consolas"/>
              </a:rPr>
              <a:t>}</a:t>
            </a:r>
          </a:p>
          <a:p>
            <a:br>
              <a:rPr lang="en-IN" dirty="0">
                <a:solidFill>
                  <a:srgbClr val="D4D4D4"/>
                </a:solidFill>
                <a:latin typeface="Consolas"/>
              </a:rPr>
            </a:br>
            <a:r>
              <a:rPr lang="en-IN" dirty="0">
                <a:solidFill>
                  <a:srgbClr val="608B4E"/>
                </a:solidFill>
                <a:latin typeface="Consolas"/>
              </a:rPr>
              <a:t>//create new </a:t>
            </a:r>
            <a:r>
              <a:rPr lang="en-IN" dirty="0" err="1">
                <a:solidFill>
                  <a:srgbClr val="608B4E"/>
                </a:solidFill>
                <a:latin typeface="Consolas"/>
              </a:rPr>
              <a:t>super_role</a:t>
            </a:r>
            <a:endParaRPr lang="en-IN" dirty="0">
              <a:solidFill>
                <a:srgbClr val="D4D4D4"/>
              </a:solidFill>
              <a:latin typeface="Consolas"/>
            </a:endParaRPr>
          </a:p>
          <a:p>
            <a:r>
              <a:rPr lang="en-IN" dirty="0" err="1">
                <a:solidFill>
                  <a:srgbClr val="569CD6"/>
                </a:solidFill>
                <a:latin typeface="Consolas"/>
              </a:rPr>
              <a:t>var</a:t>
            </a:r>
            <a:r>
              <a:rPr lang="en-IN" dirty="0">
                <a:solidFill>
                  <a:srgbClr val="D4D4D4"/>
                </a:solidFill>
                <a:latin typeface="Consolas"/>
              </a:rPr>
              <a:t> </a:t>
            </a:r>
            <a:r>
              <a:rPr lang="en-IN" dirty="0" err="1">
                <a:solidFill>
                  <a:srgbClr val="9CDCFE"/>
                </a:solidFill>
                <a:latin typeface="Consolas"/>
              </a:rPr>
              <a:t>super_role</a:t>
            </a:r>
            <a:r>
              <a:rPr lang="en-IN" dirty="0">
                <a:solidFill>
                  <a:srgbClr val="D4D4D4"/>
                </a:solidFill>
                <a:latin typeface="Consolas"/>
              </a:rPr>
              <a:t>=</a:t>
            </a:r>
            <a:r>
              <a:rPr lang="en-IN" dirty="0" err="1">
                <a:solidFill>
                  <a:srgbClr val="4EC9B0"/>
                </a:solidFill>
                <a:latin typeface="Consolas"/>
              </a:rPr>
              <a:t>Object</a:t>
            </a:r>
            <a:r>
              <a:rPr lang="en-IN" dirty="0" err="1">
                <a:solidFill>
                  <a:srgbClr val="D4D4D4"/>
                </a:solidFill>
                <a:latin typeface="Consolas"/>
              </a:rPr>
              <a:t>.</a:t>
            </a:r>
            <a:r>
              <a:rPr lang="en-IN" dirty="0" err="1">
                <a:solidFill>
                  <a:srgbClr val="DCDCAA"/>
                </a:solidFill>
                <a:latin typeface="Consolas"/>
              </a:rPr>
              <a:t>create</a:t>
            </a:r>
            <a:r>
              <a:rPr lang="en-IN" dirty="0">
                <a:solidFill>
                  <a:srgbClr val="D4D4D4"/>
                </a:solidFill>
                <a:latin typeface="Consolas"/>
              </a:rPr>
              <a:t>(</a:t>
            </a:r>
            <a:r>
              <a:rPr lang="en-IN" dirty="0">
                <a:solidFill>
                  <a:srgbClr val="9CDCFE"/>
                </a:solidFill>
                <a:latin typeface="Consolas"/>
              </a:rPr>
              <a:t>roles</a:t>
            </a:r>
            <a:r>
              <a:rPr lang="en-IN" dirty="0">
                <a:solidFill>
                  <a:srgbClr val="D4D4D4"/>
                </a:solidFill>
                <a:latin typeface="Consolas"/>
              </a:rPr>
              <a:t>);</a:t>
            </a:r>
          </a:p>
          <a:p>
            <a:r>
              <a:rPr lang="en-IN" dirty="0" err="1">
                <a:solidFill>
                  <a:srgbClr val="9CDCFE"/>
                </a:solidFill>
                <a:latin typeface="Consolas"/>
              </a:rPr>
              <a:t>super_role</a:t>
            </a:r>
            <a:r>
              <a:rPr lang="en-IN" dirty="0" err="1">
                <a:solidFill>
                  <a:srgbClr val="D4D4D4"/>
                </a:solidFill>
                <a:latin typeface="Consolas"/>
              </a:rPr>
              <a:t>.</a:t>
            </a:r>
            <a:r>
              <a:rPr lang="en-IN" dirty="0" err="1">
                <a:solidFill>
                  <a:srgbClr val="DCDCAA"/>
                </a:solidFill>
                <a:latin typeface="Consolas"/>
              </a:rPr>
              <a:t>showType</a:t>
            </a:r>
            <a:r>
              <a:rPr lang="en-IN" dirty="0">
                <a:solidFill>
                  <a:srgbClr val="D4D4D4"/>
                </a:solidFill>
                <a:latin typeface="Consolas"/>
              </a:rPr>
              <a:t>();</a:t>
            </a:r>
            <a:endParaRPr lang="en-IN" b="0" dirty="0">
              <a:solidFill>
                <a:srgbClr val="D4D4D4"/>
              </a:solidFill>
              <a:effectLst/>
              <a:latin typeface="Consolas"/>
            </a:endParaRPr>
          </a:p>
        </p:txBody>
      </p:sp>
      <p:sp>
        <p:nvSpPr>
          <p:cNvPr id="8" name="TextBox 7"/>
          <p:cNvSpPr txBox="1"/>
          <p:nvPr/>
        </p:nvSpPr>
        <p:spPr>
          <a:xfrm>
            <a:off x="423319" y="5157192"/>
            <a:ext cx="814713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Make changes to above code to create new roles as “Manager”</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4281514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Topics to be covered</a:t>
            </a:r>
          </a:p>
        </p:txBody>
      </p:sp>
      <p:sp>
        <p:nvSpPr>
          <p:cNvPr id="5" name="Content Placeholder 4"/>
          <p:cNvSpPr>
            <a:spLocks noGrp="1"/>
          </p:cNvSpPr>
          <p:nvPr>
            <p:ph idx="1"/>
          </p:nvPr>
        </p:nvSpPr>
        <p:spPr>
          <a:xfrm>
            <a:off x="467544" y="1052736"/>
            <a:ext cx="8064896" cy="3528392"/>
          </a:xfrm>
        </p:spPr>
        <p:txBody>
          <a:bodyPr/>
          <a:lstStyle/>
          <a:p>
            <a:pPr>
              <a:buFont typeface="Wingdings" pitchFamily="2" charset="2"/>
              <a:buChar char="Ø"/>
            </a:pPr>
            <a:r>
              <a:rPr lang="en-IN" dirty="0">
                <a:latin typeface="Times New Roman" pitchFamily="18" charset="0"/>
                <a:cs typeface="Times New Roman" pitchFamily="18" charset="0"/>
              </a:rPr>
              <a:t>Introduction to ES6</a:t>
            </a:r>
          </a:p>
          <a:p>
            <a:pPr lvl="1">
              <a:buFont typeface="Wingdings" pitchFamily="2" charset="2"/>
              <a:buChar char="Ø"/>
            </a:pPr>
            <a:r>
              <a:rPr lang="en-IN" sz="1600" dirty="0" err="1">
                <a:latin typeface="Times New Roman" pitchFamily="18" charset="0"/>
                <a:cs typeface="Times New Roman" pitchFamily="18" charset="0"/>
              </a:rPr>
              <a:t>Transpillers</a:t>
            </a:r>
            <a:endParaRPr lang="en-IN" sz="1600" dirty="0">
              <a:latin typeface="Times New Roman" pitchFamily="18" charset="0"/>
              <a:cs typeface="Times New Roman" pitchFamily="18" charset="0"/>
            </a:endParaRPr>
          </a:p>
          <a:p>
            <a:pPr lvl="1">
              <a:buFont typeface="Wingdings" pitchFamily="2" charset="2"/>
              <a:buChar char="Ø"/>
            </a:pPr>
            <a:r>
              <a:rPr lang="en-IN" sz="1600" dirty="0">
                <a:latin typeface="Times New Roman" pitchFamily="18" charset="0"/>
                <a:cs typeface="Times New Roman" pitchFamily="18" charset="0"/>
              </a:rPr>
              <a:t>Hands on</a:t>
            </a:r>
          </a:p>
          <a:p>
            <a:pPr lvl="1">
              <a:buFont typeface="Wingdings" pitchFamily="2" charset="2"/>
              <a:buChar char="Ø"/>
            </a:pPr>
            <a:r>
              <a:rPr lang="en-IN" sz="1600" dirty="0">
                <a:latin typeface="Times New Roman" pitchFamily="18" charset="0"/>
                <a:cs typeface="Times New Roman" pitchFamily="18" charset="0"/>
              </a:rPr>
              <a:t>Strict mode</a:t>
            </a:r>
          </a:p>
          <a:p>
            <a:pPr lvl="1">
              <a:buFont typeface="Wingdings" pitchFamily="2" charset="2"/>
              <a:buChar char="Ø"/>
            </a:pPr>
            <a:r>
              <a:rPr lang="en-IN" sz="1600" dirty="0">
                <a:latin typeface="Times New Roman" pitchFamily="18" charset="0"/>
                <a:cs typeface="Times New Roman" pitchFamily="18" charset="0"/>
              </a:rPr>
              <a:t>Hoisting</a:t>
            </a:r>
          </a:p>
          <a:p>
            <a:pPr lvl="1">
              <a:buFont typeface="Wingdings" pitchFamily="2" charset="2"/>
              <a:buChar char="Ø"/>
            </a:pPr>
            <a:r>
              <a:rPr lang="en-IN" sz="1600" dirty="0">
                <a:latin typeface="Times New Roman" pitchFamily="18" charset="0"/>
                <a:cs typeface="Times New Roman" pitchFamily="18" charset="0"/>
              </a:rPr>
              <a:t>Variable</a:t>
            </a:r>
          </a:p>
          <a:p>
            <a:pPr lvl="1">
              <a:buFont typeface="Wingdings" pitchFamily="2" charset="2"/>
              <a:buChar char="Ø"/>
            </a:pPr>
            <a:r>
              <a:rPr lang="en-IN" sz="1600" dirty="0">
                <a:latin typeface="Times New Roman" pitchFamily="18" charset="0"/>
                <a:cs typeface="Times New Roman" pitchFamily="18" charset="0"/>
              </a:rPr>
              <a:t>Object</a:t>
            </a:r>
          </a:p>
          <a:p>
            <a:pPr lvl="1">
              <a:buFont typeface="Wingdings" pitchFamily="2" charset="2"/>
              <a:buChar char="Ø"/>
            </a:pPr>
            <a:r>
              <a:rPr lang="en-IN" sz="1600" dirty="0">
                <a:latin typeface="Times New Roman" pitchFamily="18" charset="0"/>
                <a:cs typeface="Times New Roman" pitchFamily="18" charset="0"/>
              </a:rPr>
              <a:t>Class</a:t>
            </a:r>
          </a:p>
          <a:p>
            <a:pPr lvl="1">
              <a:buFont typeface="Wingdings" pitchFamily="2" charset="2"/>
              <a:buChar char="Ø"/>
            </a:pPr>
            <a:r>
              <a:rPr lang="en-IN" sz="1600">
                <a:latin typeface="Times New Roman" pitchFamily="18" charset="0"/>
                <a:cs typeface="Times New Roman" pitchFamily="18" charset="0"/>
              </a:rPr>
              <a:t>Arrow function</a:t>
            </a:r>
            <a:endParaRPr lang="en-IN"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t>ES6 – Objects (Creating Object using </a:t>
            </a:r>
            <a:r>
              <a:rPr lang="en-IN" dirty="0" err="1"/>
              <a:t>Object.create</a:t>
            </a:r>
            <a:r>
              <a:rPr lang="en-IN" dirty="0"/>
              <a:t>() method)</a:t>
            </a:r>
          </a:p>
        </p:txBody>
      </p:sp>
      <p:sp>
        <p:nvSpPr>
          <p:cNvPr id="7" name="TextBox 6"/>
          <p:cNvSpPr txBox="1"/>
          <p:nvPr/>
        </p:nvSpPr>
        <p:spPr>
          <a:xfrm>
            <a:off x="333762" y="1052736"/>
            <a:ext cx="814713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Solution</a:t>
            </a:r>
          </a:p>
        </p:txBody>
      </p:sp>
      <p:sp>
        <p:nvSpPr>
          <p:cNvPr id="6" name="TextBox 5"/>
          <p:cNvSpPr txBox="1"/>
          <p:nvPr/>
        </p:nvSpPr>
        <p:spPr>
          <a:xfrm>
            <a:off x="423319" y="1422068"/>
            <a:ext cx="4868761" cy="4524315"/>
          </a:xfrm>
          <a:prstGeom prst="rect">
            <a:avLst/>
          </a:prstGeom>
          <a:solidFill>
            <a:schemeClr val="tx1"/>
          </a:solidFill>
        </p:spPr>
        <p:txBody>
          <a:bodyPr wrap="square" rtlCol="0">
            <a:spAutoFit/>
          </a:bodyPr>
          <a:lstStyle/>
          <a:p>
            <a:r>
              <a:rPr lang="en-IN" dirty="0" err="1">
                <a:solidFill>
                  <a:srgbClr val="569CD6"/>
                </a:solidFill>
                <a:latin typeface="Times New Roman" panose="02020603050405020304" pitchFamily="18" charset="0"/>
                <a:cs typeface="Times New Roman" panose="02020603050405020304" pitchFamily="18" charset="0"/>
              </a:rPr>
              <a:t>var</a:t>
            </a:r>
            <a:r>
              <a:rPr lang="en-IN" dirty="0">
                <a:solidFill>
                  <a:srgbClr val="D4D4D4"/>
                </a:solidFill>
                <a:latin typeface="Times New Roman" panose="02020603050405020304" pitchFamily="18" charset="0"/>
                <a:cs typeface="Times New Roman" panose="02020603050405020304" pitchFamily="18" charset="0"/>
              </a:rPr>
              <a:t> </a:t>
            </a:r>
            <a:r>
              <a:rPr lang="en-IN" dirty="0">
                <a:solidFill>
                  <a:srgbClr val="9CDCFE"/>
                </a:solidFill>
                <a:latin typeface="Times New Roman" panose="02020603050405020304" pitchFamily="18" charset="0"/>
                <a:cs typeface="Times New Roman" panose="02020603050405020304" pitchFamily="18" charset="0"/>
              </a:rPr>
              <a:t>roles</a:t>
            </a:r>
            <a:r>
              <a:rPr lang="en-IN" dirty="0">
                <a:solidFill>
                  <a:srgbClr val="D4D4D4"/>
                </a:solidFill>
                <a:latin typeface="Times New Roman" panose="02020603050405020304" pitchFamily="18" charset="0"/>
                <a:cs typeface="Times New Roman" panose="02020603050405020304" pitchFamily="18" charset="0"/>
              </a:rPr>
              <a:t>={</a:t>
            </a:r>
          </a:p>
          <a:p>
            <a:r>
              <a:rPr lang="en-IN" dirty="0" err="1">
                <a:solidFill>
                  <a:srgbClr val="9CDCFE"/>
                </a:solidFill>
                <a:latin typeface="Times New Roman" panose="02020603050405020304" pitchFamily="18" charset="0"/>
                <a:cs typeface="Times New Roman" panose="02020603050405020304" pitchFamily="18" charset="0"/>
              </a:rPr>
              <a:t>type:</a:t>
            </a:r>
            <a:r>
              <a:rPr lang="en-IN" dirty="0" err="1">
                <a:solidFill>
                  <a:srgbClr val="CE9178"/>
                </a:solidFill>
                <a:latin typeface="Times New Roman" panose="02020603050405020304" pitchFamily="18" charset="0"/>
                <a:cs typeface="Times New Roman" panose="02020603050405020304" pitchFamily="18" charset="0"/>
              </a:rPr>
              <a:t>"Admin</a:t>
            </a:r>
            <a:r>
              <a:rPr lang="en-IN" dirty="0">
                <a:solidFill>
                  <a:srgbClr val="CE9178"/>
                </a:solidFill>
                <a:latin typeface="Times New Roman" panose="02020603050405020304" pitchFamily="18" charset="0"/>
                <a:cs typeface="Times New Roman" panose="02020603050405020304" pitchFamily="18" charset="0"/>
              </a:rPr>
              <a:t>"</a:t>
            </a:r>
            <a:r>
              <a:rPr lang="en-IN" dirty="0">
                <a:solidFill>
                  <a:srgbClr val="D4D4D4"/>
                </a:solidFill>
                <a:latin typeface="Times New Roman" panose="02020603050405020304" pitchFamily="18" charset="0"/>
                <a:cs typeface="Times New Roman" panose="02020603050405020304" pitchFamily="18" charset="0"/>
              </a:rPr>
              <a:t>, </a:t>
            </a:r>
            <a:r>
              <a:rPr lang="en-IN" dirty="0">
                <a:solidFill>
                  <a:srgbClr val="608B4E"/>
                </a:solidFill>
                <a:latin typeface="Times New Roman" panose="02020603050405020304" pitchFamily="18" charset="0"/>
                <a:cs typeface="Times New Roman" panose="02020603050405020304" pitchFamily="18" charset="0"/>
              </a:rPr>
              <a:t>// default role</a:t>
            </a:r>
            <a:endParaRPr lang="en-IN" dirty="0">
              <a:solidFill>
                <a:srgbClr val="D4D4D4"/>
              </a:solidFill>
              <a:latin typeface="Times New Roman" panose="02020603050405020304" pitchFamily="18" charset="0"/>
              <a:cs typeface="Times New Roman" panose="02020603050405020304" pitchFamily="18" charset="0"/>
            </a:endParaRPr>
          </a:p>
          <a:p>
            <a:r>
              <a:rPr lang="en-IN" dirty="0" err="1">
                <a:solidFill>
                  <a:srgbClr val="9CDCFE"/>
                </a:solidFill>
                <a:latin typeface="Times New Roman" panose="02020603050405020304" pitchFamily="18" charset="0"/>
                <a:cs typeface="Times New Roman" panose="02020603050405020304" pitchFamily="18" charset="0"/>
              </a:rPr>
              <a:t>showType</a:t>
            </a:r>
            <a:r>
              <a:rPr lang="en-IN" dirty="0">
                <a:solidFill>
                  <a:srgbClr val="9CDCFE"/>
                </a:solidFill>
                <a:latin typeface="Times New Roman" panose="02020603050405020304" pitchFamily="18" charset="0"/>
                <a:cs typeface="Times New Roman" panose="02020603050405020304" pitchFamily="18" charset="0"/>
              </a:rPr>
              <a:t>:</a:t>
            </a:r>
            <a:r>
              <a:rPr lang="en-IN" dirty="0">
                <a:solidFill>
                  <a:srgbClr val="D4D4D4"/>
                </a:solidFill>
                <a:latin typeface="Times New Roman" panose="02020603050405020304" pitchFamily="18" charset="0"/>
                <a:cs typeface="Times New Roman" panose="02020603050405020304" pitchFamily="18" charset="0"/>
              </a:rPr>
              <a:t> </a:t>
            </a:r>
            <a:r>
              <a:rPr lang="en-IN" dirty="0">
                <a:solidFill>
                  <a:srgbClr val="569CD6"/>
                </a:solidFill>
                <a:latin typeface="Times New Roman" panose="02020603050405020304" pitchFamily="18" charset="0"/>
                <a:cs typeface="Times New Roman" panose="02020603050405020304" pitchFamily="18" charset="0"/>
              </a:rPr>
              <a:t>function</a:t>
            </a:r>
            <a:r>
              <a:rPr lang="en-IN" dirty="0">
                <a:solidFill>
                  <a:srgbClr val="D4D4D4"/>
                </a:solidFill>
                <a:latin typeface="Times New Roman" panose="02020603050405020304" pitchFamily="18" charset="0"/>
                <a:cs typeface="Times New Roman" panose="02020603050405020304" pitchFamily="18" charset="0"/>
              </a:rPr>
              <a:t>(){</a:t>
            </a:r>
          </a:p>
          <a:p>
            <a:r>
              <a:rPr lang="en-IN" dirty="0">
                <a:solidFill>
                  <a:srgbClr val="608B4E"/>
                </a:solidFill>
                <a:latin typeface="Times New Roman" panose="02020603050405020304" pitchFamily="18" charset="0"/>
                <a:cs typeface="Times New Roman" panose="02020603050405020304" pitchFamily="18" charset="0"/>
              </a:rPr>
              <a:t>// show the type of role</a:t>
            </a:r>
            <a:endParaRPr lang="en-IN" dirty="0">
              <a:solidFill>
                <a:srgbClr val="D4D4D4"/>
              </a:solidFill>
              <a:latin typeface="Times New Roman" panose="02020603050405020304" pitchFamily="18" charset="0"/>
              <a:cs typeface="Times New Roman" panose="02020603050405020304" pitchFamily="18" charset="0"/>
            </a:endParaRPr>
          </a:p>
          <a:p>
            <a:r>
              <a:rPr lang="en-IN" dirty="0">
                <a:solidFill>
                  <a:srgbClr val="4EC9B0"/>
                </a:solidFill>
                <a:latin typeface="Times New Roman" panose="02020603050405020304" pitchFamily="18" charset="0"/>
                <a:cs typeface="Times New Roman" panose="02020603050405020304" pitchFamily="18" charset="0"/>
              </a:rPr>
              <a:t>console</a:t>
            </a:r>
            <a:r>
              <a:rPr lang="en-IN" dirty="0">
                <a:solidFill>
                  <a:srgbClr val="D4D4D4"/>
                </a:solidFill>
                <a:latin typeface="Times New Roman" panose="02020603050405020304" pitchFamily="18" charset="0"/>
                <a:cs typeface="Times New Roman" panose="02020603050405020304" pitchFamily="18" charset="0"/>
              </a:rPr>
              <a:t>.</a:t>
            </a:r>
            <a:r>
              <a:rPr lang="en-IN" dirty="0">
                <a:solidFill>
                  <a:srgbClr val="DCDCAA"/>
                </a:solidFill>
                <a:latin typeface="Times New Roman" panose="02020603050405020304" pitchFamily="18" charset="0"/>
                <a:cs typeface="Times New Roman" panose="02020603050405020304" pitchFamily="18" charset="0"/>
              </a:rPr>
              <a:t>log</a:t>
            </a:r>
            <a:r>
              <a:rPr lang="en-IN" dirty="0">
                <a:solidFill>
                  <a:srgbClr val="D4D4D4"/>
                </a:solidFill>
                <a:latin typeface="Times New Roman" panose="02020603050405020304" pitchFamily="18" charset="0"/>
                <a:cs typeface="Times New Roman" panose="02020603050405020304" pitchFamily="18" charset="0"/>
              </a:rPr>
              <a:t>(</a:t>
            </a:r>
            <a:r>
              <a:rPr lang="en-IN" dirty="0" err="1">
                <a:solidFill>
                  <a:srgbClr val="569CD6"/>
                </a:solidFill>
                <a:latin typeface="Times New Roman" panose="02020603050405020304" pitchFamily="18" charset="0"/>
                <a:cs typeface="Times New Roman" panose="02020603050405020304" pitchFamily="18" charset="0"/>
              </a:rPr>
              <a:t>this</a:t>
            </a:r>
            <a:r>
              <a:rPr lang="en-IN" dirty="0" err="1">
                <a:solidFill>
                  <a:srgbClr val="D4D4D4"/>
                </a:solidFill>
                <a:latin typeface="Times New Roman" panose="02020603050405020304" pitchFamily="18" charset="0"/>
                <a:cs typeface="Times New Roman" panose="02020603050405020304" pitchFamily="18" charset="0"/>
              </a:rPr>
              <a:t>.</a:t>
            </a:r>
            <a:r>
              <a:rPr lang="en-IN" dirty="0" err="1">
                <a:solidFill>
                  <a:srgbClr val="9CDCFE"/>
                </a:solidFill>
                <a:latin typeface="Times New Roman" panose="02020603050405020304" pitchFamily="18" charset="0"/>
                <a:cs typeface="Times New Roman" panose="02020603050405020304" pitchFamily="18" charset="0"/>
              </a:rPr>
              <a:t>type</a:t>
            </a:r>
            <a:r>
              <a:rPr lang="en-IN" dirty="0">
                <a:solidFill>
                  <a:srgbClr val="D4D4D4"/>
                </a:solidFill>
                <a:latin typeface="Times New Roman" panose="02020603050405020304" pitchFamily="18" charset="0"/>
                <a:cs typeface="Times New Roman" panose="02020603050405020304" pitchFamily="18" charset="0"/>
              </a:rPr>
              <a:t>);</a:t>
            </a:r>
          </a:p>
          <a:p>
            <a:r>
              <a:rPr lang="en-IN" dirty="0">
                <a:solidFill>
                  <a:srgbClr val="D4D4D4"/>
                </a:solidFill>
                <a:latin typeface="Times New Roman" panose="02020603050405020304" pitchFamily="18" charset="0"/>
                <a:cs typeface="Times New Roman" panose="02020603050405020304" pitchFamily="18" charset="0"/>
              </a:rPr>
              <a:t>}</a:t>
            </a:r>
          </a:p>
          <a:p>
            <a:r>
              <a:rPr lang="en-IN" dirty="0">
                <a:solidFill>
                  <a:srgbClr val="D4D4D4"/>
                </a:solidFill>
                <a:latin typeface="Times New Roman" panose="02020603050405020304" pitchFamily="18" charset="0"/>
                <a:cs typeface="Times New Roman" panose="02020603050405020304" pitchFamily="18" charset="0"/>
              </a:rPr>
              <a:t>}</a:t>
            </a:r>
          </a:p>
          <a:p>
            <a:br>
              <a:rPr lang="en-IN" dirty="0">
                <a:solidFill>
                  <a:srgbClr val="D4D4D4"/>
                </a:solidFill>
                <a:latin typeface="Times New Roman" panose="02020603050405020304" pitchFamily="18" charset="0"/>
                <a:cs typeface="Times New Roman" panose="02020603050405020304" pitchFamily="18" charset="0"/>
              </a:rPr>
            </a:br>
            <a:r>
              <a:rPr lang="en-IN" dirty="0">
                <a:solidFill>
                  <a:srgbClr val="608B4E"/>
                </a:solidFill>
                <a:latin typeface="Times New Roman" panose="02020603050405020304" pitchFamily="18" charset="0"/>
                <a:cs typeface="Times New Roman" panose="02020603050405020304" pitchFamily="18" charset="0"/>
              </a:rPr>
              <a:t>//create new </a:t>
            </a:r>
            <a:r>
              <a:rPr lang="en-IN" dirty="0" err="1">
                <a:solidFill>
                  <a:srgbClr val="608B4E"/>
                </a:solidFill>
                <a:latin typeface="Times New Roman" panose="02020603050405020304" pitchFamily="18" charset="0"/>
                <a:cs typeface="Times New Roman" panose="02020603050405020304" pitchFamily="18" charset="0"/>
              </a:rPr>
              <a:t>super_role</a:t>
            </a:r>
            <a:endParaRPr lang="en-IN" dirty="0">
              <a:solidFill>
                <a:srgbClr val="D4D4D4"/>
              </a:solidFill>
              <a:latin typeface="Times New Roman" panose="02020603050405020304" pitchFamily="18" charset="0"/>
              <a:cs typeface="Times New Roman" panose="02020603050405020304" pitchFamily="18" charset="0"/>
            </a:endParaRPr>
          </a:p>
          <a:p>
            <a:r>
              <a:rPr lang="en-IN" dirty="0" err="1">
                <a:solidFill>
                  <a:srgbClr val="569CD6"/>
                </a:solidFill>
                <a:latin typeface="Times New Roman" panose="02020603050405020304" pitchFamily="18" charset="0"/>
                <a:cs typeface="Times New Roman" panose="02020603050405020304" pitchFamily="18" charset="0"/>
              </a:rPr>
              <a:t>var</a:t>
            </a:r>
            <a:r>
              <a:rPr lang="en-IN" dirty="0">
                <a:solidFill>
                  <a:srgbClr val="D4D4D4"/>
                </a:solidFill>
                <a:latin typeface="Times New Roman" panose="02020603050405020304" pitchFamily="18" charset="0"/>
                <a:cs typeface="Times New Roman" panose="02020603050405020304" pitchFamily="18" charset="0"/>
              </a:rPr>
              <a:t> </a:t>
            </a:r>
            <a:r>
              <a:rPr lang="en-IN" dirty="0" err="1">
                <a:solidFill>
                  <a:srgbClr val="9CDCFE"/>
                </a:solidFill>
                <a:latin typeface="Times New Roman" panose="02020603050405020304" pitchFamily="18" charset="0"/>
                <a:cs typeface="Times New Roman" panose="02020603050405020304" pitchFamily="18" charset="0"/>
              </a:rPr>
              <a:t>super_role</a:t>
            </a:r>
            <a:r>
              <a:rPr lang="en-IN" dirty="0">
                <a:solidFill>
                  <a:srgbClr val="D4D4D4"/>
                </a:solidFill>
                <a:latin typeface="Times New Roman" panose="02020603050405020304" pitchFamily="18" charset="0"/>
                <a:cs typeface="Times New Roman" panose="02020603050405020304" pitchFamily="18" charset="0"/>
              </a:rPr>
              <a:t>=</a:t>
            </a:r>
            <a:r>
              <a:rPr lang="en-IN" dirty="0" err="1">
                <a:solidFill>
                  <a:srgbClr val="4EC9B0"/>
                </a:solidFill>
                <a:latin typeface="Times New Roman" panose="02020603050405020304" pitchFamily="18" charset="0"/>
                <a:cs typeface="Times New Roman" panose="02020603050405020304" pitchFamily="18" charset="0"/>
              </a:rPr>
              <a:t>Object</a:t>
            </a:r>
            <a:r>
              <a:rPr lang="en-IN" dirty="0" err="1">
                <a:solidFill>
                  <a:srgbClr val="D4D4D4"/>
                </a:solidFill>
                <a:latin typeface="Times New Roman" panose="02020603050405020304" pitchFamily="18" charset="0"/>
                <a:cs typeface="Times New Roman" panose="02020603050405020304" pitchFamily="18" charset="0"/>
              </a:rPr>
              <a:t>.</a:t>
            </a:r>
            <a:r>
              <a:rPr lang="en-IN" dirty="0" err="1">
                <a:solidFill>
                  <a:srgbClr val="DCDCAA"/>
                </a:solidFill>
                <a:latin typeface="Times New Roman" panose="02020603050405020304" pitchFamily="18" charset="0"/>
                <a:cs typeface="Times New Roman" panose="02020603050405020304" pitchFamily="18" charset="0"/>
              </a:rPr>
              <a:t>create</a:t>
            </a:r>
            <a:r>
              <a:rPr lang="en-IN" dirty="0">
                <a:solidFill>
                  <a:srgbClr val="D4D4D4"/>
                </a:solidFill>
                <a:latin typeface="Times New Roman" panose="02020603050405020304" pitchFamily="18" charset="0"/>
                <a:cs typeface="Times New Roman" panose="02020603050405020304" pitchFamily="18" charset="0"/>
              </a:rPr>
              <a:t>(</a:t>
            </a:r>
            <a:r>
              <a:rPr lang="en-IN" dirty="0">
                <a:solidFill>
                  <a:srgbClr val="9CDCFE"/>
                </a:solidFill>
                <a:latin typeface="Times New Roman" panose="02020603050405020304" pitchFamily="18" charset="0"/>
                <a:cs typeface="Times New Roman" panose="02020603050405020304" pitchFamily="18" charset="0"/>
              </a:rPr>
              <a:t>roles</a:t>
            </a:r>
            <a:r>
              <a:rPr lang="en-IN" dirty="0">
                <a:solidFill>
                  <a:srgbClr val="D4D4D4"/>
                </a:solidFill>
                <a:latin typeface="Times New Roman" panose="02020603050405020304" pitchFamily="18" charset="0"/>
                <a:cs typeface="Times New Roman" panose="02020603050405020304" pitchFamily="18" charset="0"/>
              </a:rPr>
              <a:t>);</a:t>
            </a:r>
          </a:p>
          <a:p>
            <a:r>
              <a:rPr lang="en-IN" dirty="0" err="1">
                <a:solidFill>
                  <a:srgbClr val="9CDCFE"/>
                </a:solidFill>
                <a:latin typeface="Times New Roman" panose="02020603050405020304" pitchFamily="18" charset="0"/>
                <a:cs typeface="Times New Roman" panose="02020603050405020304" pitchFamily="18" charset="0"/>
              </a:rPr>
              <a:t>super_role</a:t>
            </a:r>
            <a:r>
              <a:rPr lang="en-IN" dirty="0" err="1">
                <a:solidFill>
                  <a:srgbClr val="D4D4D4"/>
                </a:solidFill>
                <a:latin typeface="Times New Roman" panose="02020603050405020304" pitchFamily="18" charset="0"/>
                <a:cs typeface="Times New Roman" panose="02020603050405020304" pitchFamily="18" charset="0"/>
              </a:rPr>
              <a:t>.</a:t>
            </a:r>
            <a:r>
              <a:rPr lang="en-IN" dirty="0" err="1">
                <a:solidFill>
                  <a:srgbClr val="DCDCAA"/>
                </a:solidFill>
                <a:latin typeface="Times New Roman" panose="02020603050405020304" pitchFamily="18" charset="0"/>
                <a:cs typeface="Times New Roman" panose="02020603050405020304" pitchFamily="18" charset="0"/>
              </a:rPr>
              <a:t>showType</a:t>
            </a:r>
            <a:r>
              <a:rPr lang="en-IN" dirty="0">
                <a:solidFill>
                  <a:srgbClr val="D4D4D4"/>
                </a:solidFill>
                <a:latin typeface="Times New Roman" panose="02020603050405020304" pitchFamily="18" charset="0"/>
                <a:cs typeface="Times New Roman" panose="02020603050405020304" pitchFamily="18" charset="0"/>
              </a:rPr>
              <a:t>();</a:t>
            </a:r>
          </a:p>
          <a:p>
            <a:br>
              <a:rPr lang="en-IN" dirty="0">
                <a:solidFill>
                  <a:srgbClr val="D4D4D4"/>
                </a:solidFill>
                <a:latin typeface="Times New Roman" panose="02020603050405020304" pitchFamily="18" charset="0"/>
                <a:cs typeface="Times New Roman" panose="02020603050405020304" pitchFamily="18" charset="0"/>
              </a:rPr>
            </a:br>
            <a:r>
              <a:rPr lang="en-IN" dirty="0">
                <a:solidFill>
                  <a:srgbClr val="608B4E"/>
                </a:solidFill>
                <a:latin typeface="Times New Roman" panose="02020603050405020304" pitchFamily="18" charset="0"/>
                <a:cs typeface="Times New Roman" panose="02020603050405020304" pitchFamily="18" charset="0"/>
              </a:rPr>
              <a:t>//Create new </a:t>
            </a:r>
            <a:r>
              <a:rPr lang="en-IN" dirty="0" err="1">
                <a:solidFill>
                  <a:srgbClr val="608B4E"/>
                </a:solidFill>
                <a:latin typeface="Times New Roman" panose="02020603050405020304" pitchFamily="18" charset="0"/>
                <a:cs typeface="Times New Roman" panose="02020603050405020304" pitchFamily="18" charset="0"/>
              </a:rPr>
              <a:t>manager_role</a:t>
            </a:r>
            <a:endParaRPr lang="en-IN" dirty="0">
              <a:solidFill>
                <a:srgbClr val="D4D4D4"/>
              </a:solidFill>
              <a:latin typeface="Times New Roman" panose="02020603050405020304" pitchFamily="18" charset="0"/>
              <a:cs typeface="Times New Roman" panose="02020603050405020304" pitchFamily="18" charset="0"/>
            </a:endParaRPr>
          </a:p>
          <a:p>
            <a:r>
              <a:rPr lang="en-IN" dirty="0" err="1">
                <a:solidFill>
                  <a:srgbClr val="569CD6"/>
                </a:solidFill>
                <a:latin typeface="Times New Roman" panose="02020603050405020304" pitchFamily="18" charset="0"/>
                <a:cs typeface="Times New Roman" panose="02020603050405020304" pitchFamily="18" charset="0"/>
              </a:rPr>
              <a:t>var</a:t>
            </a:r>
            <a:r>
              <a:rPr lang="en-IN" dirty="0">
                <a:solidFill>
                  <a:srgbClr val="D4D4D4"/>
                </a:solidFill>
                <a:latin typeface="Times New Roman" panose="02020603050405020304" pitchFamily="18" charset="0"/>
                <a:cs typeface="Times New Roman" panose="02020603050405020304" pitchFamily="18" charset="0"/>
              </a:rPr>
              <a:t> </a:t>
            </a:r>
            <a:r>
              <a:rPr lang="en-IN" dirty="0" err="1">
                <a:solidFill>
                  <a:srgbClr val="9CDCFE"/>
                </a:solidFill>
                <a:latin typeface="Times New Roman" panose="02020603050405020304" pitchFamily="18" charset="0"/>
                <a:cs typeface="Times New Roman" panose="02020603050405020304" pitchFamily="18" charset="0"/>
              </a:rPr>
              <a:t>manager_role</a:t>
            </a:r>
            <a:r>
              <a:rPr lang="en-IN" dirty="0">
                <a:solidFill>
                  <a:srgbClr val="D4D4D4"/>
                </a:solidFill>
                <a:latin typeface="Times New Roman" panose="02020603050405020304" pitchFamily="18" charset="0"/>
                <a:cs typeface="Times New Roman" panose="02020603050405020304" pitchFamily="18" charset="0"/>
              </a:rPr>
              <a:t>=</a:t>
            </a:r>
            <a:r>
              <a:rPr lang="en-IN" dirty="0" err="1">
                <a:solidFill>
                  <a:srgbClr val="4EC9B0"/>
                </a:solidFill>
                <a:latin typeface="Times New Roman" panose="02020603050405020304" pitchFamily="18" charset="0"/>
                <a:cs typeface="Times New Roman" panose="02020603050405020304" pitchFamily="18" charset="0"/>
              </a:rPr>
              <a:t>Object</a:t>
            </a:r>
            <a:r>
              <a:rPr lang="en-IN" dirty="0" err="1">
                <a:solidFill>
                  <a:srgbClr val="D4D4D4"/>
                </a:solidFill>
                <a:latin typeface="Times New Roman" panose="02020603050405020304" pitchFamily="18" charset="0"/>
                <a:cs typeface="Times New Roman" panose="02020603050405020304" pitchFamily="18" charset="0"/>
              </a:rPr>
              <a:t>.</a:t>
            </a:r>
            <a:r>
              <a:rPr lang="en-IN" dirty="0" err="1">
                <a:solidFill>
                  <a:srgbClr val="DCDCAA"/>
                </a:solidFill>
                <a:latin typeface="Times New Roman" panose="02020603050405020304" pitchFamily="18" charset="0"/>
                <a:cs typeface="Times New Roman" panose="02020603050405020304" pitchFamily="18" charset="0"/>
              </a:rPr>
              <a:t>create</a:t>
            </a:r>
            <a:r>
              <a:rPr lang="en-IN" dirty="0">
                <a:solidFill>
                  <a:srgbClr val="D4D4D4"/>
                </a:solidFill>
                <a:latin typeface="Times New Roman" panose="02020603050405020304" pitchFamily="18" charset="0"/>
                <a:cs typeface="Times New Roman" panose="02020603050405020304" pitchFamily="18" charset="0"/>
              </a:rPr>
              <a:t>(</a:t>
            </a:r>
            <a:r>
              <a:rPr lang="en-IN" dirty="0">
                <a:solidFill>
                  <a:srgbClr val="9CDCFE"/>
                </a:solidFill>
                <a:latin typeface="Times New Roman" panose="02020603050405020304" pitchFamily="18" charset="0"/>
                <a:cs typeface="Times New Roman" panose="02020603050405020304" pitchFamily="18" charset="0"/>
              </a:rPr>
              <a:t>roles</a:t>
            </a:r>
            <a:r>
              <a:rPr lang="en-IN" dirty="0">
                <a:solidFill>
                  <a:srgbClr val="D4D4D4"/>
                </a:solidFill>
                <a:latin typeface="Times New Roman" panose="02020603050405020304" pitchFamily="18" charset="0"/>
                <a:cs typeface="Times New Roman" panose="02020603050405020304" pitchFamily="18" charset="0"/>
              </a:rPr>
              <a:t>);</a:t>
            </a:r>
          </a:p>
          <a:p>
            <a:r>
              <a:rPr lang="en-IN" dirty="0" err="1">
                <a:solidFill>
                  <a:srgbClr val="9CDCFE"/>
                </a:solidFill>
                <a:latin typeface="Times New Roman" panose="02020603050405020304" pitchFamily="18" charset="0"/>
                <a:cs typeface="Times New Roman" panose="02020603050405020304" pitchFamily="18" charset="0"/>
              </a:rPr>
              <a:t>manager_role</a:t>
            </a:r>
            <a:r>
              <a:rPr lang="en-IN" dirty="0" err="1">
                <a:solidFill>
                  <a:srgbClr val="D4D4D4"/>
                </a:solidFill>
                <a:latin typeface="Times New Roman" panose="02020603050405020304" pitchFamily="18" charset="0"/>
                <a:cs typeface="Times New Roman" panose="02020603050405020304" pitchFamily="18" charset="0"/>
              </a:rPr>
              <a:t>.</a:t>
            </a:r>
            <a:r>
              <a:rPr lang="en-IN" dirty="0" err="1">
                <a:solidFill>
                  <a:srgbClr val="9CDCFE"/>
                </a:solidFill>
                <a:latin typeface="Times New Roman" panose="02020603050405020304" pitchFamily="18" charset="0"/>
                <a:cs typeface="Times New Roman" panose="02020603050405020304" pitchFamily="18" charset="0"/>
              </a:rPr>
              <a:t>type</a:t>
            </a:r>
            <a:r>
              <a:rPr lang="en-IN" dirty="0">
                <a:solidFill>
                  <a:srgbClr val="D4D4D4"/>
                </a:solidFill>
                <a:latin typeface="Times New Roman" panose="02020603050405020304" pitchFamily="18" charset="0"/>
                <a:cs typeface="Times New Roman" panose="02020603050405020304" pitchFamily="18" charset="0"/>
              </a:rPr>
              <a:t>=</a:t>
            </a:r>
            <a:r>
              <a:rPr lang="en-IN" dirty="0">
                <a:solidFill>
                  <a:srgbClr val="CE9178"/>
                </a:solidFill>
                <a:latin typeface="Times New Roman" panose="02020603050405020304" pitchFamily="18" charset="0"/>
                <a:cs typeface="Times New Roman" panose="02020603050405020304" pitchFamily="18" charset="0"/>
              </a:rPr>
              <a:t>"Manager"</a:t>
            </a:r>
            <a:r>
              <a:rPr lang="en-IN" dirty="0">
                <a:solidFill>
                  <a:srgbClr val="D4D4D4"/>
                </a:solidFill>
                <a:latin typeface="Times New Roman" panose="02020603050405020304" pitchFamily="18" charset="0"/>
                <a:cs typeface="Times New Roman" panose="02020603050405020304" pitchFamily="18" charset="0"/>
              </a:rPr>
              <a:t>;</a:t>
            </a:r>
          </a:p>
          <a:p>
            <a:r>
              <a:rPr lang="en-IN" dirty="0" err="1">
                <a:solidFill>
                  <a:srgbClr val="9CDCFE"/>
                </a:solidFill>
                <a:latin typeface="Times New Roman" panose="02020603050405020304" pitchFamily="18" charset="0"/>
                <a:cs typeface="Times New Roman" panose="02020603050405020304" pitchFamily="18" charset="0"/>
              </a:rPr>
              <a:t>manager_role</a:t>
            </a:r>
            <a:r>
              <a:rPr lang="en-IN" dirty="0" err="1">
                <a:solidFill>
                  <a:srgbClr val="D4D4D4"/>
                </a:solidFill>
                <a:latin typeface="Times New Roman" panose="02020603050405020304" pitchFamily="18" charset="0"/>
                <a:cs typeface="Times New Roman" panose="02020603050405020304" pitchFamily="18" charset="0"/>
              </a:rPr>
              <a:t>.</a:t>
            </a:r>
            <a:r>
              <a:rPr lang="en-IN" dirty="0" err="1">
                <a:solidFill>
                  <a:srgbClr val="DCDCAA"/>
                </a:solidFill>
                <a:latin typeface="Times New Roman" panose="02020603050405020304" pitchFamily="18" charset="0"/>
                <a:cs typeface="Times New Roman" panose="02020603050405020304" pitchFamily="18" charset="0"/>
              </a:rPr>
              <a:t>showType</a:t>
            </a:r>
            <a:r>
              <a:rPr lang="en-IN" dirty="0">
                <a:solidFill>
                  <a:srgbClr val="D4D4D4"/>
                </a:solidFill>
                <a:latin typeface="Times New Roman" panose="02020603050405020304" pitchFamily="18" charset="0"/>
                <a:cs typeface="Times New Roman" panose="02020603050405020304" pitchFamily="18" charset="0"/>
              </a:rPr>
              <a:t>();</a:t>
            </a:r>
            <a:endParaRPr lang="en-IN" b="0" dirty="0">
              <a:solidFill>
                <a:srgbClr val="D4D4D4"/>
              </a:solidFill>
              <a:effectLst/>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4124873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ES6 – Objects (</a:t>
            </a:r>
            <a:r>
              <a:rPr lang="en-IN" dirty="0" err="1"/>
              <a:t>Object.assign</a:t>
            </a:r>
            <a:r>
              <a:rPr lang="en-IN" dirty="0"/>
              <a:t>() function)</a:t>
            </a:r>
          </a:p>
        </p:txBody>
      </p:sp>
      <p:sp>
        <p:nvSpPr>
          <p:cNvPr id="7" name="TextBox 6"/>
          <p:cNvSpPr txBox="1"/>
          <p:nvPr/>
        </p:nvSpPr>
        <p:spPr>
          <a:xfrm>
            <a:off x="333762" y="1052736"/>
            <a:ext cx="8147138"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a:t>
            </a:r>
            <a:r>
              <a:rPr lang="en-IN" b="1" dirty="0" err="1">
                <a:latin typeface="Times New Roman" panose="02020603050405020304" pitchFamily="18" charset="0"/>
                <a:cs typeface="Times New Roman" panose="02020603050405020304" pitchFamily="18" charset="0"/>
              </a:rPr>
              <a:t>Object.assign</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method is used to copy the values of all enumerable own properties from one or more source objects to a target object. It will return the target object.</a:t>
            </a:r>
          </a:p>
        </p:txBody>
      </p:sp>
      <p:sp>
        <p:nvSpPr>
          <p:cNvPr id="5" name="TextBox 4"/>
          <p:cNvSpPr txBox="1"/>
          <p:nvPr/>
        </p:nvSpPr>
        <p:spPr>
          <a:xfrm>
            <a:off x="333762" y="1916832"/>
            <a:ext cx="814713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Syntax</a:t>
            </a:r>
          </a:p>
          <a:p>
            <a:r>
              <a:rPr lang="en-IN" dirty="0" err="1">
                <a:latin typeface="Times New Roman" panose="02020603050405020304" pitchFamily="18" charset="0"/>
                <a:cs typeface="Times New Roman" panose="02020603050405020304" pitchFamily="18" charset="0"/>
              </a:rPr>
              <a:t>Object.assign</a:t>
            </a:r>
            <a:r>
              <a:rPr lang="en-IN" dirty="0">
                <a:latin typeface="Times New Roman" panose="02020603050405020304" pitchFamily="18" charset="0"/>
                <a:cs typeface="Times New Roman" panose="02020603050405020304" pitchFamily="18" charset="0"/>
              </a:rPr>
              <a:t>(target,…sources);</a:t>
            </a:r>
          </a:p>
        </p:txBody>
      </p:sp>
      <p:sp>
        <p:nvSpPr>
          <p:cNvPr id="8" name="TextBox 7"/>
          <p:cNvSpPr txBox="1"/>
          <p:nvPr/>
        </p:nvSpPr>
        <p:spPr>
          <a:xfrm>
            <a:off x="333762" y="3086958"/>
            <a:ext cx="6110446" cy="2862322"/>
          </a:xfrm>
          <a:prstGeom prst="rect">
            <a:avLst/>
          </a:prstGeom>
          <a:solidFill>
            <a:schemeClr val="tx1"/>
          </a:solidFill>
        </p:spPr>
        <p:txBody>
          <a:bodyPr wrap="square" rtlCol="0">
            <a:spAutoFit/>
          </a:bodyPr>
          <a:lstStyle/>
          <a:p>
            <a:r>
              <a:rPr lang="en-IN" dirty="0" err="1">
                <a:solidFill>
                  <a:srgbClr val="569CD6"/>
                </a:solidFill>
                <a:latin typeface="Consolas"/>
              </a:rPr>
              <a:t>var</a:t>
            </a:r>
            <a:r>
              <a:rPr lang="en-IN" dirty="0">
                <a:solidFill>
                  <a:srgbClr val="D4D4D4"/>
                </a:solidFill>
                <a:latin typeface="Consolas"/>
              </a:rPr>
              <a:t> </a:t>
            </a:r>
            <a:r>
              <a:rPr lang="en-IN" dirty="0">
                <a:solidFill>
                  <a:srgbClr val="9CDCFE"/>
                </a:solidFill>
                <a:latin typeface="Consolas"/>
              </a:rPr>
              <a:t>employee</a:t>
            </a:r>
            <a:r>
              <a:rPr lang="en-IN" dirty="0">
                <a:solidFill>
                  <a:srgbClr val="D4D4D4"/>
                </a:solidFill>
                <a:latin typeface="Consolas"/>
              </a:rPr>
              <a:t>=</a:t>
            </a:r>
            <a:r>
              <a:rPr lang="en-IN" dirty="0">
                <a:solidFill>
                  <a:srgbClr val="569CD6"/>
                </a:solidFill>
                <a:latin typeface="Consolas"/>
              </a:rPr>
              <a:t>new</a:t>
            </a:r>
            <a:r>
              <a:rPr lang="en-IN" dirty="0">
                <a:solidFill>
                  <a:srgbClr val="D4D4D4"/>
                </a:solidFill>
                <a:latin typeface="Consolas"/>
              </a:rPr>
              <a:t> </a:t>
            </a:r>
            <a:r>
              <a:rPr lang="en-IN" dirty="0">
                <a:solidFill>
                  <a:srgbClr val="4EC9B0"/>
                </a:solidFill>
                <a:latin typeface="Consolas"/>
              </a:rPr>
              <a:t>Object</a:t>
            </a:r>
            <a:r>
              <a:rPr lang="en-IN" dirty="0">
                <a:solidFill>
                  <a:srgbClr val="D4D4D4"/>
                </a:solidFill>
                <a:latin typeface="Consolas"/>
              </a:rPr>
              <a:t>();</a:t>
            </a:r>
          </a:p>
          <a:p>
            <a:r>
              <a:rPr lang="en-IN" dirty="0">
                <a:solidFill>
                  <a:srgbClr val="9CDCFE"/>
                </a:solidFill>
                <a:latin typeface="Consolas"/>
              </a:rPr>
              <a:t>employee</a:t>
            </a:r>
            <a:r>
              <a:rPr lang="en-IN" dirty="0">
                <a:solidFill>
                  <a:srgbClr val="D4D4D4"/>
                </a:solidFill>
                <a:latin typeface="Consolas"/>
              </a:rPr>
              <a:t>.</a:t>
            </a:r>
            <a:r>
              <a:rPr lang="en-IN" dirty="0">
                <a:solidFill>
                  <a:srgbClr val="9CDCFE"/>
                </a:solidFill>
                <a:latin typeface="Consolas"/>
              </a:rPr>
              <a:t>name</a:t>
            </a:r>
            <a:r>
              <a:rPr lang="en-IN" dirty="0">
                <a:solidFill>
                  <a:srgbClr val="D4D4D4"/>
                </a:solidFill>
                <a:latin typeface="Consolas"/>
              </a:rPr>
              <a:t>=</a:t>
            </a:r>
            <a:r>
              <a:rPr lang="en-IN" dirty="0">
                <a:solidFill>
                  <a:srgbClr val="CE9178"/>
                </a:solidFill>
                <a:latin typeface="Consolas"/>
              </a:rPr>
              <a:t>"Pankaj"</a:t>
            </a:r>
            <a:r>
              <a:rPr lang="en-IN" dirty="0">
                <a:solidFill>
                  <a:srgbClr val="D4D4D4"/>
                </a:solidFill>
                <a:latin typeface="Consolas"/>
              </a:rPr>
              <a:t>;</a:t>
            </a:r>
          </a:p>
          <a:p>
            <a:r>
              <a:rPr lang="en-IN" dirty="0" err="1">
                <a:solidFill>
                  <a:srgbClr val="9CDCFE"/>
                </a:solidFill>
                <a:latin typeface="Consolas"/>
              </a:rPr>
              <a:t>employee</a:t>
            </a:r>
            <a:r>
              <a:rPr lang="en-IN" dirty="0" err="1">
                <a:solidFill>
                  <a:srgbClr val="D4D4D4"/>
                </a:solidFill>
                <a:latin typeface="Consolas"/>
              </a:rPr>
              <a:t>.</a:t>
            </a:r>
            <a:r>
              <a:rPr lang="en-IN" dirty="0" err="1">
                <a:solidFill>
                  <a:srgbClr val="9CDCFE"/>
                </a:solidFill>
                <a:latin typeface="Consolas"/>
              </a:rPr>
              <a:t>salary</a:t>
            </a:r>
            <a:r>
              <a:rPr lang="en-IN" dirty="0">
                <a:solidFill>
                  <a:srgbClr val="D4D4D4"/>
                </a:solidFill>
                <a:latin typeface="Consolas"/>
              </a:rPr>
              <a:t>=</a:t>
            </a:r>
            <a:r>
              <a:rPr lang="en-IN" dirty="0">
                <a:solidFill>
                  <a:srgbClr val="B5CEA8"/>
                </a:solidFill>
                <a:latin typeface="Consolas"/>
              </a:rPr>
              <a:t>90000</a:t>
            </a:r>
            <a:r>
              <a:rPr lang="en-IN" dirty="0">
                <a:solidFill>
                  <a:srgbClr val="D4D4D4"/>
                </a:solidFill>
                <a:latin typeface="Consolas"/>
              </a:rPr>
              <a:t>;</a:t>
            </a:r>
          </a:p>
          <a:p>
            <a:br>
              <a:rPr lang="en-IN" dirty="0">
                <a:solidFill>
                  <a:srgbClr val="D4D4D4"/>
                </a:solidFill>
                <a:latin typeface="Consolas"/>
              </a:rPr>
            </a:br>
            <a:r>
              <a:rPr lang="en-IN" dirty="0" err="1">
                <a:solidFill>
                  <a:srgbClr val="569CD6"/>
                </a:solidFill>
                <a:latin typeface="Consolas"/>
              </a:rPr>
              <a:t>var</a:t>
            </a:r>
            <a:r>
              <a:rPr lang="en-IN" dirty="0">
                <a:solidFill>
                  <a:srgbClr val="D4D4D4"/>
                </a:solidFill>
                <a:latin typeface="Consolas"/>
              </a:rPr>
              <a:t> </a:t>
            </a:r>
            <a:r>
              <a:rPr lang="en-IN" dirty="0" err="1">
                <a:solidFill>
                  <a:srgbClr val="9CDCFE"/>
                </a:solidFill>
                <a:latin typeface="Consolas"/>
              </a:rPr>
              <a:t>employeeCopy</a:t>
            </a:r>
            <a:r>
              <a:rPr lang="en-IN" dirty="0">
                <a:solidFill>
                  <a:srgbClr val="D4D4D4"/>
                </a:solidFill>
                <a:latin typeface="Consolas"/>
              </a:rPr>
              <a:t>=</a:t>
            </a:r>
            <a:r>
              <a:rPr lang="en-IN" dirty="0" err="1">
                <a:solidFill>
                  <a:srgbClr val="4EC9B0"/>
                </a:solidFill>
                <a:latin typeface="Consolas"/>
              </a:rPr>
              <a:t>Object</a:t>
            </a:r>
            <a:r>
              <a:rPr lang="en-IN" dirty="0" err="1">
                <a:solidFill>
                  <a:srgbClr val="D4D4D4"/>
                </a:solidFill>
                <a:latin typeface="Consolas"/>
              </a:rPr>
              <a:t>.</a:t>
            </a:r>
            <a:r>
              <a:rPr lang="en-IN" dirty="0" err="1">
                <a:solidFill>
                  <a:srgbClr val="DCDCAA"/>
                </a:solidFill>
                <a:latin typeface="Consolas"/>
              </a:rPr>
              <a:t>assign</a:t>
            </a:r>
            <a:r>
              <a:rPr lang="en-IN" dirty="0">
                <a:solidFill>
                  <a:srgbClr val="D4D4D4"/>
                </a:solidFill>
                <a:latin typeface="Consolas"/>
              </a:rPr>
              <a:t>({},</a:t>
            </a:r>
            <a:r>
              <a:rPr lang="en-IN" dirty="0">
                <a:solidFill>
                  <a:srgbClr val="9CDCFE"/>
                </a:solidFill>
                <a:latin typeface="Consolas"/>
              </a:rPr>
              <a:t>employee</a:t>
            </a:r>
            <a:r>
              <a:rPr lang="en-IN" dirty="0">
                <a:solidFill>
                  <a:srgbClr val="D4D4D4"/>
                </a:solidFill>
                <a:latin typeface="Consolas"/>
              </a:rPr>
              <a:t>);</a:t>
            </a:r>
          </a:p>
          <a:p>
            <a:r>
              <a:rPr lang="en-IN" dirty="0">
                <a:solidFill>
                  <a:srgbClr val="4EC9B0"/>
                </a:solidFill>
                <a:latin typeface="Consolas"/>
              </a:rPr>
              <a:t>console</a:t>
            </a:r>
            <a:r>
              <a:rPr lang="en-IN" dirty="0">
                <a:solidFill>
                  <a:srgbClr val="D4D4D4"/>
                </a:solidFill>
                <a:latin typeface="Consolas"/>
              </a:rPr>
              <a:t>.</a:t>
            </a:r>
            <a:r>
              <a:rPr lang="en-IN" dirty="0">
                <a:solidFill>
                  <a:srgbClr val="DCDCAA"/>
                </a:solidFill>
                <a:latin typeface="Consolas"/>
              </a:rPr>
              <a:t>log</a:t>
            </a:r>
            <a:r>
              <a:rPr lang="en-IN" dirty="0">
                <a:solidFill>
                  <a:srgbClr val="D4D4D4"/>
                </a:solidFill>
                <a:latin typeface="Consolas"/>
              </a:rPr>
              <a:t>(</a:t>
            </a:r>
            <a:r>
              <a:rPr lang="en-IN" dirty="0">
                <a:solidFill>
                  <a:srgbClr val="CE9178"/>
                </a:solidFill>
                <a:latin typeface="Consolas"/>
              </a:rPr>
              <a:t>"employee: "</a:t>
            </a:r>
            <a:r>
              <a:rPr lang="en-IN" dirty="0">
                <a:solidFill>
                  <a:srgbClr val="D4D4D4"/>
                </a:solidFill>
                <a:latin typeface="Consolas"/>
              </a:rPr>
              <a:t>,</a:t>
            </a:r>
            <a:r>
              <a:rPr lang="en-IN" dirty="0">
                <a:solidFill>
                  <a:srgbClr val="9CDCFE"/>
                </a:solidFill>
                <a:latin typeface="Consolas"/>
              </a:rPr>
              <a:t>employee</a:t>
            </a:r>
            <a:r>
              <a:rPr lang="en-IN" dirty="0">
                <a:solidFill>
                  <a:srgbClr val="D4D4D4"/>
                </a:solidFill>
                <a:latin typeface="Consolas"/>
              </a:rPr>
              <a:t>);</a:t>
            </a:r>
          </a:p>
          <a:p>
            <a:r>
              <a:rPr lang="en-IN" dirty="0">
                <a:solidFill>
                  <a:srgbClr val="4EC9B0"/>
                </a:solidFill>
                <a:latin typeface="Consolas"/>
              </a:rPr>
              <a:t>console</a:t>
            </a:r>
            <a:r>
              <a:rPr lang="en-IN" dirty="0">
                <a:solidFill>
                  <a:srgbClr val="D4D4D4"/>
                </a:solidFill>
                <a:latin typeface="Consolas"/>
              </a:rPr>
              <a:t>.</a:t>
            </a:r>
            <a:r>
              <a:rPr lang="en-IN" dirty="0">
                <a:solidFill>
                  <a:srgbClr val="DCDCAA"/>
                </a:solidFill>
                <a:latin typeface="Consolas"/>
              </a:rPr>
              <a:t>log</a:t>
            </a:r>
            <a:r>
              <a:rPr lang="en-IN" dirty="0">
                <a:solidFill>
                  <a:srgbClr val="D4D4D4"/>
                </a:solidFill>
                <a:latin typeface="Consolas"/>
              </a:rPr>
              <a:t>(</a:t>
            </a:r>
            <a:r>
              <a:rPr lang="en-IN" dirty="0">
                <a:solidFill>
                  <a:srgbClr val="CE9178"/>
                </a:solidFill>
                <a:latin typeface="Consolas"/>
              </a:rPr>
              <a:t>"</a:t>
            </a:r>
            <a:r>
              <a:rPr lang="en-IN" dirty="0" err="1">
                <a:solidFill>
                  <a:srgbClr val="CE9178"/>
                </a:solidFill>
                <a:latin typeface="Consolas"/>
              </a:rPr>
              <a:t>employeeCopy</a:t>
            </a:r>
            <a:r>
              <a:rPr lang="en-IN" dirty="0">
                <a:solidFill>
                  <a:srgbClr val="CE9178"/>
                </a:solidFill>
                <a:latin typeface="Consolas"/>
              </a:rPr>
              <a:t>: "</a:t>
            </a:r>
            <a:r>
              <a:rPr lang="en-IN" dirty="0">
                <a:solidFill>
                  <a:srgbClr val="D4D4D4"/>
                </a:solidFill>
                <a:latin typeface="Consolas"/>
              </a:rPr>
              <a:t>,</a:t>
            </a:r>
            <a:r>
              <a:rPr lang="en-IN" dirty="0" err="1">
                <a:solidFill>
                  <a:srgbClr val="9CDCFE"/>
                </a:solidFill>
                <a:latin typeface="Consolas"/>
              </a:rPr>
              <a:t>employeeCopy</a:t>
            </a:r>
            <a:r>
              <a:rPr lang="en-IN" dirty="0">
                <a:solidFill>
                  <a:srgbClr val="D4D4D4"/>
                </a:solidFill>
                <a:latin typeface="Consolas"/>
              </a:rPr>
              <a:t>);</a:t>
            </a:r>
          </a:p>
          <a:p>
            <a:r>
              <a:rPr lang="en-IN" dirty="0">
                <a:solidFill>
                  <a:srgbClr val="9CDCFE"/>
                </a:solidFill>
                <a:latin typeface="Consolas"/>
              </a:rPr>
              <a:t>employeeCopy</a:t>
            </a:r>
            <a:r>
              <a:rPr lang="en-IN" dirty="0">
                <a:solidFill>
                  <a:srgbClr val="D4D4D4"/>
                </a:solidFill>
                <a:latin typeface="Consolas"/>
              </a:rPr>
              <a:t>.</a:t>
            </a:r>
            <a:r>
              <a:rPr lang="en-IN" dirty="0">
                <a:solidFill>
                  <a:srgbClr val="9CDCFE"/>
                </a:solidFill>
                <a:latin typeface="Consolas"/>
              </a:rPr>
              <a:t>id</a:t>
            </a:r>
            <a:r>
              <a:rPr lang="en-IN" dirty="0">
                <a:solidFill>
                  <a:srgbClr val="D4D4D4"/>
                </a:solidFill>
                <a:latin typeface="Consolas"/>
              </a:rPr>
              <a:t>=</a:t>
            </a:r>
            <a:r>
              <a:rPr lang="en-IN" dirty="0">
                <a:solidFill>
                  <a:srgbClr val="B5CEA8"/>
                </a:solidFill>
                <a:latin typeface="Consolas"/>
              </a:rPr>
              <a:t>1004482</a:t>
            </a:r>
            <a:r>
              <a:rPr lang="en-IN" dirty="0">
                <a:solidFill>
                  <a:srgbClr val="D4D4D4"/>
                </a:solidFill>
                <a:latin typeface="Consolas"/>
              </a:rPr>
              <a:t>;</a:t>
            </a:r>
          </a:p>
          <a:p>
            <a:r>
              <a:rPr lang="en-IN" dirty="0">
                <a:solidFill>
                  <a:srgbClr val="4EC9B0"/>
                </a:solidFill>
                <a:latin typeface="Consolas"/>
              </a:rPr>
              <a:t>console</a:t>
            </a:r>
            <a:r>
              <a:rPr lang="en-IN" dirty="0">
                <a:solidFill>
                  <a:srgbClr val="D4D4D4"/>
                </a:solidFill>
                <a:latin typeface="Consolas"/>
              </a:rPr>
              <a:t>.</a:t>
            </a:r>
            <a:r>
              <a:rPr lang="en-IN" dirty="0">
                <a:solidFill>
                  <a:srgbClr val="DCDCAA"/>
                </a:solidFill>
                <a:latin typeface="Consolas"/>
              </a:rPr>
              <a:t>log</a:t>
            </a:r>
            <a:r>
              <a:rPr lang="en-IN" dirty="0">
                <a:solidFill>
                  <a:srgbClr val="D4D4D4"/>
                </a:solidFill>
                <a:latin typeface="Consolas"/>
              </a:rPr>
              <a:t>(</a:t>
            </a:r>
            <a:r>
              <a:rPr lang="en-IN" dirty="0">
                <a:solidFill>
                  <a:srgbClr val="CE9178"/>
                </a:solidFill>
                <a:latin typeface="Consolas"/>
              </a:rPr>
              <a:t>"</a:t>
            </a:r>
            <a:r>
              <a:rPr lang="en-IN" dirty="0" err="1">
                <a:solidFill>
                  <a:srgbClr val="CE9178"/>
                </a:solidFill>
                <a:latin typeface="Consolas"/>
              </a:rPr>
              <a:t>employeeCopy</a:t>
            </a:r>
            <a:r>
              <a:rPr lang="en-IN" dirty="0">
                <a:solidFill>
                  <a:srgbClr val="CE9178"/>
                </a:solidFill>
                <a:latin typeface="Consolas"/>
              </a:rPr>
              <a:t>: "</a:t>
            </a:r>
            <a:r>
              <a:rPr lang="en-IN" dirty="0">
                <a:solidFill>
                  <a:srgbClr val="D4D4D4"/>
                </a:solidFill>
                <a:latin typeface="Consolas"/>
              </a:rPr>
              <a:t>,</a:t>
            </a:r>
            <a:r>
              <a:rPr lang="en-IN" dirty="0" err="1">
                <a:solidFill>
                  <a:srgbClr val="9CDCFE"/>
                </a:solidFill>
                <a:latin typeface="Consolas"/>
              </a:rPr>
              <a:t>employeeCopy</a:t>
            </a:r>
            <a:r>
              <a:rPr lang="en-IN" dirty="0">
                <a:solidFill>
                  <a:srgbClr val="D4D4D4"/>
                </a:solidFill>
                <a:latin typeface="Consolas"/>
              </a:rPr>
              <a:t>);</a:t>
            </a:r>
          </a:p>
          <a:p>
            <a:r>
              <a:rPr lang="en-IN" dirty="0">
                <a:solidFill>
                  <a:srgbClr val="4EC9B0"/>
                </a:solidFill>
                <a:latin typeface="Consolas"/>
              </a:rPr>
              <a:t>console</a:t>
            </a:r>
            <a:r>
              <a:rPr lang="en-IN" dirty="0">
                <a:solidFill>
                  <a:srgbClr val="D4D4D4"/>
                </a:solidFill>
                <a:latin typeface="Consolas"/>
              </a:rPr>
              <a:t>.</a:t>
            </a:r>
            <a:r>
              <a:rPr lang="en-IN" dirty="0">
                <a:solidFill>
                  <a:srgbClr val="DCDCAA"/>
                </a:solidFill>
                <a:latin typeface="Consolas"/>
              </a:rPr>
              <a:t>log</a:t>
            </a:r>
            <a:r>
              <a:rPr lang="en-IN" dirty="0">
                <a:solidFill>
                  <a:srgbClr val="D4D4D4"/>
                </a:solidFill>
                <a:latin typeface="Consolas"/>
              </a:rPr>
              <a:t>(</a:t>
            </a:r>
            <a:r>
              <a:rPr lang="en-IN" dirty="0">
                <a:solidFill>
                  <a:srgbClr val="CE9178"/>
                </a:solidFill>
                <a:latin typeface="Consolas"/>
              </a:rPr>
              <a:t>"employee: "</a:t>
            </a:r>
            <a:r>
              <a:rPr lang="en-IN" dirty="0">
                <a:solidFill>
                  <a:srgbClr val="D4D4D4"/>
                </a:solidFill>
                <a:latin typeface="Consolas"/>
              </a:rPr>
              <a:t>,</a:t>
            </a:r>
            <a:r>
              <a:rPr lang="en-IN" dirty="0">
                <a:solidFill>
                  <a:srgbClr val="9CDCFE"/>
                </a:solidFill>
                <a:latin typeface="Consolas"/>
              </a:rPr>
              <a:t>employee</a:t>
            </a:r>
            <a:r>
              <a:rPr lang="en-IN" dirty="0">
                <a:solidFill>
                  <a:srgbClr val="D4D4D4"/>
                </a:solidFill>
                <a:latin typeface="Consolas"/>
              </a:rPr>
              <a:t>);</a:t>
            </a:r>
            <a:endParaRPr lang="en-IN" b="0" dirty="0">
              <a:solidFill>
                <a:srgbClr val="D4D4D4"/>
              </a:solidFill>
              <a:effectLst/>
              <a:latin typeface="Consolas"/>
            </a:endParaRPr>
          </a:p>
        </p:txBody>
      </p:sp>
      <p:sp>
        <p:nvSpPr>
          <p:cNvPr id="6" name="TextBox 5"/>
          <p:cNvSpPr txBox="1"/>
          <p:nvPr/>
        </p:nvSpPr>
        <p:spPr>
          <a:xfrm>
            <a:off x="330434" y="2636912"/>
            <a:ext cx="172128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Object cloning</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832443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ES6 – Class</a:t>
            </a:r>
          </a:p>
        </p:txBody>
      </p:sp>
      <p:sp>
        <p:nvSpPr>
          <p:cNvPr id="8" name="TextBox 7"/>
          <p:cNvSpPr txBox="1"/>
          <p:nvPr/>
        </p:nvSpPr>
        <p:spPr>
          <a:xfrm>
            <a:off x="333762" y="1502782"/>
            <a:ext cx="6110446" cy="3970318"/>
          </a:xfrm>
          <a:prstGeom prst="rect">
            <a:avLst/>
          </a:prstGeom>
          <a:solidFill>
            <a:schemeClr val="tx1"/>
          </a:solidFill>
        </p:spPr>
        <p:txBody>
          <a:bodyPr wrap="square" rtlCol="0">
            <a:spAutoFit/>
          </a:bodyPr>
          <a:lstStyle/>
          <a:p>
            <a:r>
              <a:rPr lang="en-IN" dirty="0">
                <a:solidFill>
                  <a:srgbClr val="569CD6"/>
                </a:solidFill>
                <a:latin typeface="Consolas"/>
              </a:rPr>
              <a:t>class</a:t>
            </a:r>
            <a:r>
              <a:rPr lang="en-IN" dirty="0">
                <a:solidFill>
                  <a:srgbClr val="D4D4D4"/>
                </a:solidFill>
                <a:latin typeface="Consolas"/>
              </a:rPr>
              <a:t> </a:t>
            </a:r>
            <a:r>
              <a:rPr lang="en-IN" dirty="0">
                <a:solidFill>
                  <a:srgbClr val="4EC9B0"/>
                </a:solidFill>
                <a:latin typeface="Consolas"/>
              </a:rPr>
              <a:t>Employee</a:t>
            </a:r>
            <a:r>
              <a:rPr lang="en-IN" dirty="0">
                <a:solidFill>
                  <a:srgbClr val="D4D4D4"/>
                </a:solidFill>
                <a:latin typeface="Consolas"/>
              </a:rPr>
              <a:t>{</a:t>
            </a:r>
          </a:p>
          <a:p>
            <a:r>
              <a:rPr lang="en-IN" dirty="0">
                <a:solidFill>
                  <a:srgbClr val="569CD6"/>
                </a:solidFill>
                <a:latin typeface="Consolas"/>
              </a:rPr>
              <a:t>constructor</a:t>
            </a:r>
            <a:r>
              <a:rPr lang="en-IN" dirty="0">
                <a:solidFill>
                  <a:srgbClr val="D4D4D4"/>
                </a:solidFill>
                <a:latin typeface="Consolas"/>
              </a:rPr>
              <a:t>(</a:t>
            </a:r>
            <a:r>
              <a:rPr lang="en-IN" dirty="0" err="1">
                <a:solidFill>
                  <a:srgbClr val="9CDCFE"/>
                </a:solidFill>
                <a:latin typeface="Consolas"/>
              </a:rPr>
              <a:t>name</a:t>
            </a:r>
            <a:r>
              <a:rPr lang="en-IN" dirty="0" err="1">
                <a:solidFill>
                  <a:srgbClr val="D4D4D4"/>
                </a:solidFill>
                <a:latin typeface="Consolas"/>
              </a:rPr>
              <a:t>,</a:t>
            </a:r>
            <a:r>
              <a:rPr lang="en-IN" dirty="0" err="1">
                <a:solidFill>
                  <a:srgbClr val="9CDCFE"/>
                </a:solidFill>
                <a:latin typeface="Consolas"/>
              </a:rPr>
              <a:t>salary</a:t>
            </a:r>
            <a:r>
              <a:rPr lang="en-IN" dirty="0">
                <a:solidFill>
                  <a:srgbClr val="D4D4D4"/>
                </a:solidFill>
                <a:latin typeface="Consolas"/>
              </a:rPr>
              <a:t>){</a:t>
            </a:r>
          </a:p>
          <a:p>
            <a:r>
              <a:rPr lang="en-IN" dirty="0">
                <a:solidFill>
                  <a:srgbClr val="569CD6"/>
                </a:solidFill>
                <a:latin typeface="Consolas"/>
              </a:rPr>
              <a:t>this</a:t>
            </a:r>
            <a:r>
              <a:rPr lang="en-IN" dirty="0">
                <a:solidFill>
                  <a:srgbClr val="D4D4D4"/>
                </a:solidFill>
                <a:latin typeface="Consolas"/>
              </a:rPr>
              <a:t>.</a:t>
            </a:r>
            <a:r>
              <a:rPr lang="en-IN" dirty="0">
                <a:solidFill>
                  <a:srgbClr val="9CDCFE"/>
                </a:solidFill>
                <a:latin typeface="Consolas"/>
              </a:rPr>
              <a:t>name</a:t>
            </a:r>
            <a:r>
              <a:rPr lang="en-IN" dirty="0">
                <a:solidFill>
                  <a:srgbClr val="D4D4D4"/>
                </a:solidFill>
                <a:latin typeface="Consolas"/>
              </a:rPr>
              <a:t>=</a:t>
            </a:r>
            <a:r>
              <a:rPr lang="en-IN" dirty="0">
                <a:solidFill>
                  <a:srgbClr val="9CDCFE"/>
                </a:solidFill>
                <a:latin typeface="Consolas"/>
              </a:rPr>
              <a:t>name</a:t>
            </a:r>
            <a:r>
              <a:rPr lang="en-IN" dirty="0">
                <a:solidFill>
                  <a:srgbClr val="D4D4D4"/>
                </a:solidFill>
                <a:latin typeface="Consolas"/>
              </a:rPr>
              <a:t>;</a:t>
            </a:r>
          </a:p>
          <a:p>
            <a:r>
              <a:rPr lang="en-IN" dirty="0" err="1">
                <a:solidFill>
                  <a:srgbClr val="569CD6"/>
                </a:solidFill>
                <a:latin typeface="Consolas"/>
              </a:rPr>
              <a:t>this</a:t>
            </a:r>
            <a:r>
              <a:rPr lang="en-IN" dirty="0" err="1">
                <a:solidFill>
                  <a:srgbClr val="D4D4D4"/>
                </a:solidFill>
                <a:latin typeface="Consolas"/>
              </a:rPr>
              <a:t>.</a:t>
            </a:r>
            <a:r>
              <a:rPr lang="en-IN" dirty="0" err="1">
                <a:solidFill>
                  <a:srgbClr val="9CDCFE"/>
                </a:solidFill>
                <a:latin typeface="Consolas"/>
              </a:rPr>
              <a:t>salary</a:t>
            </a:r>
            <a:r>
              <a:rPr lang="en-IN" dirty="0">
                <a:solidFill>
                  <a:srgbClr val="D4D4D4"/>
                </a:solidFill>
                <a:latin typeface="Consolas"/>
              </a:rPr>
              <a:t>=</a:t>
            </a:r>
            <a:r>
              <a:rPr lang="en-IN" dirty="0">
                <a:solidFill>
                  <a:srgbClr val="9CDCFE"/>
                </a:solidFill>
                <a:latin typeface="Consolas"/>
              </a:rPr>
              <a:t>salary</a:t>
            </a:r>
            <a:r>
              <a:rPr lang="en-IN" dirty="0">
                <a:solidFill>
                  <a:srgbClr val="D4D4D4"/>
                </a:solidFill>
                <a:latin typeface="Consolas"/>
              </a:rPr>
              <a:t>;</a:t>
            </a:r>
          </a:p>
          <a:p>
            <a:r>
              <a:rPr lang="en-IN" dirty="0">
                <a:solidFill>
                  <a:srgbClr val="D4D4D4"/>
                </a:solidFill>
                <a:latin typeface="Consolas"/>
              </a:rPr>
              <a:t>}</a:t>
            </a:r>
          </a:p>
          <a:p>
            <a:br>
              <a:rPr lang="en-IN" dirty="0">
                <a:solidFill>
                  <a:srgbClr val="D4D4D4"/>
                </a:solidFill>
                <a:latin typeface="Consolas"/>
              </a:rPr>
            </a:br>
            <a:r>
              <a:rPr lang="en-IN" dirty="0" err="1">
                <a:solidFill>
                  <a:srgbClr val="DCDCAA"/>
                </a:solidFill>
                <a:latin typeface="Consolas"/>
              </a:rPr>
              <a:t>showEmployeeDetail</a:t>
            </a:r>
            <a:r>
              <a:rPr lang="en-IN" dirty="0">
                <a:solidFill>
                  <a:srgbClr val="D4D4D4"/>
                </a:solidFill>
                <a:latin typeface="Consolas"/>
              </a:rPr>
              <a:t>(){</a:t>
            </a:r>
          </a:p>
          <a:p>
            <a:r>
              <a:rPr lang="en-IN" dirty="0">
                <a:solidFill>
                  <a:srgbClr val="4EC9B0"/>
                </a:solidFill>
                <a:latin typeface="Consolas"/>
              </a:rPr>
              <a:t>console</a:t>
            </a:r>
            <a:r>
              <a:rPr lang="en-IN" dirty="0">
                <a:solidFill>
                  <a:srgbClr val="D4D4D4"/>
                </a:solidFill>
                <a:latin typeface="Consolas"/>
              </a:rPr>
              <a:t>.</a:t>
            </a:r>
            <a:r>
              <a:rPr lang="en-IN" dirty="0">
                <a:solidFill>
                  <a:srgbClr val="DCDCAA"/>
                </a:solidFill>
                <a:latin typeface="Consolas"/>
              </a:rPr>
              <a:t>log</a:t>
            </a:r>
            <a:r>
              <a:rPr lang="en-IN" dirty="0">
                <a:solidFill>
                  <a:srgbClr val="D4D4D4"/>
                </a:solidFill>
                <a:latin typeface="Consolas"/>
              </a:rPr>
              <a:t>(</a:t>
            </a:r>
            <a:r>
              <a:rPr lang="en-IN" dirty="0">
                <a:solidFill>
                  <a:srgbClr val="CE9178"/>
                </a:solidFill>
                <a:latin typeface="Consolas"/>
              </a:rPr>
              <a:t>'name : '</a:t>
            </a:r>
            <a:r>
              <a:rPr lang="en-IN" dirty="0">
                <a:solidFill>
                  <a:srgbClr val="D4D4D4"/>
                </a:solidFill>
                <a:latin typeface="Consolas"/>
              </a:rPr>
              <a:t>,</a:t>
            </a:r>
            <a:r>
              <a:rPr lang="en-IN" dirty="0">
                <a:solidFill>
                  <a:srgbClr val="569CD6"/>
                </a:solidFill>
                <a:latin typeface="Consolas"/>
              </a:rPr>
              <a:t>this</a:t>
            </a:r>
            <a:r>
              <a:rPr lang="en-IN" dirty="0">
                <a:solidFill>
                  <a:srgbClr val="D4D4D4"/>
                </a:solidFill>
                <a:latin typeface="Consolas"/>
              </a:rPr>
              <a:t>.</a:t>
            </a:r>
            <a:r>
              <a:rPr lang="en-IN" dirty="0">
                <a:solidFill>
                  <a:srgbClr val="9CDCFE"/>
                </a:solidFill>
                <a:latin typeface="Consolas"/>
              </a:rPr>
              <a:t>name</a:t>
            </a:r>
            <a:r>
              <a:rPr lang="en-IN" dirty="0">
                <a:solidFill>
                  <a:srgbClr val="D4D4D4"/>
                </a:solidFill>
                <a:latin typeface="Consolas"/>
              </a:rPr>
              <a:t>);</a:t>
            </a:r>
          </a:p>
          <a:p>
            <a:r>
              <a:rPr lang="en-IN" dirty="0">
                <a:solidFill>
                  <a:srgbClr val="4EC9B0"/>
                </a:solidFill>
                <a:latin typeface="Consolas"/>
              </a:rPr>
              <a:t>console</a:t>
            </a:r>
            <a:r>
              <a:rPr lang="en-IN" dirty="0">
                <a:solidFill>
                  <a:srgbClr val="D4D4D4"/>
                </a:solidFill>
                <a:latin typeface="Consolas"/>
              </a:rPr>
              <a:t>.</a:t>
            </a:r>
            <a:r>
              <a:rPr lang="en-IN" dirty="0">
                <a:solidFill>
                  <a:srgbClr val="DCDCAA"/>
                </a:solidFill>
                <a:latin typeface="Consolas"/>
              </a:rPr>
              <a:t>log</a:t>
            </a:r>
            <a:r>
              <a:rPr lang="en-IN" dirty="0">
                <a:solidFill>
                  <a:srgbClr val="D4D4D4"/>
                </a:solidFill>
                <a:latin typeface="Consolas"/>
              </a:rPr>
              <a:t>(</a:t>
            </a:r>
            <a:r>
              <a:rPr lang="en-IN" dirty="0">
                <a:solidFill>
                  <a:srgbClr val="CE9178"/>
                </a:solidFill>
                <a:latin typeface="Consolas"/>
              </a:rPr>
              <a:t>'salary : '</a:t>
            </a:r>
            <a:r>
              <a:rPr lang="en-IN" dirty="0">
                <a:solidFill>
                  <a:srgbClr val="D4D4D4"/>
                </a:solidFill>
                <a:latin typeface="Consolas"/>
              </a:rPr>
              <a:t>,</a:t>
            </a:r>
            <a:r>
              <a:rPr lang="en-IN" dirty="0" err="1">
                <a:solidFill>
                  <a:srgbClr val="569CD6"/>
                </a:solidFill>
                <a:latin typeface="Consolas"/>
              </a:rPr>
              <a:t>this</a:t>
            </a:r>
            <a:r>
              <a:rPr lang="en-IN" dirty="0" err="1">
                <a:solidFill>
                  <a:srgbClr val="D4D4D4"/>
                </a:solidFill>
                <a:latin typeface="Consolas"/>
              </a:rPr>
              <a:t>.</a:t>
            </a:r>
            <a:r>
              <a:rPr lang="en-IN" dirty="0" err="1">
                <a:solidFill>
                  <a:srgbClr val="9CDCFE"/>
                </a:solidFill>
                <a:latin typeface="Consolas"/>
              </a:rPr>
              <a:t>salary</a:t>
            </a:r>
            <a:r>
              <a:rPr lang="en-IN" dirty="0">
                <a:solidFill>
                  <a:srgbClr val="D4D4D4"/>
                </a:solidFill>
                <a:latin typeface="Consolas"/>
              </a:rPr>
              <a:t>);</a:t>
            </a:r>
          </a:p>
          <a:p>
            <a:r>
              <a:rPr lang="en-IN" dirty="0">
                <a:solidFill>
                  <a:srgbClr val="D4D4D4"/>
                </a:solidFill>
                <a:latin typeface="Consolas"/>
              </a:rPr>
              <a:t>}</a:t>
            </a:r>
          </a:p>
          <a:p>
            <a:r>
              <a:rPr lang="en-IN" dirty="0">
                <a:solidFill>
                  <a:srgbClr val="D4D4D4"/>
                </a:solidFill>
                <a:latin typeface="Consolas"/>
              </a:rPr>
              <a:t>}</a:t>
            </a:r>
          </a:p>
          <a:p>
            <a:br>
              <a:rPr lang="en-IN" dirty="0">
                <a:solidFill>
                  <a:srgbClr val="D4D4D4"/>
                </a:solidFill>
                <a:latin typeface="Consolas"/>
              </a:rPr>
            </a:br>
            <a:r>
              <a:rPr lang="en-IN" dirty="0" err="1">
                <a:solidFill>
                  <a:srgbClr val="569CD6"/>
                </a:solidFill>
                <a:latin typeface="Consolas"/>
              </a:rPr>
              <a:t>var</a:t>
            </a:r>
            <a:r>
              <a:rPr lang="en-IN" dirty="0">
                <a:solidFill>
                  <a:srgbClr val="D4D4D4"/>
                </a:solidFill>
                <a:latin typeface="Consolas"/>
              </a:rPr>
              <a:t> </a:t>
            </a:r>
            <a:r>
              <a:rPr lang="en-IN" dirty="0">
                <a:solidFill>
                  <a:srgbClr val="9CDCFE"/>
                </a:solidFill>
                <a:latin typeface="Consolas"/>
              </a:rPr>
              <a:t>employee</a:t>
            </a:r>
            <a:r>
              <a:rPr lang="en-IN" dirty="0">
                <a:solidFill>
                  <a:srgbClr val="D4D4D4"/>
                </a:solidFill>
                <a:latin typeface="Consolas"/>
              </a:rPr>
              <a:t>=</a:t>
            </a:r>
            <a:r>
              <a:rPr lang="en-IN" dirty="0">
                <a:solidFill>
                  <a:srgbClr val="569CD6"/>
                </a:solidFill>
                <a:latin typeface="Consolas"/>
              </a:rPr>
              <a:t>new</a:t>
            </a:r>
            <a:r>
              <a:rPr lang="en-IN" dirty="0">
                <a:solidFill>
                  <a:srgbClr val="D4D4D4"/>
                </a:solidFill>
                <a:latin typeface="Consolas"/>
              </a:rPr>
              <a:t> </a:t>
            </a:r>
            <a:r>
              <a:rPr lang="en-IN" dirty="0">
                <a:solidFill>
                  <a:srgbClr val="4EC9B0"/>
                </a:solidFill>
                <a:latin typeface="Consolas"/>
              </a:rPr>
              <a:t>Employee</a:t>
            </a:r>
            <a:r>
              <a:rPr lang="en-IN" dirty="0">
                <a:solidFill>
                  <a:srgbClr val="D4D4D4"/>
                </a:solidFill>
                <a:latin typeface="Consolas"/>
              </a:rPr>
              <a:t>(</a:t>
            </a:r>
            <a:r>
              <a:rPr lang="en-IN" dirty="0">
                <a:solidFill>
                  <a:srgbClr val="CE9178"/>
                </a:solidFill>
                <a:latin typeface="Consolas"/>
              </a:rPr>
              <a:t>'pankaj'</a:t>
            </a:r>
            <a:r>
              <a:rPr lang="en-IN" dirty="0">
                <a:solidFill>
                  <a:srgbClr val="D4D4D4"/>
                </a:solidFill>
                <a:latin typeface="Consolas"/>
              </a:rPr>
              <a:t>,</a:t>
            </a:r>
            <a:r>
              <a:rPr lang="en-IN" dirty="0">
                <a:solidFill>
                  <a:srgbClr val="B5CEA8"/>
                </a:solidFill>
                <a:latin typeface="Consolas"/>
              </a:rPr>
              <a:t>90000</a:t>
            </a:r>
            <a:r>
              <a:rPr lang="en-IN" dirty="0">
                <a:solidFill>
                  <a:srgbClr val="D4D4D4"/>
                </a:solidFill>
                <a:latin typeface="Consolas"/>
              </a:rPr>
              <a:t>);</a:t>
            </a:r>
          </a:p>
          <a:p>
            <a:r>
              <a:rPr lang="en-IN" dirty="0" err="1">
                <a:solidFill>
                  <a:srgbClr val="9CDCFE"/>
                </a:solidFill>
                <a:latin typeface="Consolas"/>
              </a:rPr>
              <a:t>employee</a:t>
            </a:r>
            <a:r>
              <a:rPr lang="en-IN" dirty="0" err="1">
                <a:solidFill>
                  <a:srgbClr val="D4D4D4"/>
                </a:solidFill>
                <a:latin typeface="Consolas"/>
              </a:rPr>
              <a:t>.</a:t>
            </a:r>
            <a:r>
              <a:rPr lang="en-IN" dirty="0" err="1">
                <a:solidFill>
                  <a:srgbClr val="DCDCAA"/>
                </a:solidFill>
                <a:latin typeface="Consolas"/>
              </a:rPr>
              <a:t>showEmployeeDetail</a:t>
            </a:r>
            <a:r>
              <a:rPr lang="en-IN" dirty="0">
                <a:solidFill>
                  <a:srgbClr val="D4D4D4"/>
                </a:solidFill>
                <a:latin typeface="Consolas"/>
              </a:rPr>
              <a:t>();</a:t>
            </a:r>
            <a:endParaRPr lang="en-IN" b="0" dirty="0">
              <a:solidFill>
                <a:srgbClr val="D4D4D4"/>
              </a:solidFill>
              <a:effectLst/>
              <a:latin typeface="Consolas"/>
            </a:endParaRPr>
          </a:p>
        </p:txBody>
      </p:sp>
      <p:sp>
        <p:nvSpPr>
          <p:cNvPr id="6" name="TextBox 5"/>
          <p:cNvSpPr txBox="1"/>
          <p:nvPr/>
        </p:nvSpPr>
        <p:spPr>
          <a:xfrm>
            <a:off x="251520" y="1052736"/>
            <a:ext cx="82089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Write below code:</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821022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a:t>
            </a:r>
          </a:p>
        </p:txBody>
      </p:sp>
      <p:sp>
        <p:nvSpPr>
          <p:cNvPr id="2" name="TextBox 1"/>
          <p:cNvSpPr txBox="1"/>
          <p:nvPr/>
        </p:nvSpPr>
        <p:spPr>
          <a:xfrm>
            <a:off x="323528" y="1268760"/>
            <a:ext cx="8568952" cy="230832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ES6/ ECMASCRIT6/ ECMASCRIPT 2015</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Classes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Constants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Arrow function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Generators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Let’s dive into ES6</a:t>
            </a:r>
          </a:p>
          <a:p>
            <a:r>
              <a:rPr lang="en-IN"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321539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a:t>
            </a:r>
            <a:r>
              <a:rPr lang="en-IN" dirty="0" err="1"/>
              <a:t>Transpillers</a:t>
            </a:r>
            <a:endParaRPr lang="en-IN" dirty="0"/>
          </a:p>
        </p:txBody>
      </p:sp>
      <p:sp>
        <p:nvSpPr>
          <p:cNvPr id="2" name="TextBox 1"/>
          <p:cNvSpPr txBox="1"/>
          <p:nvPr/>
        </p:nvSpPr>
        <p:spPr>
          <a:xfrm>
            <a:off x="323528" y="1124744"/>
            <a:ext cx="8568952" cy="369331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Problem if we use ES6:</a:t>
            </a:r>
          </a:p>
          <a:p>
            <a:r>
              <a:rPr lang="en-IN" dirty="0">
                <a:latin typeface="Times New Roman" panose="02020603050405020304" pitchFamily="18" charset="0"/>
                <a:cs typeface="Times New Roman" panose="02020603050405020304" pitchFamily="18" charset="0"/>
              </a:rPr>
              <a:t>All browsers are not updated to process the ES6 code.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Solution or Purpose of </a:t>
            </a:r>
            <a:r>
              <a:rPr lang="en-IN" b="1" dirty="0" err="1">
                <a:latin typeface="Times New Roman" panose="02020603050405020304" pitchFamily="18" charset="0"/>
                <a:cs typeface="Times New Roman" panose="02020603050405020304" pitchFamily="18" charset="0"/>
              </a:rPr>
              <a:t>Transpillers</a:t>
            </a:r>
            <a:r>
              <a:rPr lang="en-IN"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 </a:t>
            </a:r>
            <a:r>
              <a:rPr lang="en-IN" dirty="0" err="1">
                <a:latin typeface="Times New Roman" panose="02020603050405020304" pitchFamily="18" charset="0"/>
                <a:cs typeface="Times New Roman" panose="02020603050405020304" pitchFamily="18" charset="0"/>
              </a:rPr>
              <a:t>Transpiller</a:t>
            </a:r>
            <a:r>
              <a:rPr lang="en-IN" dirty="0">
                <a:latin typeface="Times New Roman" panose="02020603050405020304" pitchFamily="18" charset="0"/>
                <a:cs typeface="Times New Roman" panose="02020603050405020304" pitchFamily="18" charset="0"/>
              </a:rPr>
              <a:t> takes the ES6 Source code and generates ES5 code that can run in every browser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two alternatives to </a:t>
            </a:r>
            <a:r>
              <a:rPr lang="en-IN" dirty="0" err="1">
                <a:latin typeface="Times New Roman" panose="02020603050405020304" pitchFamily="18" charset="0"/>
                <a:cs typeface="Times New Roman" panose="02020603050405020304" pitchFamily="18" charset="0"/>
              </a:rPr>
              <a:t>transpile</a:t>
            </a:r>
            <a:r>
              <a:rPr lang="en-IN" dirty="0">
                <a:latin typeface="Times New Roman" panose="02020603050405020304" pitchFamily="18" charset="0"/>
                <a:cs typeface="Times New Roman" panose="02020603050405020304" pitchFamily="18" charset="0"/>
              </a:rPr>
              <a:t> the ES6 code.</a:t>
            </a:r>
          </a:p>
          <a:p>
            <a:pPr marL="342900" indent="-342900">
              <a:buFont typeface="+mj-lt"/>
              <a:buAutoNum type="arabicPeriod"/>
            </a:pPr>
            <a:r>
              <a:rPr lang="en-IN" b="1" dirty="0" err="1">
                <a:latin typeface="Times New Roman" panose="02020603050405020304" pitchFamily="18" charset="0"/>
                <a:cs typeface="Times New Roman" panose="02020603050405020304" pitchFamily="18" charset="0"/>
              </a:rPr>
              <a:t>Traceur</a:t>
            </a:r>
            <a:r>
              <a:rPr lang="en-IN" dirty="0">
                <a:latin typeface="Times New Roman" panose="02020603050405020304" pitchFamily="18" charset="0"/>
                <a:cs typeface="Times New Roman" panose="02020603050405020304" pitchFamily="18" charset="0"/>
              </a:rPr>
              <a:t> : It is a Google project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2.    </a:t>
            </a:r>
            <a:r>
              <a:rPr lang="en-IN" b="1" dirty="0" err="1">
                <a:latin typeface="Times New Roman" panose="02020603050405020304" pitchFamily="18" charset="0"/>
                <a:cs typeface="Times New Roman" panose="02020603050405020304" pitchFamily="18" charset="0"/>
              </a:rPr>
              <a:t>BabelJS</a:t>
            </a:r>
            <a:r>
              <a:rPr lang="en-IN" dirty="0">
                <a:latin typeface="Times New Roman" panose="02020603050405020304" pitchFamily="18" charset="0"/>
                <a:cs typeface="Times New Roman" panose="02020603050405020304" pitchFamily="18" charset="0"/>
              </a:rPr>
              <a:t> : A Project started by young developer, Sebastian McKenzie (He was 17 Years old that time)</a:t>
            </a:r>
          </a:p>
          <a:p>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https://babeljs.io/</a:t>
            </a:r>
            <a:r>
              <a:rPr lang="en-IN"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330832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a:t>
            </a:r>
            <a:r>
              <a:rPr lang="en-IN" dirty="0" err="1"/>
              <a:t>HandsOn</a:t>
            </a:r>
            <a:endParaRPr lang="en-IN" dirty="0"/>
          </a:p>
        </p:txBody>
      </p:sp>
      <p:sp>
        <p:nvSpPr>
          <p:cNvPr id="2" name="TextBox 1"/>
          <p:cNvSpPr txBox="1"/>
          <p:nvPr/>
        </p:nvSpPr>
        <p:spPr>
          <a:xfrm>
            <a:off x="323528" y="1124744"/>
            <a:ext cx="8568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Create below code in any text editor (preferably in Visual Studio / ATOM)</a:t>
            </a:r>
          </a:p>
        </p:txBody>
      </p:sp>
      <p:sp>
        <p:nvSpPr>
          <p:cNvPr id="4" name="TextBox 3"/>
          <p:cNvSpPr txBox="1"/>
          <p:nvPr/>
        </p:nvSpPr>
        <p:spPr>
          <a:xfrm>
            <a:off x="349178" y="1504141"/>
            <a:ext cx="3312368" cy="64633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message="Hello World";</a:t>
            </a:r>
          </a:p>
          <a:p>
            <a:r>
              <a:rPr lang="en-IN" dirty="0">
                <a:latin typeface="Times New Roman" panose="02020603050405020304" pitchFamily="18" charset="0"/>
                <a:cs typeface="Times New Roman" panose="02020603050405020304" pitchFamily="18" charset="0"/>
              </a:rPr>
              <a:t>console.log(message);</a:t>
            </a:r>
          </a:p>
        </p:txBody>
      </p:sp>
      <p:sp>
        <p:nvSpPr>
          <p:cNvPr id="5" name="TextBox 4"/>
          <p:cNvSpPr txBox="1"/>
          <p:nvPr/>
        </p:nvSpPr>
        <p:spPr>
          <a:xfrm>
            <a:off x="374828" y="2276872"/>
            <a:ext cx="8568952" cy="1200329"/>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Save it with test.js file name</a:t>
            </a:r>
          </a:p>
          <a:p>
            <a:pPr marL="342900" indent="-342900">
              <a:buAutoNum type="arabicPeriod"/>
            </a:pPr>
            <a:r>
              <a:rPr lang="en-IN" dirty="0" err="1">
                <a:latin typeface="Times New Roman" panose="02020603050405020304" pitchFamily="18" charset="0"/>
                <a:cs typeface="Times New Roman" panose="02020603050405020304" pitchFamily="18" charset="0"/>
              </a:rPr>
              <a:t>Goto</a:t>
            </a:r>
            <a:r>
              <a:rPr lang="en-IN" dirty="0">
                <a:latin typeface="Times New Roman" panose="02020603050405020304" pitchFamily="18" charset="0"/>
                <a:cs typeface="Times New Roman" panose="02020603050405020304" pitchFamily="18" charset="0"/>
              </a:rPr>
              <a:t> folder location where you saved this file. </a:t>
            </a:r>
          </a:p>
          <a:p>
            <a:pPr marL="342900" indent="-342900">
              <a:buAutoNum type="arabicPeriod"/>
            </a:pPr>
            <a:r>
              <a:rPr lang="en-IN" dirty="0">
                <a:latin typeface="Times New Roman" panose="02020603050405020304" pitchFamily="18" charset="0"/>
                <a:cs typeface="Times New Roman" panose="02020603050405020304" pitchFamily="18" charset="0"/>
              </a:rPr>
              <a:t>Open folder in Command </a:t>
            </a:r>
            <a:r>
              <a:rPr lang="en-IN" dirty="0" err="1">
                <a:latin typeface="Times New Roman" panose="02020603050405020304" pitchFamily="18" charset="0"/>
                <a:cs typeface="Times New Roman" panose="02020603050405020304" pitchFamily="18" charset="0"/>
              </a:rPr>
              <a:t>propmt</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Run below command</a:t>
            </a:r>
          </a:p>
        </p:txBody>
      </p:sp>
      <p:sp>
        <p:nvSpPr>
          <p:cNvPr id="6" name="TextBox 5"/>
          <p:cNvSpPr txBox="1"/>
          <p:nvPr/>
        </p:nvSpPr>
        <p:spPr>
          <a:xfrm>
            <a:off x="391131" y="3488466"/>
            <a:ext cx="3312368"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a:latin typeface="Times New Roman" panose="02020603050405020304" pitchFamily="18" charset="0"/>
                <a:cs typeface="Times New Roman" panose="02020603050405020304" pitchFamily="18" charset="0"/>
              </a:rPr>
              <a:t>node test.js</a:t>
            </a:r>
          </a:p>
        </p:txBody>
      </p:sp>
      <p:sp>
        <p:nvSpPr>
          <p:cNvPr id="7" name="TextBox 6"/>
          <p:cNvSpPr txBox="1"/>
          <p:nvPr/>
        </p:nvSpPr>
        <p:spPr>
          <a:xfrm>
            <a:off x="391131" y="4005064"/>
            <a:ext cx="8568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Note: node </a:t>
            </a:r>
            <a:r>
              <a:rPr lang="en-IN" dirty="0" err="1">
                <a:latin typeface="Times New Roman" panose="02020603050405020304" pitchFamily="18" charset="0"/>
                <a:cs typeface="Times New Roman" panose="02020603050405020304" pitchFamily="18" charset="0"/>
              </a:rPr>
              <a:t>js</a:t>
            </a:r>
            <a:r>
              <a:rPr lang="en-IN" dirty="0">
                <a:latin typeface="Times New Roman" panose="02020603050405020304" pitchFamily="18" charset="0"/>
                <a:cs typeface="Times New Roman" panose="02020603050405020304" pitchFamily="18" charset="0"/>
              </a:rPr>
              <a:t> should be installed on your system.</a:t>
            </a:r>
          </a:p>
        </p:txBody>
      </p:sp>
      <p:sp>
        <p:nvSpPr>
          <p:cNvPr id="8" name="TextBox 7"/>
          <p:cNvSpPr txBox="1"/>
          <p:nvPr/>
        </p:nvSpPr>
        <p:spPr>
          <a:xfrm>
            <a:off x="391131" y="4365104"/>
            <a:ext cx="8568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You will get the out as “Hello World”</a:t>
            </a:r>
          </a:p>
        </p:txBody>
      </p:sp>
      <p:sp>
        <p:nvSpPr>
          <p:cNvPr id="9" name="TextBox 8"/>
          <p:cNvSpPr txBox="1"/>
          <p:nvPr/>
        </p:nvSpPr>
        <p:spPr>
          <a:xfrm>
            <a:off x="391131" y="4869160"/>
            <a:ext cx="856895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Do a small change in your application, remove the </a:t>
            </a:r>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keyword, now save and rerun the node test.js command. </a:t>
            </a:r>
          </a:p>
        </p:txBody>
      </p:sp>
      <p:sp>
        <p:nvSpPr>
          <p:cNvPr id="10" name="Footer Placeholder 9"/>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137934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animBg="1"/>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Strict Mode</a:t>
            </a:r>
          </a:p>
        </p:txBody>
      </p:sp>
      <p:sp>
        <p:nvSpPr>
          <p:cNvPr id="2" name="TextBox 1"/>
          <p:cNvSpPr txBox="1"/>
          <p:nvPr/>
        </p:nvSpPr>
        <p:spPr>
          <a:xfrm>
            <a:off x="323528" y="1124744"/>
            <a:ext cx="8568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fifth edition of ECMAScript specification introduces the Strict Mode.</a:t>
            </a:r>
          </a:p>
        </p:txBody>
      </p:sp>
      <p:sp>
        <p:nvSpPr>
          <p:cNvPr id="4" name="TextBox 3"/>
          <p:cNvSpPr txBox="1"/>
          <p:nvPr/>
        </p:nvSpPr>
        <p:spPr>
          <a:xfrm>
            <a:off x="349178" y="1504141"/>
            <a:ext cx="3312368"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a:latin typeface="Times New Roman" panose="02020603050405020304" pitchFamily="18" charset="0"/>
                <a:cs typeface="Times New Roman" panose="02020603050405020304" pitchFamily="18" charset="0"/>
              </a:rPr>
              <a:t>"use strict"</a:t>
            </a:r>
          </a:p>
          <a:p>
            <a:r>
              <a:rPr lang="en-IN" dirty="0">
                <a:latin typeface="Times New Roman" panose="02020603050405020304" pitchFamily="18" charset="0"/>
                <a:cs typeface="Times New Roman" panose="02020603050405020304" pitchFamily="18" charset="0"/>
              </a:rPr>
              <a:t>message="Hello World";</a:t>
            </a:r>
          </a:p>
          <a:p>
            <a:r>
              <a:rPr lang="en-IN" dirty="0">
                <a:latin typeface="Times New Roman" panose="02020603050405020304" pitchFamily="18" charset="0"/>
                <a:cs typeface="Times New Roman" panose="02020603050405020304" pitchFamily="18" charset="0"/>
              </a:rPr>
              <a:t>console.log(message);</a:t>
            </a:r>
          </a:p>
        </p:txBody>
      </p:sp>
      <p:sp>
        <p:nvSpPr>
          <p:cNvPr id="5" name="TextBox 4"/>
          <p:cNvSpPr txBox="1"/>
          <p:nvPr/>
        </p:nvSpPr>
        <p:spPr>
          <a:xfrm>
            <a:off x="360837" y="2501837"/>
            <a:ext cx="8568952" cy="369332"/>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Save the changes and rerun the node test.js command.</a:t>
            </a:r>
          </a:p>
        </p:txBody>
      </p:sp>
      <p:sp>
        <p:nvSpPr>
          <p:cNvPr id="7" name="TextBox 6"/>
          <p:cNvSpPr txBox="1"/>
          <p:nvPr/>
        </p:nvSpPr>
        <p:spPr>
          <a:xfrm>
            <a:off x="391131" y="2915652"/>
            <a:ext cx="85689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a:t>
            </a:r>
          </a:p>
        </p:txBody>
      </p:sp>
      <p:sp>
        <p:nvSpPr>
          <p:cNvPr id="10" name="TextBox 9"/>
          <p:cNvSpPr txBox="1"/>
          <p:nvPr/>
        </p:nvSpPr>
        <p:spPr>
          <a:xfrm>
            <a:off x="391131" y="3372901"/>
            <a:ext cx="3892837" cy="923330"/>
          </a:xfrm>
          <a:prstGeom prst="rect">
            <a:avLst/>
          </a:prstGeom>
          <a:solidFill>
            <a:schemeClr val="tx1"/>
          </a:solid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message="Hello World";</a:t>
            </a:r>
          </a:p>
          <a:p>
            <a:r>
              <a:rPr lang="en-IN" dirty="0">
                <a:solidFill>
                  <a:schemeClr val="bg1"/>
                </a:solidFill>
                <a:latin typeface="Times New Roman" panose="02020603050405020304" pitchFamily="18" charset="0"/>
                <a:cs typeface="Times New Roman" panose="02020603050405020304" pitchFamily="18" charset="0"/>
              </a:rPr>
              <a:t>       ^</a:t>
            </a:r>
          </a:p>
          <a:p>
            <a:r>
              <a:rPr lang="en-IN" dirty="0" err="1">
                <a:solidFill>
                  <a:schemeClr val="bg1"/>
                </a:solidFill>
                <a:latin typeface="Times New Roman" panose="02020603050405020304" pitchFamily="18" charset="0"/>
                <a:cs typeface="Times New Roman" panose="02020603050405020304" pitchFamily="18" charset="0"/>
              </a:rPr>
              <a:t>ReferenceError</a:t>
            </a:r>
            <a:r>
              <a:rPr lang="en-IN" dirty="0">
                <a:solidFill>
                  <a:schemeClr val="bg1"/>
                </a:solidFill>
                <a:latin typeface="Times New Roman" panose="02020603050405020304" pitchFamily="18" charset="0"/>
                <a:cs typeface="Times New Roman" panose="02020603050405020304" pitchFamily="18" charset="0"/>
              </a:rPr>
              <a:t>: message is not defined</a:t>
            </a:r>
          </a:p>
        </p:txBody>
      </p:sp>
      <p:sp>
        <p:nvSpPr>
          <p:cNvPr id="11" name="TextBox 10"/>
          <p:cNvSpPr txBox="1"/>
          <p:nvPr/>
        </p:nvSpPr>
        <p:spPr>
          <a:xfrm>
            <a:off x="391131" y="4437112"/>
            <a:ext cx="856895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You can also use the strict mode inside scope , like function or if block etc.it will make impose the strict mode inside the block.</a:t>
            </a:r>
          </a:p>
        </p:txBody>
      </p:sp>
      <p:sp>
        <p:nvSpPr>
          <p:cNvPr id="6" name="Footer Placeholder 5"/>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973273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7"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ES6 and Hoisting</a:t>
            </a:r>
          </a:p>
        </p:txBody>
      </p:sp>
      <p:sp>
        <p:nvSpPr>
          <p:cNvPr id="11" name="TextBox 10"/>
          <p:cNvSpPr txBox="1"/>
          <p:nvPr/>
        </p:nvSpPr>
        <p:spPr>
          <a:xfrm>
            <a:off x="323528" y="1268760"/>
            <a:ext cx="8136904"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JavaScript engine, by default, moves declarations to the top. This feature is termed as </a:t>
            </a:r>
            <a:r>
              <a:rPr lang="en-IN" b="1" dirty="0">
                <a:latin typeface="Times New Roman" panose="02020603050405020304" pitchFamily="18" charset="0"/>
                <a:cs typeface="Times New Roman" panose="02020603050405020304" pitchFamily="18" charset="0"/>
              </a:rPr>
              <a:t>hoisting</a:t>
            </a:r>
            <a:r>
              <a:rPr lang="en-IN" dirty="0">
                <a:latin typeface="Times New Roman" panose="02020603050405020304" pitchFamily="18" charset="0"/>
                <a:cs typeface="Times New Roman" panose="02020603050405020304" pitchFamily="18" charset="0"/>
              </a:rPr>
              <a:t>. This feature applies to variables and functions. Hoisting allows JavaScript to use a component before it has been declared. However, the concept of hoisting does not apply to scripts that are run in the Strict Mode.</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648380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Variable</a:t>
            </a:r>
          </a:p>
        </p:txBody>
      </p:sp>
      <p:sp>
        <p:nvSpPr>
          <p:cNvPr id="11" name="TextBox 10"/>
          <p:cNvSpPr txBox="1"/>
          <p:nvPr/>
        </p:nvSpPr>
        <p:spPr>
          <a:xfrm>
            <a:off x="323528" y="1268760"/>
            <a:ext cx="813690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Variable is a “named space in memory.” It works as a container to hold values in program. </a:t>
            </a:r>
          </a:p>
        </p:txBody>
      </p:sp>
      <p:sp>
        <p:nvSpPr>
          <p:cNvPr id="4" name="TextBox 3"/>
          <p:cNvSpPr txBox="1"/>
          <p:nvPr/>
        </p:nvSpPr>
        <p:spPr>
          <a:xfrm>
            <a:off x="467544" y="1988840"/>
            <a:ext cx="4068452" cy="64633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dirty="0">
                <a:latin typeface="Times New Roman" panose="02020603050405020304" pitchFamily="18" charset="0"/>
                <a:cs typeface="Times New Roman" panose="02020603050405020304" pitchFamily="18" charset="0"/>
              </a:rPr>
              <a:t>//ES5 syntax for declaring a variable</a:t>
            </a:r>
          </a:p>
          <a:p>
            <a:r>
              <a:rPr lang="en-IN" dirty="0" err="1">
                <a:latin typeface="Times New Roman" panose="02020603050405020304" pitchFamily="18" charset="0"/>
                <a:cs typeface="Times New Roman" panose="02020603050405020304" pitchFamily="18" charset="0"/>
              </a:rPr>
              <a:t>var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variable_name</a:t>
            </a:r>
            <a:r>
              <a:rPr lang="en-IN"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329607" y="2780928"/>
            <a:ext cx="813690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ES6 introduces following variable declaration syntax</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let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a:t>
            </a:r>
            <a:r>
              <a:rPr lang="en-IN" dirty="0" err="1">
                <a:latin typeface="Times New Roman" panose="02020603050405020304" pitchFamily="18" charset="0"/>
                <a:cs typeface="Times New Roman" panose="02020603050405020304" pitchFamily="18" charset="0"/>
              </a:rPr>
              <a:t>const</a:t>
            </a:r>
            <a:endParaRPr lang="en-IN"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2379187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ES6 – Variable – JavaScript and Dynamic </a:t>
            </a:r>
            <a:r>
              <a:rPr lang="en-IN" dirty="0" err="1"/>
              <a:t>Typeing</a:t>
            </a:r>
            <a:endParaRPr lang="en-IN" dirty="0"/>
          </a:p>
        </p:txBody>
      </p:sp>
      <p:sp>
        <p:nvSpPr>
          <p:cNvPr id="11" name="TextBox 10"/>
          <p:cNvSpPr txBox="1"/>
          <p:nvPr/>
        </p:nvSpPr>
        <p:spPr>
          <a:xfrm>
            <a:off x="323528" y="1268760"/>
            <a:ext cx="8136904"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JavaScript is an un-typed language. This means that a JavaScript variable can hold a value of any data type. Unlike many other languages, you don't have to tell JavaScript during variable declaration what type of value the variable will hold. The value type of a variable can change during the execution of a program and JavaScript takes care of it automatically. This feature is termed as </a:t>
            </a:r>
            <a:r>
              <a:rPr lang="en-IN" b="1" dirty="0">
                <a:latin typeface="Times New Roman" panose="02020603050405020304" pitchFamily="18" charset="0"/>
                <a:cs typeface="Times New Roman" panose="02020603050405020304" pitchFamily="18" charset="0"/>
              </a:rPr>
              <a:t>dynamic typing</a:t>
            </a:r>
            <a:r>
              <a:rPr lang="en-IN"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323528" y="2852936"/>
            <a:ext cx="4068452"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da-DK" dirty="0">
                <a:latin typeface="Times New Roman" panose="02020603050405020304" pitchFamily="18" charset="0"/>
                <a:cs typeface="Times New Roman" panose="02020603050405020304" pitchFamily="18" charset="0"/>
              </a:rPr>
              <a:t>var message="Hello World";</a:t>
            </a:r>
          </a:p>
          <a:p>
            <a:r>
              <a:rPr lang="da-DK" dirty="0">
                <a:latin typeface="Times New Roman" panose="02020603050405020304" pitchFamily="18" charset="0"/>
                <a:cs typeface="Times New Roman" panose="02020603050405020304" pitchFamily="18" charset="0"/>
              </a:rPr>
              <a:t>message=10;</a:t>
            </a:r>
          </a:p>
          <a:p>
            <a:r>
              <a:rPr lang="da-DK" dirty="0">
                <a:latin typeface="Times New Roman" panose="02020603050405020304" pitchFamily="18" charset="0"/>
                <a:cs typeface="Times New Roman" panose="02020603050405020304" pitchFamily="18" charset="0"/>
              </a:rPr>
              <a:t>console.log(message);</a:t>
            </a:r>
          </a:p>
        </p:txBody>
      </p:sp>
      <p:sp>
        <p:nvSpPr>
          <p:cNvPr id="7" name="TextBox 6"/>
          <p:cNvSpPr txBox="1"/>
          <p:nvPr/>
        </p:nvSpPr>
        <p:spPr>
          <a:xfrm>
            <a:off x="310853" y="4006805"/>
            <a:ext cx="813690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While executing this code it will not show any error, rather it will assign new value type in message and message will be displayed.</a:t>
            </a:r>
          </a:p>
        </p:txBody>
      </p:sp>
      <p:sp>
        <p:nvSpPr>
          <p:cNvPr id="2" name="Footer Placeholder 1"/>
          <p:cNvSpPr>
            <a:spLocks noGrp="1"/>
          </p:cNvSpPr>
          <p:nvPr>
            <p:ph type="ftr" sz="quarter" idx="11"/>
          </p:nvPr>
        </p:nvSpPr>
        <p:spPr/>
        <p:txBody>
          <a:bodyPr/>
          <a:lstStyle/>
          <a:p>
            <a:pPr>
              <a:defRPr/>
            </a:pPr>
            <a:r>
              <a:rPr lang="en-US"/>
              <a:t>Presented by : Pankaj Sharma</a:t>
            </a:r>
            <a:endParaRPr lang="en-US" dirty="0"/>
          </a:p>
        </p:txBody>
      </p:sp>
    </p:spTree>
    <p:extLst>
      <p:ext uri="{BB962C8B-B14F-4D97-AF65-F5344CB8AC3E}">
        <p14:creationId xmlns:p14="http://schemas.microsoft.com/office/powerpoint/2010/main" val="1046586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7" grpId="0"/>
    </p:bldLst>
  </p:timing>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YASH-Template-2013-without-Pinnacle-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Main">
  <a:themeElements>
    <a:clrScheme name="Custom 1">
      <a:dk1>
        <a:sysClr val="windowText" lastClr="000000"/>
      </a:dk1>
      <a:lt1>
        <a:sysClr val="window" lastClr="FFFFFF"/>
      </a:lt1>
      <a:dk2>
        <a:srgbClr val="464646"/>
      </a:dk2>
      <a:lt2>
        <a:srgbClr val="FFFFFF"/>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ir">
      <a:fillStyleLst>
        <a:solidFill>
          <a:schemeClr val="phClr"/>
        </a:solidFill>
        <a:gradFill rotWithShape="1">
          <a:gsLst>
            <a:gs pos="0">
              <a:schemeClr val="phClr">
                <a:tint val="70000"/>
                <a:satMod val="200000"/>
              </a:schemeClr>
            </a:gs>
            <a:gs pos="35000">
              <a:schemeClr val="phClr">
                <a:tint val="50000"/>
                <a:satMod val="250000"/>
              </a:schemeClr>
            </a:gs>
            <a:gs pos="100000">
              <a:schemeClr val="phClr">
                <a:tint val="40000"/>
                <a:satMod val="350000"/>
              </a:schemeClr>
            </a:gs>
          </a:gsLst>
          <a:lin ang="8700000" scaled="1"/>
        </a:gradFill>
        <a:blipFill rotWithShape="1">
          <a:blip xmlns:r="http://schemas.openxmlformats.org/officeDocument/2006/relationships" r:embed="rId1">
            <a:duotone>
              <a:schemeClr val="phClr">
                <a:shade val="50000"/>
                <a:satMod val="110000"/>
              </a:schemeClr>
              <a:schemeClr val="phClr">
                <a:tint val="70000"/>
                <a:satMod val="150000"/>
              </a:schemeClr>
            </a:duotone>
          </a:blip>
          <a:tile tx="0" ty="0" sx="35000" sy="35000" flip="none" algn="tl"/>
        </a:blipFill>
      </a:fillStyleLst>
      <a:lnStyleLst>
        <a:ln w="9525" cap="flat" cmpd="sng" algn="ctr">
          <a:solidFill>
            <a:schemeClr val="phClr">
              <a:shade val="95000"/>
              <a:satMod val="115000"/>
            </a:schemeClr>
          </a:solidFill>
          <a:prstDash val="solid"/>
        </a:ln>
        <a:ln w="12700" cap="flat" cmpd="sng" algn="ctr">
          <a:solidFill>
            <a:schemeClr val="phClr">
              <a:shade val="90000"/>
              <a:satMod val="115000"/>
            </a:schemeClr>
          </a:solidFill>
          <a:prstDash val="solid"/>
        </a:ln>
        <a:ln w="19050" cap="flat" cmpd="sng" algn="ctr">
          <a:solidFill>
            <a:schemeClr val="phClr">
              <a:shade val="80000"/>
              <a:satMod val="11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25400" dir="5400000" rotWithShape="0">
              <a:srgbClr val="FFFFFF">
                <a:alpha val="50000"/>
              </a:srgbClr>
            </a:outerShdw>
            <a:reflection blurRad="63500" stA="20000" endPos="15000" dist="12700" dir="5400000" sy="-100000" rotWithShape="0"/>
          </a:effectLst>
        </a:effectStyle>
        <a:effectStyle>
          <a:effectLst>
            <a:reflection blurRad="127000" stA="25000" endPos="20000" dist="38100" dir="5400000" sy="-100000" rotWithShape="0"/>
          </a:effectLst>
          <a:scene3d>
            <a:camera prst="orthographicFront">
              <a:rot lat="0" lon="0" rev="0"/>
            </a:camera>
            <a:lightRig rig="balanced" dir="b">
              <a:rot lat="0" lon="0" rev="2700000"/>
            </a:lightRig>
          </a:scene3d>
          <a:sp3d>
            <a:bevelT w="381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44729"/>
        </a:solidFill>
        <a:ln>
          <a:noFill/>
        </a:ln>
        <a:effectLst>
          <a:outerShdw blurRad="63500" dist="38100" dir="5400000" algn="t" rotWithShape="0">
            <a:srgbClr val="000000">
              <a:alpha val="29999"/>
            </a:srgbClr>
          </a:outerShdw>
        </a:effectLst>
      </a:spPr>
      <a:bodyPr bIns="64008" anchor="ctr"/>
      <a:lstStyle>
        <a:defPPr algn="ctr" fontAlgn="auto">
          <a:spcBef>
            <a:spcPts val="0"/>
          </a:spcBef>
          <a:spcAft>
            <a:spcPts val="0"/>
          </a:spcAft>
          <a:defRPr sz="2400" b="1" kern="0" dirty="0">
            <a:solidFill>
              <a:srgbClr val="FFFFFF"/>
            </a:solidFill>
            <a:latin typeface="+mn-lt"/>
            <a:ea typeface="+mn-ea"/>
            <a:cs typeface="+mn-cs"/>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idd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YASH Corporate 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YASH Corporate PPT" id="{84D1D84F-2C32-4AED-9203-6D95E14DD082}" vid="{3221D5CA-B947-4C96-9C2D-E3CA3C120B63}"/>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DB74EAD2754C90615C953F595DC7" ma:contentTypeVersion="3" ma:contentTypeDescription="Create a new document." ma:contentTypeScope="" ma:versionID="1c43568b5c30d5dae5a34b7a1148e0e7">
  <xsd:schema xmlns:xsd="http://www.w3.org/2001/XMLSchema" xmlns:p="http://schemas.microsoft.com/office/2006/metadata/properties" xmlns:ns2="313cd53f-c012-42d0-9d85-8edc5bd4e116" targetNamespace="http://schemas.microsoft.com/office/2006/metadata/properties" ma:root="true" ma:fieldsID="3a9bc6c95f86dfc3d661e71a3618cc0c" ns2:_="">
    <xsd:import namespace="313cd53f-c012-42d0-9d85-8edc5bd4e116"/>
    <xsd:element name="properties">
      <xsd:complexType>
        <xsd:sequence>
          <xsd:element name="documentManagement">
            <xsd:complexType>
              <xsd:all>
                <xsd:element ref="ns2:Description0" minOccurs="0"/>
                <xsd:element ref="ns2:Practice" minOccurs="0"/>
              </xsd:all>
            </xsd:complexType>
          </xsd:element>
        </xsd:sequence>
      </xsd:complexType>
    </xsd:element>
  </xsd:schema>
  <xsd:schema xmlns:xsd="http://www.w3.org/2001/XMLSchema" xmlns:dms="http://schemas.microsoft.com/office/2006/documentManagement/types" targetNamespace="313cd53f-c012-42d0-9d85-8edc5bd4e116" elementFormDefault="qualified">
    <xsd:import namespace="http://schemas.microsoft.com/office/2006/documentManagement/types"/>
    <xsd:element name="Description0" ma:index="8" nillable="true" ma:displayName="Description" ma:default="" ma:internalName="Description0">
      <xsd:simpleType>
        <xsd:restriction base="dms:Note"/>
      </xsd:simpleType>
    </xsd:element>
    <xsd:element name="Practice" ma:index="9" nillable="true" ma:displayName="Practice" ma:default="" ma:internalName="Practi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313cd53f-c012-42d0-9d85-8edc5bd4e116">YASH Corporate Presentation,without Pinnacle Logo, 2013</Description0>
    <Practice xmlns="313cd53f-c012-42d0-9d85-8edc5bd4e11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8A855-0A71-411C-AAC3-CD6D633E5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d53f-c012-42d0-9d85-8edc5bd4e1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C0D8812-56D8-483F-862D-380EB297F5C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313cd53f-c012-42d0-9d85-8edc5bd4e116"/>
    <ds:schemaRef ds:uri="http://purl.org/dc/dcmitype/"/>
    <ds:schemaRef ds:uri="http://purl.org/dc/terms/"/>
  </ds:schemaRefs>
</ds:datastoreItem>
</file>

<file path=customXml/itemProps3.xml><?xml version="1.0" encoding="utf-8"?>
<ds:datastoreItem xmlns:ds="http://schemas.openxmlformats.org/officeDocument/2006/customXml" ds:itemID="{AA2F98D0-5D89-48C4-A7BD-60118C6E22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YASH-Template-2013-without-Pinnacle-Logo</Template>
  <TotalTime>4383</TotalTime>
  <Words>1303</Words>
  <Application>Microsoft Office PowerPoint</Application>
  <PresentationFormat>On-screen Show (4:3)</PresentationFormat>
  <Paragraphs>244</Paragraphs>
  <Slides>23</Slides>
  <Notes>1</Notes>
  <HiddenSlides>0</HiddenSlides>
  <MMClips>0</MMClips>
  <ScaleCrop>false</ScaleCrop>
  <HeadingPairs>
    <vt:vector size="6" baseType="variant">
      <vt:variant>
        <vt:lpstr>Fonts Used</vt:lpstr>
      </vt:variant>
      <vt:variant>
        <vt:i4>11</vt:i4>
      </vt:variant>
      <vt:variant>
        <vt:lpstr>Theme</vt:lpstr>
      </vt:variant>
      <vt:variant>
        <vt:i4>15</vt:i4>
      </vt:variant>
      <vt:variant>
        <vt:lpstr>Slide Titles</vt:lpstr>
      </vt:variant>
      <vt:variant>
        <vt:i4>23</vt:i4>
      </vt:variant>
    </vt:vector>
  </HeadingPairs>
  <TitlesOfParts>
    <vt:vector size="49" baseType="lpstr">
      <vt:lpstr>ＭＳ Ｐゴシック</vt:lpstr>
      <vt:lpstr>Arial</vt:lpstr>
      <vt:lpstr>Calibri</vt:lpstr>
      <vt:lpstr>Consolas</vt:lpstr>
      <vt:lpstr>Helvetica CE</vt:lpstr>
      <vt:lpstr>Helvetica Neue</vt:lpstr>
      <vt:lpstr>MufferawRg-Regular</vt:lpstr>
      <vt:lpstr>Roboto</vt:lpstr>
      <vt:lpstr>Times New Roman</vt:lpstr>
      <vt:lpstr>Trebuchet MS</vt:lpstr>
      <vt:lpstr>Wingdings</vt:lpstr>
      <vt:lpstr>YASH-Template-2013-without-Pinnacle-Logo</vt:lpstr>
      <vt:lpstr>Middle Page</vt:lpstr>
      <vt:lpstr>Thank You Page</vt:lpstr>
      <vt:lpstr>Blue Main</vt:lpstr>
      <vt:lpstr>1_Middle Page</vt:lpstr>
      <vt:lpstr>2_Middle Page</vt:lpstr>
      <vt:lpstr>YASH Corporate PPT</vt:lpstr>
      <vt:lpstr>Custom Design</vt:lpstr>
      <vt:lpstr>1_Thank You Page</vt:lpstr>
      <vt:lpstr>1_Custom Design</vt:lpstr>
      <vt:lpstr>2_Thank You Page</vt:lpstr>
      <vt:lpstr>2_Custom Design</vt:lpstr>
      <vt:lpstr>3_Thank You Page</vt:lpstr>
      <vt:lpstr>3_Custom Design</vt:lpstr>
      <vt:lpstr>4_Thank You Page</vt:lpstr>
      <vt:lpstr>ES6</vt:lpstr>
      <vt:lpstr>Topics to be covered</vt:lpstr>
      <vt:lpstr>ES6</vt:lpstr>
      <vt:lpstr>ES6 - Transpillers</vt:lpstr>
      <vt:lpstr>ES6 - HandsOn</vt:lpstr>
      <vt:lpstr>ES6 – Strict Mode</vt:lpstr>
      <vt:lpstr>ES6 – ES6 and Hoisting</vt:lpstr>
      <vt:lpstr>ES6 – Variable</vt:lpstr>
      <vt:lpstr>ES6 – Variable – JavaScript and Dynamic Typeing</vt:lpstr>
      <vt:lpstr>ES6 – Variable – JavaScript variable scope</vt:lpstr>
      <vt:lpstr>ES6 – Variable – JavaScript variable scope</vt:lpstr>
      <vt:lpstr>ES6 – Variable – JavaScript const</vt:lpstr>
      <vt:lpstr>ES6 – Variable – JavaScript Hoisting</vt:lpstr>
      <vt:lpstr>ES6 – Objects</vt:lpstr>
      <vt:lpstr>ES6 – Objects</vt:lpstr>
      <vt:lpstr>ES6 – Objects-constructor</vt:lpstr>
      <vt:lpstr>ES6 – Objects-constructor</vt:lpstr>
      <vt:lpstr>ES6 – Objects-constructor</vt:lpstr>
      <vt:lpstr>ES6 – Objects (Creating Object using Object.create() method)</vt:lpstr>
      <vt:lpstr>ES6 – Objects (Creating Object using Object.create() method)</vt:lpstr>
      <vt:lpstr>ES6 – Objects (Object.assign() function)</vt:lpstr>
      <vt:lpstr>ES6 – Class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Devkumar Arcot</dc:creator>
  <cp:lastModifiedBy>Sharma Pankaj</cp:lastModifiedBy>
  <cp:revision>380</cp:revision>
  <dcterms:created xsi:type="dcterms:W3CDTF">2013-02-26T06:57:51Z</dcterms:created>
  <dcterms:modified xsi:type="dcterms:W3CDTF">2018-01-29T06:17:18Z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YASH Corporate Presentation, 2009</vt:lpwstr>
  </property>
  <property fmtid="{D5CDD505-2E9C-101B-9397-08002B2CF9AE}" pid="4" name="Practice">
    <vt:lpwstr/>
  </property>
  <property fmtid="{D5CDD505-2E9C-101B-9397-08002B2CF9AE}" pid="5" name="ContentTypeId">
    <vt:lpwstr>0x0101009FC1DB74EAD2754C90615C953F595DC7</vt:lpwstr>
  </property>
</Properties>
</file>