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73" r:id="rId14"/>
    <p:sldId id="274" r:id="rId15"/>
    <p:sldId id="267" r:id="rId16"/>
    <p:sldId id="268" r:id="rId17"/>
    <p:sldId id="269" r:id="rId18"/>
    <p:sldId id="270" r:id="rId19"/>
    <p:sldId id="271"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3/11/2022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chor="t"/>
          <a:lstStyle/>
          <a:p>
            <a:pPr algn="ctr"/>
            <a:r>
              <a:rPr lang="es-AR" dirty="0" smtClean="0"/>
              <a:t>SOCIEDADES</a:t>
            </a:r>
            <a:endParaRPr lang="es-AR" dirty="0"/>
          </a:p>
        </p:txBody>
      </p:sp>
    </p:spTree>
    <p:extLst>
      <p:ext uri="{BB962C8B-B14F-4D97-AF65-F5344CB8AC3E}">
        <p14:creationId xmlns:p14="http://schemas.microsoft.com/office/powerpoint/2010/main" val="4250368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2" y="685800"/>
            <a:ext cx="10018711" cy="1413456"/>
          </a:xfrm>
        </p:spPr>
        <p:txBody>
          <a:bodyPr/>
          <a:lstStyle/>
          <a:p>
            <a:r>
              <a:rPr lang="es-AR" dirty="0" smtClean="0"/>
              <a:t>SOCIEDAD ANÓNIMA</a:t>
            </a:r>
            <a:endParaRPr lang="es-AR" dirty="0"/>
          </a:p>
        </p:txBody>
      </p:sp>
      <p:sp>
        <p:nvSpPr>
          <p:cNvPr id="3" name="Marcador de texto 2"/>
          <p:cNvSpPr>
            <a:spLocks noGrp="1"/>
          </p:cNvSpPr>
          <p:nvPr>
            <p:ph type="body" idx="1"/>
          </p:nvPr>
        </p:nvSpPr>
        <p:spPr>
          <a:xfrm>
            <a:off x="1484312" y="2395470"/>
            <a:ext cx="10018713" cy="3395730"/>
          </a:xfrm>
        </p:spPr>
        <p:txBody>
          <a:bodyPr>
            <a:normAutofit/>
          </a:bodyPr>
          <a:lstStyle/>
          <a:p>
            <a:r>
              <a:rPr lang="es-AR" dirty="0" smtClean="0"/>
              <a:t>CONTRATO CONSTITUTIVO REGISTRADO</a:t>
            </a:r>
          </a:p>
          <a:p>
            <a:r>
              <a:rPr lang="es-AR" dirty="0" smtClean="0"/>
              <a:t>LOS SOCIOS LIMITAN SU RESPONSABILIDAD AL CAPITAL APORTADO</a:t>
            </a:r>
          </a:p>
          <a:p>
            <a:r>
              <a:rPr lang="es-AR" dirty="0" smtClean="0"/>
              <a:t>EL CAPITAL ESTÁ FORMADO POR ACCIONES</a:t>
            </a:r>
          </a:p>
          <a:p>
            <a:r>
              <a:rPr lang="es-AR" dirty="0" smtClean="0"/>
              <a:t>LAS ACCIONES SON DE LIBRE TRANSMISIBILIDAD Y PUEDEN COTIZAR EN BOLSA</a:t>
            </a:r>
          </a:p>
          <a:p>
            <a:r>
              <a:rPr lang="es-AR" dirty="0" smtClean="0"/>
              <a:t>HAY DISTINTOS TIPOS DE ACCIONES. ALGUNAS OTORGAN MÁS PODER EN LA TOMA DE DECISIONES Y CON OTRAS SE OBTIENEN MAYORES BENEFICIOS ECONÓMICOS</a:t>
            </a:r>
          </a:p>
          <a:p>
            <a:r>
              <a:rPr lang="es-AR" dirty="0" smtClean="0"/>
              <a:t>LA ADMINISTRACIÓN ESTÁ A CARGO DE UN DIRECTORIO</a:t>
            </a:r>
          </a:p>
          <a:p>
            <a:r>
              <a:rPr lang="es-AR" dirty="0" smtClean="0"/>
              <a:t>LA REPRESENTACIÓN ESTÁ A CARGO DEL PRESIDENTE DEL DIRECTORIO</a:t>
            </a:r>
          </a:p>
        </p:txBody>
      </p:sp>
    </p:spTree>
    <p:extLst>
      <p:ext uri="{BB962C8B-B14F-4D97-AF65-F5344CB8AC3E}">
        <p14:creationId xmlns:p14="http://schemas.microsoft.com/office/powerpoint/2010/main" val="1779830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55523" y="1484289"/>
            <a:ext cx="10018711" cy="2546797"/>
          </a:xfrm>
        </p:spPr>
        <p:txBody>
          <a:bodyPr/>
          <a:lstStyle/>
          <a:p>
            <a:r>
              <a:rPr lang="es-AR" dirty="0" smtClean="0"/>
              <a:t>APORTES</a:t>
            </a:r>
            <a:br>
              <a:rPr lang="es-AR" dirty="0" smtClean="0"/>
            </a:br>
            <a:r>
              <a:rPr lang="es-AR" dirty="0" smtClean="0"/>
              <a:t>CONTABILIZACIÓN</a:t>
            </a:r>
            <a:endParaRPr lang="es-AR" dirty="0"/>
          </a:p>
        </p:txBody>
      </p:sp>
    </p:spTree>
    <p:extLst>
      <p:ext uri="{BB962C8B-B14F-4D97-AF65-F5344CB8AC3E}">
        <p14:creationId xmlns:p14="http://schemas.microsoft.com/office/powerpoint/2010/main" val="710881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2" y="685800"/>
            <a:ext cx="10018711" cy="4774842"/>
          </a:xfrm>
        </p:spPr>
        <p:txBody>
          <a:bodyPr>
            <a:normAutofit fontScale="90000"/>
          </a:bodyPr>
          <a:lstStyle/>
          <a:p>
            <a:r>
              <a:rPr lang="es-AR" dirty="0" smtClean="0"/>
              <a:t>PARA CONTABILIZAR:</a:t>
            </a:r>
            <a:br>
              <a:rPr lang="es-AR" dirty="0" smtClean="0"/>
            </a:br>
            <a:r>
              <a:rPr lang="es-AR" dirty="0" smtClean="0"/>
              <a:t/>
            </a:r>
            <a:br>
              <a:rPr lang="es-AR" dirty="0" smtClean="0"/>
            </a:br>
            <a:r>
              <a:rPr lang="es-AR" dirty="0" smtClean="0"/>
              <a:t>En primer lugar se registra: ASIENTO CONTABLE</a:t>
            </a:r>
            <a:br>
              <a:rPr lang="es-AR" dirty="0" smtClean="0"/>
            </a:br>
            <a:r>
              <a:rPr lang="es-AR" dirty="0"/>
              <a:t/>
            </a:r>
            <a:br>
              <a:rPr lang="es-AR" dirty="0"/>
            </a:br>
            <a:r>
              <a:rPr lang="es-AR" dirty="0" smtClean="0"/>
              <a:t>Teniendo en cuenta: PRINCIPIO DE LA “PARTIDA DOBLE”</a:t>
            </a:r>
            <a:br>
              <a:rPr lang="es-AR" dirty="0" smtClean="0"/>
            </a:br>
            <a:r>
              <a:rPr lang="es-AR" dirty="0"/>
              <a:t/>
            </a:r>
            <a:br>
              <a:rPr lang="es-AR" dirty="0"/>
            </a:br>
            <a:r>
              <a:rPr lang="es-AR" dirty="0" smtClean="0"/>
              <a:t>Respaldo: COMPROBANTE</a:t>
            </a:r>
            <a:br>
              <a:rPr lang="es-AR" dirty="0" smtClean="0"/>
            </a:br>
            <a:r>
              <a:rPr lang="es-AR" dirty="0"/>
              <a:t/>
            </a:r>
            <a:br>
              <a:rPr lang="es-AR" dirty="0"/>
            </a:br>
            <a:r>
              <a:rPr lang="es-AR" dirty="0" smtClean="0"/>
              <a:t>Utilizando: CUENTAS CONTABLES </a:t>
            </a:r>
            <a:br>
              <a:rPr lang="es-AR" dirty="0" smtClean="0"/>
            </a:br>
            <a:r>
              <a:rPr lang="es-AR" dirty="0"/>
              <a:t/>
            </a:r>
            <a:br>
              <a:rPr lang="es-AR" dirty="0"/>
            </a:br>
            <a:endParaRPr lang="es-AR" dirty="0"/>
          </a:p>
        </p:txBody>
      </p:sp>
    </p:spTree>
    <p:extLst>
      <p:ext uri="{BB962C8B-B14F-4D97-AF65-F5344CB8AC3E}">
        <p14:creationId xmlns:p14="http://schemas.microsoft.com/office/powerpoint/2010/main" val="154446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2" y="685799"/>
            <a:ext cx="10018711" cy="5135451"/>
          </a:xfrm>
        </p:spPr>
        <p:txBody>
          <a:bodyPr>
            <a:normAutofit/>
          </a:bodyPr>
          <a:lstStyle/>
          <a:p>
            <a:pPr algn="l"/>
            <a:r>
              <a:rPr lang="es-AR" sz="2800" dirty="0" smtClean="0"/>
              <a:t>LAS CUENTAS CONTABLES PUEDEN PERTENECER A:</a:t>
            </a:r>
            <a:br>
              <a:rPr lang="es-AR" sz="2800" dirty="0" smtClean="0"/>
            </a:br>
            <a:r>
              <a:rPr lang="es-AR" sz="2800" dirty="0"/>
              <a:t/>
            </a:r>
            <a:br>
              <a:rPr lang="es-AR" sz="2800" dirty="0"/>
            </a:br>
            <a:r>
              <a:rPr lang="es-AR" sz="2800" dirty="0" smtClean="0"/>
              <a:t>- ACTIVO</a:t>
            </a:r>
            <a:br>
              <a:rPr lang="es-AR" sz="2800" dirty="0" smtClean="0"/>
            </a:br>
            <a:r>
              <a:rPr lang="es-AR" sz="2800" dirty="0" smtClean="0"/>
              <a:t/>
            </a:r>
            <a:br>
              <a:rPr lang="es-AR" sz="2800" dirty="0" smtClean="0"/>
            </a:br>
            <a:r>
              <a:rPr lang="es-AR" sz="2800" dirty="0" smtClean="0"/>
              <a:t>- PASIVO</a:t>
            </a:r>
            <a:br>
              <a:rPr lang="es-AR" sz="2800" dirty="0" smtClean="0"/>
            </a:br>
            <a:r>
              <a:rPr lang="es-AR" sz="2800" dirty="0" smtClean="0"/>
              <a:t/>
            </a:r>
            <a:br>
              <a:rPr lang="es-AR" sz="2800" dirty="0" smtClean="0"/>
            </a:br>
            <a:r>
              <a:rPr lang="es-AR" sz="2800" dirty="0" smtClean="0"/>
              <a:t>- PATRIMONIO NETO</a:t>
            </a:r>
            <a:br>
              <a:rPr lang="es-AR" sz="2800" dirty="0" smtClean="0"/>
            </a:br>
            <a:r>
              <a:rPr lang="es-AR" sz="2800" dirty="0" smtClean="0"/>
              <a:t/>
            </a:r>
            <a:br>
              <a:rPr lang="es-AR" sz="2800" dirty="0" smtClean="0"/>
            </a:br>
            <a:r>
              <a:rPr lang="es-AR" sz="2800" dirty="0" smtClean="0"/>
              <a:t>- RESULTADOS</a:t>
            </a:r>
            <a:endParaRPr lang="es-AR" sz="2800" dirty="0"/>
          </a:p>
        </p:txBody>
      </p:sp>
    </p:spTree>
    <p:extLst>
      <p:ext uri="{BB962C8B-B14F-4D97-AF65-F5344CB8AC3E}">
        <p14:creationId xmlns:p14="http://schemas.microsoft.com/office/powerpoint/2010/main" val="3167003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606084" y="1409421"/>
            <a:ext cx="5692462" cy="3589762"/>
          </a:xfrm>
          <a:prstGeom prst="rect">
            <a:avLst/>
          </a:prstGeom>
        </p:spPr>
      </p:pic>
    </p:spTree>
    <p:extLst>
      <p:ext uri="{BB962C8B-B14F-4D97-AF65-F5344CB8AC3E}">
        <p14:creationId xmlns:p14="http://schemas.microsoft.com/office/powerpoint/2010/main" val="227979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5251361"/>
          </a:xfrm>
        </p:spPr>
        <p:txBody>
          <a:bodyPr>
            <a:noAutofit/>
          </a:bodyPr>
          <a:lstStyle/>
          <a:p>
            <a:r>
              <a:rPr lang="es-AR" sz="2000" dirty="0"/>
              <a:t>1.	</a:t>
            </a:r>
            <a:r>
              <a:rPr lang="es-AR" sz="2000" b="1" dirty="0" smtClean="0"/>
              <a:t>EXPLOTACIONES UNIPERSONALES</a:t>
            </a:r>
            <a:r>
              <a:rPr lang="es-AR" sz="2000" dirty="0"/>
              <a:t/>
            </a:r>
            <a:br>
              <a:rPr lang="es-AR" sz="2000" dirty="0"/>
            </a:br>
            <a:r>
              <a:rPr lang="es-AR" sz="2000" dirty="0"/>
              <a:t>En las </a:t>
            </a:r>
            <a:r>
              <a:rPr lang="es-AR" sz="2000" dirty="0" smtClean="0"/>
              <a:t>explotaciones unipersonales</a:t>
            </a:r>
            <a:r>
              <a:rPr lang="es-AR" sz="2000" dirty="0"/>
              <a:t>, no hay socios sino un único  dueño del negocio. No existe sociedad. Tampoco hay contrato constitutivo. Todo el capital de la empresa lo aportó una misma persona por lo tanto todas las ganancias o pérdidas son para él. El asiento sería:</a:t>
            </a:r>
            <a:br>
              <a:rPr lang="es-AR" sz="2000" dirty="0"/>
            </a:br>
            <a:r>
              <a:rPr lang="es-AR" sz="2000" dirty="0"/>
              <a:t/>
            </a:r>
            <a:br>
              <a:rPr lang="es-AR" sz="2000" dirty="0"/>
            </a:br>
            <a:r>
              <a:rPr lang="es-AR" sz="2000" dirty="0"/>
              <a:t>		10/09/20XX		</a:t>
            </a:r>
            <a:r>
              <a:rPr lang="es-AR" sz="2000" dirty="0" smtClean="0"/>
              <a:t>                   Debe</a:t>
            </a:r>
            <a:r>
              <a:rPr lang="es-AR" sz="2000" dirty="0"/>
              <a:t>	Haber</a:t>
            </a:r>
            <a:br>
              <a:rPr lang="es-AR" sz="2000" dirty="0"/>
            </a:br>
            <a:r>
              <a:rPr lang="es-AR" sz="2000" dirty="0"/>
              <a:t>1	Inmueble	</a:t>
            </a:r>
            <a:r>
              <a:rPr lang="es-AR" sz="2000" dirty="0" smtClean="0"/>
              <a:t>                   150.000</a:t>
            </a:r>
            <a:r>
              <a:rPr lang="es-AR" sz="2000" dirty="0"/>
              <a:t>	</a:t>
            </a:r>
            <a:br>
              <a:rPr lang="es-AR" sz="2000" dirty="0"/>
            </a:br>
            <a:r>
              <a:rPr lang="es-AR" sz="2000" dirty="0"/>
              <a:t>	Mercadería		</a:t>
            </a:r>
            <a:r>
              <a:rPr lang="es-AR" sz="2000" dirty="0" smtClean="0"/>
              <a:t>            50.000</a:t>
            </a:r>
            <a:r>
              <a:rPr lang="es-AR" sz="2000" dirty="0"/>
              <a:t>	</a:t>
            </a:r>
            <a:br>
              <a:rPr lang="es-AR" sz="2000" dirty="0"/>
            </a:br>
            <a:r>
              <a:rPr lang="es-AR" sz="2000" dirty="0"/>
              <a:t>	         </a:t>
            </a:r>
            <a:r>
              <a:rPr lang="es-AR" sz="2000" dirty="0" smtClean="0"/>
              <a:t/>
            </a:r>
            <a:br>
              <a:rPr lang="es-AR" sz="2000" dirty="0" smtClean="0"/>
            </a:br>
            <a:r>
              <a:rPr lang="es-AR" sz="2000" dirty="0" smtClean="0"/>
              <a:t>                                             </a:t>
            </a:r>
            <a:r>
              <a:rPr lang="es-AR" sz="2000" dirty="0"/>
              <a:t>A Capital </a:t>
            </a:r>
            <a:r>
              <a:rPr lang="es-AR" sz="2000" dirty="0" smtClean="0"/>
              <a:t>                             200.000</a:t>
            </a:r>
            <a:r>
              <a:rPr lang="es-AR" sz="2000" dirty="0"/>
              <a:t/>
            </a:r>
            <a:br>
              <a:rPr lang="es-AR" sz="2000" dirty="0"/>
            </a:br>
            <a:r>
              <a:rPr lang="es-AR" sz="2000" dirty="0"/>
              <a:t>Por aportes de Capital.		</a:t>
            </a:r>
            <a:r>
              <a:rPr lang="es-AR" sz="2000" dirty="0" smtClean="0"/>
              <a:t/>
            </a:r>
            <a:br>
              <a:rPr lang="es-AR" sz="2000" dirty="0" smtClean="0"/>
            </a:br>
            <a:r>
              <a:rPr lang="es-AR" sz="2000" dirty="0"/>
              <a:t/>
            </a:r>
            <a:br>
              <a:rPr lang="es-AR" sz="2000" dirty="0"/>
            </a:br>
            <a:r>
              <a:rPr lang="es-AR" sz="2000" dirty="0"/>
              <a:t>De esta forma queda expresado que el Capital se conforma con un inmueble y mercadería. Las cuentas Inmueble y Mercadería se debitan porque son Activo que aumenta. La cuenta Capital se acredita porque es Patrimonio Neto que aumenta.</a:t>
            </a:r>
            <a:br>
              <a:rPr lang="es-AR" sz="2000" dirty="0"/>
            </a:br>
            <a:endParaRPr lang="es-AR" sz="2000" dirty="0"/>
          </a:p>
        </p:txBody>
      </p:sp>
    </p:spTree>
    <p:extLst>
      <p:ext uri="{BB962C8B-B14F-4D97-AF65-F5344CB8AC3E}">
        <p14:creationId xmlns:p14="http://schemas.microsoft.com/office/powerpoint/2010/main" val="1943397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5148330"/>
          </a:xfrm>
        </p:spPr>
        <p:txBody>
          <a:bodyPr>
            <a:normAutofit fontScale="90000"/>
          </a:bodyPr>
          <a:lstStyle/>
          <a:p>
            <a:r>
              <a:rPr lang="es-AR" sz="3200" dirty="0"/>
              <a:t>2.	SOCIEDADES</a:t>
            </a:r>
            <a:br>
              <a:rPr lang="es-AR" sz="3200" dirty="0"/>
            </a:br>
            <a:r>
              <a:rPr lang="es-AR" sz="3200" dirty="0"/>
              <a:t>Hay que distinguir claramente dos momentos que se deben tener en cuenta para realizar la contabilización de los aportes de los socios:</a:t>
            </a:r>
            <a:br>
              <a:rPr lang="es-AR" sz="3200" dirty="0"/>
            </a:br>
            <a:r>
              <a:rPr lang="es-AR" sz="3200" dirty="0"/>
              <a:t>*	</a:t>
            </a:r>
            <a:r>
              <a:rPr lang="es-AR" sz="3200" b="1" dirty="0"/>
              <a:t>Suscripción del Capital:</a:t>
            </a:r>
            <a:r>
              <a:rPr lang="es-AR" sz="3200" dirty="0"/>
              <a:t> es el compromiso que realiza cada socio en el Contrato Constitutivo de la sociedad de aportar bienes o créditos a la sociedad. El capital se suscribe totalmente en el contrato.</a:t>
            </a:r>
            <a:br>
              <a:rPr lang="es-AR" sz="3200" dirty="0"/>
            </a:br>
            <a:r>
              <a:rPr lang="es-AR" sz="3200" dirty="0" smtClean="0"/>
              <a:t>*</a:t>
            </a:r>
            <a:r>
              <a:rPr lang="es-AR" sz="3200" dirty="0"/>
              <a:t>	</a:t>
            </a:r>
            <a:r>
              <a:rPr lang="es-AR" sz="3200" b="1" dirty="0"/>
              <a:t>Integración del Capital: </a:t>
            </a:r>
            <a:r>
              <a:rPr lang="es-AR" sz="3200" dirty="0"/>
              <a:t>es cumplir con el compromiso de realizar el aporte.</a:t>
            </a:r>
            <a:br>
              <a:rPr lang="es-AR" sz="3200" dirty="0"/>
            </a:br>
            <a:endParaRPr lang="es-AR" sz="3200" dirty="0"/>
          </a:p>
        </p:txBody>
      </p:sp>
    </p:spTree>
    <p:extLst>
      <p:ext uri="{BB962C8B-B14F-4D97-AF65-F5344CB8AC3E}">
        <p14:creationId xmlns:p14="http://schemas.microsoft.com/office/powerpoint/2010/main" val="3291836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5174087"/>
          </a:xfrm>
        </p:spPr>
        <p:txBody>
          <a:bodyPr>
            <a:normAutofit fontScale="90000"/>
          </a:bodyPr>
          <a:lstStyle/>
          <a:p>
            <a:r>
              <a:rPr lang="es-AR" sz="2700" dirty="0"/>
              <a:t>E</a:t>
            </a:r>
            <a:r>
              <a:rPr lang="es-AR" sz="2700" dirty="0" smtClean="0"/>
              <a:t>l </a:t>
            </a:r>
            <a:r>
              <a:rPr lang="es-AR" sz="2700" dirty="0"/>
              <a:t>Contrato constitutivo de "Aprendiendo SRL" inscripto en </a:t>
            </a:r>
            <a:r>
              <a:rPr lang="es-AR" sz="2700" dirty="0" smtClean="0"/>
              <a:t>la DIPJER </a:t>
            </a:r>
            <a:r>
              <a:rPr lang="es-AR" sz="2700" dirty="0"/>
              <a:t>con fecha 10 de septiembre de 20XX, dice que los socios Juan </a:t>
            </a:r>
            <a:r>
              <a:rPr lang="es-AR" sz="2700" dirty="0" smtClean="0"/>
              <a:t>y </a:t>
            </a:r>
            <a:r>
              <a:rPr lang="es-AR" sz="2700" dirty="0"/>
              <a:t>Rubén </a:t>
            </a:r>
            <a:r>
              <a:rPr lang="es-AR" sz="2700" dirty="0" smtClean="0"/>
              <a:t>se </a:t>
            </a:r>
            <a:r>
              <a:rPr lang="es-AR" sz="2700" dirty="0"/>
              <a:t>comprometen a aportar cada uno el 50% del capital de la sociedad que es de $</a:t>
            </a:r>
            <a:r>
              <a:rPr lang="es-AR" sz="2700" dirty="0" smtClean="0"/>
              <a:t>200.000</a:t>
            </a:r>
            <a:r>
              <a:rPr lang="es-AR" sz="2700" dirty="0" smtClean="0"/>
              <a:t>.-</a:t>
            </a:r>
            <a:br>
              <a:rPr lang="es-AR" sz="2700" dirty="0" smtClean="0"/>
            </a:br>
            <a:r>
              <a:rPr lang="es-AR" sz="2700" dirty="0"/>
              <a:t/>
            </a:r>
            <a:br>
              <a:rPr lang="es-AR" sz="2700" dirty="0"/>
            </a:br>
            <a:r>
              <a:rPr lang="es-AR" sz="2700" dirty="0"/>
              <a:t>		10/09/20XX			</a:t>
            </a:r>
            <a:r>
              <a:rPr lang="es-AR" sz="2700" dirty="0" smtClean="0"/>
              <a:t>                     Debe</a:t>
            </a:r>
            <a:r>
              <a:rPr lang="es-AR" sz="2700" dirty="0"/>
              <a:t>	</a:t>
            </a:r>
            <a:r>
              <a:rPr lang="es-AR" sz="2700" dirty="0" smtClean="0"/>
              <a:t>      Haber</a:t>
            </a:r>
            <a:r>
              <a:rPr lang="es-AR" sz="2700" dirty="0"/>
              <a:t/>
            </a:r>
            <a:br>
              <a:rPr lang="es-AR" sz="2700" dirty="0"/>
            </a:br>
            <a:r>
              <a:rPr lang="es-AR" sz="2700" dirty="0"/>
              <a:t>1	 Socio </a:t>
            </a:r>
            <a:r>
              <a:rPr lang="es-AR" sz="2700" dirty="0" smtClean="0"/>
              <a:t>Juan </a:t>
            </a:r>
            <a:r>
              <a:rPr lang="es-AR" sz="2700" dirty="0"/>
              <a:t>Cuenta Aporte	</a:t>
            </a:r>
            <a:r>
              <a:rPr lang="es-AR" sz="2700" dirty="0" smtClean="0"/>
              <a:t>100.000</a:t>
            </a:r>
            <a:r>
              <a:rPr lang="es-AR" sz="2700" dirty="0"/>
              <a:t>		</a:t>
            </a:r>
            <a:r>
              <a:rPr lang="es-AR" sz="2700" dirty="0" smtClean="0"/>
              <a:t/>
            </a:r>
            <a:br>
              <a:rPr lang="es-AR" sz="2700" dirty="0" smtClean="0"/>
            </a:br>
            <a:r>
              <a:rPr lang="es-AR" sz="2700" dirty="0" smtClean="0"/>
              <a:t>Socio </a:t>
            </a:r>
            <a:r>
              <a:rPr lang="es-AR" sz="2700" dirty="0" smtClean="0"/>
              <a:t>Rubén </a:t>
            </a:r>
            <a:r>
              <a:rPr lang="es-AR" sz="2700" dirty="0"/>
              <a:t>Cuenta Aporte	</a:t>
            </a:r>
            <a:r>
              <a:rPr lang="es-AR" sz="2700" dirty="0" smtClean="0"/>
              <a:t>100.000</a:t>
            </a:r>
            <a:r>
              <a:rPr lang="es-AR" sz="2700" dirty="0"/>
              <a:t>	</a:t>
            </a:r>
            <a:br>
              <a:rPr lang="es-AR" sz="2700" dirty="0"/>
            </a:br>
            <a:r>
              <a:rPr lang="es-AR" sz="2700" dirty="0"/>
              <a:t>	        </a:t>
            </a:r>
            <a:r>
              <a:rPr lang="es-AR" sz="2700" dirty="0" smtClean="0"/>
              <a:t>                              </a:t>
            </a:r>
            <a:r>
              <a:rPr lang="es-AR" sz="2700" dirty="0"/>
              <a:t>A Capital </a:t>
            </a:r>
            <a:r>
              <a:rPr lang="es-AR" sz="2700" dirty="0" smtClean="0"/>
              <a:t>Social                    200.000          </a:t>
            </a:r>
            <a:r>
              <a:rPr lang="es-AR" sz="2700" dirty="0"/>
              <a:t/>
            </a:r>
            <a:br>
              <a:rPr lang="es-AR" sz="2700" dirty="0"/>
            </a:br>
            <a:r>
              <a:rPr lang="es-AR" sz="2700" dirty="0"/>
              <a:t/>
            </a:r>
            <a:br>
              <a:rPr lang="es-AR" sz="2700" dirty="0"/>
            </a:br>
            <a:r>
              <a:rPr lang="es-AR" sz="2700" dirty="0"/>
              <a:t>Por  la Suscripción total del Capital de  Aprendiendo SRL S/ Contrato Constitutivo.		</a:t>
            </a:r>
            <a:r>
              <a:rPr lang="es-AR" dirty="0"/>
              <a:t/>
            </a:r>
            <a:br>
              <a:rPr lang="es-AR" dirty="0"/>
            </a:br>
            <a:endParaRPr lang="es-AR" dirty="0"/>
          </a:p>
        </p:txBody>
      </p:sp>
    </p:spTree>
    <p:extLst>
      <p:ext uri="{BB962C8B-B14F-4D97-AF65-F5344CB8AC3E}">
        <p14:creationId xmlns:p14="http://schemas.microsoft.com/office/powerpoint/2010/main" val="822472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5367270"/>
          </a:xfrm>
        </p:spPr>
        <p:txBody>
          <a:bodyPr>
            <a:noAutofit/>
          </a:bodyPr>
          <a:lstStyle/>
          <a:p>
            <a:r>
              <a:rPr lang="es-AR" sz="2400" dirty="0" smtClean="0"/>
              <a:t>El </a:t>
            </a:r>
            <a:r>
              <a:rPr lang="es-AR" sz="2400" dirty="0"/>
              <a:t>contrato constitutivo dice que el Socio </a:t>
            </a:r>
            <a:r>
              <a:rPr lang="es-AR" sz="2400" dirty="0" smtClean="0"/>
              <a:t>Juan</a:t>
            </a:r>
            <a:r>
              <a:rPr lang="es-AR" sz="2400" dirty="0" smtClean="0"/>
              <a:t> </a:t>
            </a:r>
            <a:r>
              <a:rPr lang="es-AR" sz="2400" dirty="0"/>
              <a:t>se compromete a integrar el capital con $50000 de Mercadería el día 15 de septiembre de 20XX y el resto en efectivo ese mismo día.</a:t>
            </a:r>
            <a:br>
              <a:rPr lang="es-AR" sz="2400" dirty="0"/>
            </a:br>
            <a:r>
              <a:rPr lang="es-AR" sz="2400" dirty="0"/>
              <a:t/>
            </a:r>
            <a:br>
              <a:rPr lang="es-AR" sz="2400" dirty="0"/>
            </a:br>
            <a:r>
              <a:rPr lang="es-AR" sz="2400" dirty="0"/>
              <a:t>		15/09/20XX		</a:t>
            </a:r>
            <a:r>
              <a:rPr lang="es-AR" sz="2400" dirty="0" smtClean="0"/>
              <a:t>                      Debe</a:t>
            </a:r>
            <a:r>
              <a:rPr lang="es-AR" sz="2400" dirty="0"/>
              <a:t>	</a:t>
            </a:r>
            <a:r>
              <a:rPr lang="es-AR" sz="2400" dirty="0" smtClean="0"/>
              <a:t>    Haber</a:t>
            </a:r>
            <a:r>
              <a:rPr lang="es-AR" sz="2400" dirty="0"/>
              <a:t/>
            </a:r>
            <a:br>
              <a:rPr lang="es-AR" sz="2400" dirty="0"/>
            </a:br>
            <a:r>
              <a:rPr lang="es-AR" sz="2400" dirty="0" smtClean="0"/>
              <a:t>Mercadería                          50.000</a:t>
            </a:r>
            <a:r>
              <a:rPr lang="es-AR" sz="2400" dirty="0"/>
              <a:t/>
            </a:r>
            <a:br>
              <a:rPr lang="es-AR" sz="2400" dirty="0"/>
            </a:br>
            <a:r>
              <a:rPr lang="es-AR" sz="2400" dirty="0" smtClean="0"/>
              <a:t>                Caja                         50.000</a:t>
            </a:r>
            <a:r>
              <a:rPr lang="es-AR" sz="2400" dirty="0"/>
              <a:t/>
            </a:r>
            <a:br>
              <a:rPr lang="es-AR" sz="2400" dirty="0"/>
            </a:br>
            <a:r>
              <a:rPr lang="es-AR" sz="2400" dirty="0"/>
              <a:t>      a Socio </a:t>
            </a:r>
            <a:r>
              <a:rPr lang="es-AR" sz="2400" dirty="0" smtClean="0"/>
              <a:t>Juan </a:t>
            </a:r>
            <a:r>
              <a:rPr lang="es-AR" sz="2400" dirty="0" smtClean="0"/>
              <a:t>Aporte             100.000</a:t>
            </a:r>
            <a:r>
              <a:rPr lang="es-AR" sz="2400" dirty="0"/>
              <a:t/>
            </a:r>
            <a:br>
              <a:rPr lang="es-AR" sz="2400" dirty="0"/>
            </a:br>
            <a:r>
              <a:rPr lang="es-AR" sz="2400" dirty="0"/>
              <a:t>	</a:t>
            </a:r>
            <a:br>
              <a:rPr lang="es-AR" sz="2400" dirty="0"/>
            </a:br>
            <a:r>
              <a:rPr lang="es-AR" sz="2400" dirty="0"/>
              <a:t>	Por la integración del Socio </a:t>
            </a:r>
            <a:r>
              <a:rPr lang="es-AR" sz="2400" dirty="0" smtClean="0"/>
              <a:t>Juan </a:t>
            </a:r>
            <a:r>
              <a:rPr lang="es-AR" sz="2400" dirty="0"/>
              <a:t>según su compromiso.			</a:t>
            </a:r>
            <a:br>
              <a:rPr lang="es-AR" sz="2400" dirty="0"/>
            </a:br>
            <a:endParaRPr lang="es-AR" sz="2400" dirty="0"/>
          </a:p>
        </p:txBody>
      </p:sp>
    </p:spTree>
    <p:extLst>
      <p:ext uri="{BB962C8B-B14F-4D97-AF65-F5344CB8AC3E}">
        <p14:creationId xmlns:p14="http://schemas.microsoft.com/office/powerpoint/2010/main" val="281506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5676363"/>
          </a:xfrm>
        </p:spPr>
        <p:txBody>
          <a:bodyPr>
            <a:noAutofit/>
          </a:bodyPr>
          <a:lstStyle/>
          <a:p>
            <a:r>
              <a:rPr lang="es-AR" sz="2800" dirty="0"/>
              <a:t>E</a:t>
            </a:r>
            <a:r>
              <a:rPr lang="es-AR" sz="2800" dirty="0" smtClean="0"/>
              <a:t>l </a:t>
            </a:r>
            <a:r>
              <a:rPr lang="es-AR" sz="2800" dirty="0"/>
              <a:t>contrato constitutivo dice que el Socio </a:t>
            </a:r>
            <a:r>
              <a:rPr lang="es-AR" sz="2800" dirty="0" smtClean="0"/>
              <a:t>Rubén se </a:t>
            </a:r>
            <a:r>
              <a:rPr lang="es-AR" sz="2800" dirty="0"/>
              <a:t>compromete a integrar el capital con $</a:t>
            </a:r>
            <a:r>
              <a:rPr lang="es-AR" sz="2800" dirty="0" smtClean="0"/>
              <a:t>20.000 </a:t>
            </a:r>
            <a:r>
              <a:rPr lang="es-AR" sz="2800" dirty="0"/>
              <a:t>de Rodados el día 16 de septiembre de 20XX, $</a:t>
            </a:r>
            <a:r>
              <a:rPr lang="es-AR" sz="2800" dirty="0" smtClean="0"/>
              <a:t>50.000 </a:t>
            </a:r>
            <a:r>
              <a:rPr lang="es-AR" sz="2800" dirty="0"/>
              <a:t>de Muebles y Útiles y $</a:t>
            </a:r>
            <a:r>
              <a:rPr lang="es-AR" sz="2800" dirty="0" smtClean="0"/>
              <a:t>30.000 </a:t>
            </a:r>
            <a:r>
              <a:rPr lang="es-AR" sz="2800" dirty="0"/>
              <a:t>de Instalaciones</a:t>
            </a:r>
            <a:br>
              <a:rPr lang="es-AR" sz="2800" dirty="0"/>
            </a:br>
            <a:r>
              <a:rPr lang="es-AR" sz="2800" dirty="0"/>
              <a:t/>
            </a:r>
            <a:br>
              <a:rPr lang="es-AR" sz="2800" dirty="0"/>
            </a:br>
            <a:r>
              <a:rPr lang="es-AR" sz="2800" dirty="0"/>
              <a:t>		16/09/20XX		</a:t>
            </a:r>
            <a:r>
              <a:rPr lang="es-AR" sz="2800" dirty="0" smtClean="0"/>
              <a:t>                         Debe</a:t>
            </a:r>
            <a:r>
              <a:rPr lang="es-AR" sz="2800" dirty="0"/>
              <a:t>	Haber</a:t>
            </a:r>
            <a:br>
              <a:rPr lang="es-AR" sz="2800" dirty="0"/>
            </a:br>
            <a:r>
              <a:rPr lang="es-AR" sz="2800" dirty="0"/>
              <a:t>	</a:t>
            </a:r>
            <a:r>
              <a:rPr lang="es-AR" sz="2800" dirty="0" smtClean="0"/>
              <a:t>Rodados                            20.000</a:t>
            </a:r>
            <a:r>
              <a:rPr lang="es-AR" sz="2800" dirty="0"/>
              <a:t/>
            </a:r>
            <a:br>
              <a:rPr lang="es-AR" sz="2800" dirty="0"/>
            </a:br>
            <a:r>
              <a:rPr lang="es-AR" sz="2800" dirty="0"/>
              <a:t>Muebles y </a:t>
            </a:r>
            <a:r>
              <a:rPr lang="es-AR" sz="2800" dirty="0" smtClean="0"/>
              <a:t>Útiles                     50.000</a:t>
            </a:r>
            <a:r>
              <a:rPr lang="es-AR" sz="2800" dirty="0"/>
              <a:t/>
            </a:r>
            <a:br>
              <a:rPr lang="es-AR" sz="2800" dirty="0"/>
            </a:br>
            <a:r>
              <a:rPr lang="es-AR" sz="2800" dirty="0" smtClean="0"/>
              <a:t>Instalaciones                          30.000</a:t>
            </a:r>
            <a:r>
              <a:rPr lang="es-AR" sz="2800" dirty="0"/>
              <a:t/>
            </a:r>
            <a:br>
              <a:rPr lang="es-AR" sz="2800" dirty="0"/>
            </a:br>
            <a:r>
              <a:rPr lang="es-AR" sz="2800" dirty="0"/>
              <a:t>      a Socio </a:t>
            </a:r>
            <a:r>
              <a:rPr lang="es-AR" sz="2800" dirty="0" smtClean="0"/>
              <a:t>Rubén Cuenta </a:t>
            </a:r>
            <a:r>
              <a:rPr lang="es-AR" sz="2800" dirty="0" smtClean="0"/>
              <a:t>Aporte                       100.0000</a:t>
            </a:r>
            <a:r>
              <a:rPr lang="es-AR" sz="2800" dirty="0"/>
              <a:t/>
            </a:r>
            <a:br>
              <a:rPr lang="es-AR" sz="2800" dirty="0"/>
            </a:br>
            <a:r>
              <a:rPr lang="es-AR" sz="2800" dirty="0"/>
              <a:t>	</a:t>
            </a:r>
            <a:br>
              <a:rPr lang="es-AR" sz="2800" dirty="0"/>
            </a:br>
            <a:r>
              <a:rPr lang="es-AR" sz="2800" dirty="0"/>
              <a:t>	Por la integración del Socio </a:t>
            </a:r>
            <a:r>
              <a:rPr lang="es-AR" sz="2800" dirty="0" smtClean="0"/>
              <a:t>Rubén </a:t>
            </a:r>
            <a:r>
              <a:rPr lang="es-AR" sz="2800" dirty="0"/>
              <a:t>según su compromiso.			</a:t>
            </a:r>
            <a:br>
              <a:rPr lang="es-AR" sz="2800" dirty="0"/>
            </a:br>
            <a:endParaRPr lang="es-AR" sz="2800" dirty="0"/>
          </a:p>
        </p:txBody>
      </p:sp>
    </p:spTree>
    <p:extLst>
      <p:ext uri="{BB962C8B-B14F-4D97-AF65-F5344CB8AC3E}">
        <p14:creationId xmlns:p14="http://schemas.microsoft.com/office/powerpoint/2010/main" val="752657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2" y="685800"/>
            <a:ext cx="10018711" cy="1091485"/>
          </a:xfrm>
        </p:spPr>
        <p:txBody>
          <a:bodyPr anchor="t"/>
          <a:lstStyle/>
          <a:p>
            <a:r>
              <a:rPr lang="es-AR" sz="3600" dirty="0" smtClean="0"/>
              <a:t>CONCEPTO</a:t>
            </a:r>
            <a:endParaRPr lang="es-AR" sz="3600" dirty="0"/>
          </a:p>
        </p:txBody>
      </p:sp>
      <p:sp>
        <p:nvSpPr>
          <p:cNvPr id="3" name="Marcador de texto 2"/>
          <p:cNvSpPr>
            <a:spLocks noGrp="1"/>
          </p:cNvSpPr>
          <p:nvPr>
            <p:ph type="body" idx="1"/>
          </p:nvPr>
        </p:nvSpPr>
        <p:spPr>
          <a:xfrm>
            <a:off x="1484312" y="2189408"/>
            <a:ext cx="10018713" cy="3601792"/>
          </a:xfrm>
        </p:spPr>
        <p:txBody>
          <a:bodyPr>
            <a:normAutofit/>
          </a:bodyPr>
          <a:lstStyle/>
          <a:p>
            <a:pPr algn="just"/>
            <a:r>
              <a:rPr lang="es-AR" sz="3600" dirty="0"/>
              <a:t>Habrá sociedad si una o más personas en forma organizada conforme a uno de los tipos previstos en esta ley, se obligan a realizar aportes para aplicarlos a la producción o intercambio de bienes o servicios, participando de los beneficios y soportando las pérdidas.</a:t>
            </a:r>
          </a:p>
        </p:txBody>
      </p:sp>
    </p:spTree>
    <p:extLst>
      <p:ext uri="{BB962C8B-B14F-4D97-AF65-F5344CB8AC3E}">
        <p14:creationId xmlns:p14="http://schemas.microsoft.com/office/powerpoint/2010/main" val="1724391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1980127"/>
          </a:xfrm>
        </p:spPr>
        <p:txBody>
          <a:bodyPr>
            <a:normAutofit fontScale="90000"/>
          </a:bodyPr>
          <a:lstStyle/>
          <a:p>
            <a:r>
              <a:rPr lang="es-AR" sz="2800" dirty="0"/>
              <a:t>S</a:t>
            </a:r>
            <a:r>
              <a:rPr lang="es-AR" sz="2800" dirty="0" smtClean="0"/>
              <a:t>egún </a:t>
            </a:r>
            <a:r>
              <a:rPr lang="es-AR" sz="2800" dirty="0"/>
              <a:t>el Contrato Constitutivo con fecha 10/9/XX el socio Alejo </a:t>
            </a:r>
            <a:r>
              <a:rPr lang="es-AR" sz="2800" dirty="0" err="1"/>
              <a:t>Nuñez</a:t>
            </a:r>
            <a:r>
              <a:rPr lang="es-AR" sz="2800" dirty="0"/>
              <a:t> se compromete a aportar $100.000 en efectivo el 15/9/XX y $500.000 con un documento a cobrar. Su socio, el Sr. Carlos Tresna se compromete a aportar $700.000 en efectivo el día 15/9/XX. Al suscribir el capital, se realiza el siguiente asiento:</a:t>
            </a:r>
          </a:p>
        </p:txBody>
      </p:sp>
      <p:pic>
        <p:nvPicPr>
          <p:cNvPr id="4" name="Imagen 3"/>
          <p:cNvPicPr>
            <a:picLocks noChangeAspect="1"/>
          </p:cNvPicPr>
          <p:nvPr/>
        </p:nvPicPr>
        <p:blipFill>
          <a:blip r:embed="rId2"/>
          <a:stretch>
            <a:fillRect/>
          </a:stretch>
        </p:blipFill>
        <p:spPr>
          <a:xfrm>
            <a:off x="1484311" y="2675407"/>
            <a:ext cx="10415767" cy="3390542"/>
          </a:xfrm>
          <a:prstGeom prst="rect">
            <a:avLst/>
          </a:prstGeom>
        </p:spPr>
      </p:pic>
    </p:spTree>
    <p:extLst>
      <p:ext uri="{BB962C8B-B14F-4D97-AF65-F5344CB8AC3E}">
        <p14:creationId xmlns:p14="http://schemas.microsoft.com/office/powerpoint/2010/main" val="754844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sz="2800" dirty="0"/>
              <a:t>El 15/09/XX </a:t>
            </a:r>
            <a:r>
              <a:rPr lang="es-AR" sz="2800" dirty="0" err="1"/>
              <a:t>Nuñez</a:t>
            </a:r>
            <a:r>
              <a:rPr lang="es-AR" sz="2800" dirty="0"/>
              <a:t> trae a la sociedad el efectivo y el documento firmado por Pablo </a:t>
            </a:r>
            <a:r>
              <a:rPr lang="es-AR" sz="2800" dirty="0" err="1"/>
              <a:t>Fena</a:t>
            </a:r>
            <a:r>
              <a:rPr lang="es-AR" sz="2800" dirty="0"/>
              <a:t> con vencimiento a 60 días. La cuenta que se usa en vez de Documentos a Cobrar es "Socio XX Cuenta Aporte en Suspenso"</a:t>
            </a:r>
          </a:p>
        </p:txBody>
      </p:sp>
      <p:pic>
        <p:nvPicPr>
          <p:cNvPr id="3" name="Imagen 2"/>
          <p:cNvPicPr>
            <a:picLocks noChangeAspect="1"/>
          </p:cNvPicPr>
          <p:nvPr/>
        </p:nvPicPr>
        <p:blipFill>
          <a:blip r:embed="rId2"/>
          <a:stretch>
            <a:fillRect/>
          </a:stretch>
        </p:blipFill>
        <p:spPr>
          <a:xfrm>
            <a:off x="1609859" y="2553490"/>
            <a:ext cx="9925389" cy="3679885"/>
          </a:xfrm>
          <a:prstGeom prst="rect">
            <a:avLst/>
          </a:prstGeom>
        </p:spPr>
      </p:pic>
    </p:spTree>
    <p:extLst>
      <p:ext uri="{BB962C8B-B14F-4D97-AF65-F5344CB8AC3E}">
        <p14:creationId xmlns:p14="http://schemas.microsoft.com/office/powerpoint/2010/main" val="1955708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sz="2800" dirty="0" smtClean="0"/>
              <a:t>El socio Tresna entrega el efectivo que se había comprometido.</a:t>
            </a:r>
            <a:endParaRPr lang="es-AR" sz="2800" dirty="0"/>
          </a:p>
        </p:txBody>
      </p:sp>
      <p:pic>
        <p:nvPicPr>
          <p:cNvPr id="3" name="Imagen 2"/>
          <p:cNvPicPr>
            <a:picLocks noChangeAspect="1"/>
          </p:cNvPicPr>
          <p:nvPr/>
        </p:nvPicPr>
        <p:blipFill>
          <a:blip r:embed="rId2"/>
          <a:stretch>
            <a:fillRect/>
          </a:stretch>
        </p:blipFill>
        <p:spPr>
          <a:xfrm>
            <a:off x="1406649" y="2729507"/>
            <a:ext cx="9991154" cy="3478110"/>
          </a:xfrm>
          <a:prstGeom prst="rect">
            <a:avLst/>
          </a:prstGeom>
        </p:spPr>
      </p:pic>
    </p:spTree>
    <p:extLst>
      <p:ext uri="{BB962C8B-B14F-4D97-AF65-F5344CB8AC3E}">
        <p14:creationId xmlns:p14="http://schemas.microsoft.com/office/powerpoint/2010/main" val="663935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2800" dirty="0"/>
              <a:t>Cuando se cobre el documento aportado por el Socio </a:t>
            </a:r>
            <a:r>
              <a:rPr lang="es-AR" sz="2800" dirty="0" err="1"/>
              <a:t>Nuñez</a:t>
            </a:r>
            <a:r>
              <a:rPr lang="es-AR" sz="2800" dirty="0"/>
              <a:t>, se hará el asiento siguiente:</a:t>
            </a:r>
          </a:p>
        </p:txBody>
      </p:sp>
      <p:pic>
        <p:nvPicPr>
          <p:cNvPr id="3" name="Imagen 2"/>
          <p:cNvPicPr>
            <a:picLocks noChangeAspect="1"/>
          </p:cNvPicPr>
          <p:nvPr/>
        </p:nvPicPr>
        <p:blipFill>
          <a:blip r:embed="rId2"/>
          <a:stretch>
            <a:fillRect/>
          </a:stretch>
        </p:blipFill>
        <p:spPr>
          <a:xfrm>
            <a:off x="1484311" y="2817896"/>
            <a:ext cx="9920151" cy="3351084"/>
          </a:xfrm>
          <a:prstGeom prst="rect">
            <a:avLst/>
          </a:prstGeom>
        </p:spPr>
      </p:pic>
    </p:spTree>
    <p:extLst>
      <p:ext uri="{BB962C8B-B14F-4D97-AF65-F5344CB8AC3E}">
        <p14:creationId xmlns:p14="http://schemas.microsoft.com/office/powerpoint/2010/main" val="3039279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4555901"/>
          </a:xfrm>
        </p:spPr>
        <p:txBody>
          <a:bodyPr>
            <a:normAutofit fontScale="90000"/>
          </a:bodyPr>
          <a:lstStyle/>
          <a:p>
            <a:r>
              <a:rPr lang="es-AR" dirty="0"/>
              <a:t>1.	Según el Contrato Constitutivo de Los Ratones SRL de fecha 28 de septiembre de 20XX, el Sr. Roque Funes y la Sra. María </a:t>
            </a:r>
            <a:r>
              <a:rPr lang="es-AR" dirty="0" err="1"/>
              <a:t>Tosso</a:t>
            </a:r>
            <a:r>
              <a:rPr lang="es-AR" dirty="0"/>
              <a:t> constituyeron una sociedad con un capital de $200.000 con una participación del 50% cada uno. El día 30/09/20XX el Sr. Funes aporta $100.000 en efectivo y la Sra. </a:t>
            </a:r>
            <a:r>
              <a:rPr lang="es-AR" dirty="0" err="1"/>
              <a:t>Tosso</a:t>
            </a:r>
            <a:r>
              <a:rPr lang="es-AR" dirty="0"/>
              <a:t> aporta $50.000 en efectivo y por el resto entrega un vehículo valuado en $50.000.</a:t>
            </a:r>
          </a:p>
        </p:txBody>
      </p:sp>
    </p:spTree>
    <p:extLst>
      <p:ext uri="{BB962C8B-B14F-4D97-AF65-F5344CB8AC3E}">
        <p14:creationId xmlns:p14="http://schemas.microsoft.com/office/powerpoint/2010/main" val="3069926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841679" y="657258"/>
            <a:ext cx="9414455" cy="5717783"/>
          </a:xfrm>
          <a:prstGeom prst="rect">
            <a:avLst/>
          </a:prstGeom>
        </p:spPr>
      </p:pic>
    </p:spTree>
    <p:extLst>
      <p:ext uri="{BB962C8B-B14F-4D97-AF65-F5344CB8AC3E}">
        <p14:creationId xmlns:p14="http://schemas.microsoft.com/office/powerpoint/2010/main" val="2092056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725769" y="837127"/>
            <a:ext cx="9672034" cy="5215943"/>
          </a:xfrm>
          <a:prstGeom prst="rect">
            <a:avLst/>
          </a:prstGeom>
        </p:spPr>
      </p:pic>
    </p:spTree>
    <p:extLst>
      <p:ext uri="{BB962C8B-B14F-4D97-AF65-F5344CB8AC3E}">
        <p14:creationId xmlns:p14="http://schemas.microsoft.com/office/powerpoint/2010/main" val="3659717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790163" y="603163"/>
            <a:ext cx="9607639" cy="5630212"/>
          </a:xfrm>
          <a:prstGeom prst="rect">
            <a:avLst/>
          </a:prstGeom>
        </p:spPr>
      </p:pic>
    </p:spTree>
    <p:extLst>
      <p:ext uri="{BB962C8B-B14F-4D97-AF65-F5344CB8AC3E}">
        <p14:creationId xmlns:p14="http://schemas.microsoft.com/office/powerpoint/2010/main" val="3975448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442435" y="1674254"/>
            <a:ext cx="10294160" cy="1918952"/>
          </a:xfrm>
          <a:prstGeom prst="rect">
            <a:avLst/>
          </a:prstGeom>
        </p:spPr>
      </p:pic>
    </p:spTree>
    <p:extLst>
      <p:ext uri="{BB962C8B-B14F-4D97-AF65-F5344CB8AC3E}">
        <p14:creationId xmlns:p14="http://schemas.microsoft.com/office/powerpoint/2010/main" val="2812428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468193" y="1880316"/>
            <a:ext cx="10020428" cy="2046216"/>
          </a:xfrm>
          <a:prstGeom prst="rect">
            <a:avLst/>
          </a:prstGeom>
        </p:spPr>
      </p:pic>
    </p:spTree>
    <p:extLst>
      <p:ext uri="{BB962C8B-B14F-4D97-AF65-F5344CB8AC3E}">
        <p14:creationId xmlns:p14="http://schemas.microsoft.com/office/powerpoint/2010/main" val="3337634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2" y="685800"/>
            <a:ext cx="10018711" cy="1439214"/>
          </a:xfrm>
        </p:spPr>
        <p:txBody>
          <a:bodyPr>
            <a:normAutofit/>
          </a:bodyPr>
          <a:lstStyle/>
          <a:p>
            <a:r>
              <a:rPr lang="es-AR" sz="3600" dirty="0" smtClean="0"/>
              <a:t>ACLARACIÓN</a:t>
            </a:r>
            <a:endParaRPr lang="es-AR" sz="3600" dirty="0"/>
          </a:p>
        </p:txBody>
      </p:sp>
      <p:sp>
        <p:nvSpPr>
          <p:cNvPr id="3" name="Marcador de texto 2"/>
          <p:cNvSpPr>
            <a:spLocks noGrp="1"/>
          </p:cNvSpPr>
          <p:nvPr>
            <p:ph type="body" idx="1"/>
          </p:nvPr>
        </p:nvSpPr>
        <p:spPr>
          <a:xfrm>
            <a:off x="1484312" y="2665927"/>
            <a:ext cx="10018713" cy="3125273"/>
          </a:xfrm>
        </p:spPr>
        <p:txBody>
          <a:bodyPr>
            <a:normAutofit/>
          </a:bodyPr>
          <a:lstStyle/>
          <a:p>
            <a:r>
              <a:rPr lang="es-AR" sz="3200" dirty="0" smtClean="0"/>
              <a:t>LA SOCIEDAD ES UNA PERSONA JURÍDICA.</a:t>
            </a:r>
          </a:p>
          <a:p>
            <a:r>
              <a:rPr lang="es-AR" sz="3200" dirty="0" smtClean="0"/>
              <a:t>DISTINTA DE LAS PERSONAS DE LOS SOCIOS.</a:t>
            </a:r>
            <a:endParaRPr lang="es-AR" sz="3200" dirty="0"/>
          </a:p>
        </p:txBody>
      </p:sp>
    </p:spTree>
    <p:extLst>
      <p:ext uri="{BB962C8B-B14F-4D97-AF65-F5344CB8AC3E}">
        <p14:creationId xmlns:p14="http://schemas.microsoft.com/office/powerpoint/2010/main" val="4153042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5277118"/>
          </a:xfrm>
        </p:spPr>
        <p:txBody>
          <a:bodyPr>
            <a:noAutofit/>
          </a:bodyPr>
          <a:lstStyle/>
          <a:p>
            <a:pPr algn="l"/>
            <a:r>
              <a:rPr lang="es-AR" sz="2800" dirty="0"/>
              <a:t>4.	En el Contrato Constitutivo de fecha 19/06/20XX de la empresa Las Marías SRL suscribieron un Capital social de $160.000. Los señores socios, Vicente y Marta, se comprometen a integrarlo el día 22/06/20XX de la siguiente manera:</a:t>
            </a:r>
            <a:br>
              <a:rPr lang="es-AR" sz="2800" dirty="0"/>
            </a:br>
            <a:r>
              <a:rPr lang="es-AR" sz="2800" dirty="0"/>
              <a:t>La Sra. Marta aporta un escritorio de $200, cinco sillas $1500 c/u, dinero en efectivo por $20000, una computadora por $15000 y el resto con un documento firmado por Julián </a:t>
            </a:r>
            <a:r>
              <a:rPr lang="es-AR" sz="2800" dirty="0" err="1"/>
              <a:t>Patola</a:t>
            </a:r>
            <a:r>
              <a:rPr lang="es-AR" sz="2800" dirty="0"/>
              <a:t> con vencimiento el día 02/10/20XX.</a:t>
            </a:r>
            <a:br>
              <a:rPr lang="es-AR" sz="2800" dirty="0"/>
            </a:br>
            <a:r>
              <a:rPr lang="es-AR" sz="2800" dirty="0"/>
              <a:t>El Socio Vicente entrega $80.000 en efectivo</a:t>
            </a:r>
            <a:br>
              <a:rPr lang="es-AR" sz="2800" dirty="0"/>
            </a:br>
            <a:r>
              <a:rPr lang="es-AR" sz="2800" dirty="0"/>
              <a:t/>
            </a:r>
            <a:br>
              <a:rPr lang="es-AR" sz="2800" dirty="0"/>
            </a:br>
            <a:r>
              <a:rPr lang="es-AR" sz="2800" dirty="0"/>
              <a:t>El día 02/10/20XX se logra cobrar el documento firmado por Julián </a:t>
            </a:r>
            <a:r>
              <a:rPr lang="es-AR" sz="2800" dirty="0" err="1"/>
              <a:t>Patola</a:t>
            </a:r>
            <a:r>
              <a:rPr lang="es-AR" sz="2800" dirty="0"/>
              <a:t>.</a:t>
            </a:r>
            <a:br>
              <a:rPr lang="es-AR" sz="2800" dirty="0"/>
            </a:br>
            <a:endParaRPr lang="es-AR" sz="2800" dirty="0"/>
          </a:p>
        </p:txBody>
      </p:sp>
    </p:spTree>
    <p:extLst>
      <p:ext uri="{BB962C8B-B14F-4D97-AF65-F5344CB8AC3E}">
        <p14:creationId xmlns:p14="http://schemas.microsoft.com/office/powerpoint/2010/main" val="2699265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571223" y="1275008"/>
            <a:ext cx="9105363" cy="2733086"/>
          </a:xfrm>
          <a:prstGeom prst="rect">
            <a:avLst/>
          </a:prstGeom>
        </p:spPr>
      </p:pic>
    </p:spTree>
    <p:extLst>
      <p:ext uri="{BB962C8B-B14F-4D97-AF65-F5344CB8AC3E}">
        <p14:creationId xmlns:p14="http://schemas.microsoft.com/office/powerpoint/2010/main" val="1145854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609859" y="798489"/>
            <a:ext cx="9646276" cy="5293217"/>
          </a:xfrm>
          <a:prstGeom prst="rect">
            <a:avLst/>
          </a:prstGeom>
        </p:spPr>
      </p:pic>
    </p:spTree>
    <p:extLst>
      <p:ext uri="{BB962C8B-B14F-4D97-AF65-F5344CB8AC3E}">
        <p14:creationId xmlns:p14="http://schemas.microsoft.com/office/powerpoint/2010/main" val="3507758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287887" y="1880315"/>
            <a:ext cx="9994006" cy="2046217"/>
          </a:xfrm>
          <a:prstGeom prst="rect">
            <a:avLst/>
          </a:prstGeom>
        </p:spPr>
      </p:pic>
    </p:spTree>
    <p:extLst>
      <p:ext uri="{BB962C8B-B14F-4D97-AF65-F5344CB8AC3E}">
        <p14:creationId xmlns:p14="http://schemas.microsoft.com/office/powerpoint/2010/main" val="222159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2" y="685800"/>
            <a:ext cx="10018711" cy="1014211"/>
          </a:xfrm>
        </p:spPr>
        <p:txBody>
          <a:bodyPr/>
          <a:lstStyle/>
          <a:p>
            <a:r>
              <a:rPr lang="es-AR" b="1" dirty="0" smtClean="0"/>
              <a:t>CONTRATO CONSTITUTIVO</a:t>
            </a:r>
            <a:endParaRPr lang="es-AR" b="1" dirty="0"/>
          </a:p>
        </p:txBody>
      </p:sp>
      <p:sp>
        <p:nvSpPr>
          <p:cNvPr id="3" name="Marcador de texto 2"/>
          <p:cNvSpPr>
            <a:spLocks noGrp="1"/>
          </p:cNvSpPr>
          <p:nvPr>
            <p:ph type="body" idx="1"/>
          </p:nvPr>
        </p:nvSpPr>
        <p:spPr>
          <a:xfrm>
            <a:off x="1484312" y="1700011"/>
            <a:ext cx="10018713" cy="4327302"/>
          </a:xfrm>
        </p:spPr>
        <p:txBody>
          <a:bodyPr>
            <a:noAutofit/>
          </a:bodyPr>
          <a:lstStyle/>
          <a:p>
            <a:r>
              <a:rPr lang="es-AR" dirty="0" smtClean="0"/>
              <a:t>IDENTIFICACIÓN DE LOS SOCIOS</a:t>
            </a:r>
          </a:p>
          <a:p>
            <a:r>
              <a:rPr lang="es-AR" dirty="0" smtClean="0"/>
              <a:t>FECHA</a:t>
            </a:r>
          </a:p>
          <a:p>
            <a:r>
              <a:rPr lang="es-AR" dirty="0" smtClean="0"/>
              <a:t>DENOMINACIÓN DE LA SOCIEDAD</a:t>
            </a:r>
          </a:p>
          <a:p>
            <a:r>
              <a:rPr lang="es-AR" dirty="0" smtClean="0"/>
              <a:t>DOMICILIO</a:t>
            </a:r>
          </a:p>
          <a:p>
            <a:r>
              <a:rPr lang="es-AR" dirty="0" smtClean="0"/>
              <a:t>OBJETO</a:t>
            </a:r>
          </a:p>
          <a:p>
            <a:r>
              <a:rPr lang="es-AR" dirty="0" smtClean="0"/>
              <a:t>CAPITAL</a:t>
            </a:r>
          </a:p>
          <a:p>
            <a:r>
              <a:rPr lang="es-AR" dirty="0" smtClean="0"/>
              <a:t>ADMINISTRACIÓN Y REUNIONES</a:t>
            </a:r>
          </a:p>
          <a:p>
            <a:r>
              <a:rPr lang="es-AR" dirty="0" smtClean="0"/>
              <a:t>DURACIÓN</a:t>
            </a:r>
          </a:p>
          <a:p>
            <a:r>
              <a:rPr lang="es-AR" dirty="0" smtClean="0"/>
              <a:t>FECHA DE CIERRE DEL EJERCICIO</a:t>
            </a:r>
            <a:endParaRPr lang="es-AR" dirty="0"/>
          </a:p>
        </p:txBody>
      </p:sp>
    </p:spTree>
    <p:extLst>
      <p:ext uri="{BB962C8B-B14F-4D97-AF65-F5344CB8AC3E}">
        <p14:creationId xmlns:p14="http://schemas.microsoft.com/office/powerpoint/2010/main" val="1482880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2" y="685800"/>
            <a:ext cx="10018711" cy="1400577"/>
          </a:xfrm>
        </p:spPr>
        <p:txBody>
          <a:bodyPr/>
          <a:lstStyle/>
          <a:p>
            <a:r>
              <a:rPr lang="es-AR" dirty="0" smtClean="0"/>
              <a:t>TIPOS DE SOCIEDADES</a:t>
            </a:r>
            <a:endParaRPr lang="es-AR" dirty="0"/>
          </a:p>
        </p:txBody>
      </p:sp>
      <p:sp>
        <p:nvSpPr>
          <p:cNvPr id="3" name="Marcador de texto 2"/>
          <p:cNvSpPr>
            <a:spLocks noGrp="1"/>
          </p:cNvSpPr>
          <p:nvPr>
            <p:ph type="body" idx="1"/>
          </p:nvPr>
        </p:nvSpPr>
        <p:spPr>
          <a:xfrm>
            <a:off x="1484312" y="2562896"/>
            <a:ext cx="10018713" cy="3228304"/>
          </a:xfrm>
        </p:spPr>
        <p:txBody>
          <a:bodyPr/>
          <a:lstStyle/>
          <a:p>
            <a:r>
              <a:rPr lang="es-AR" dirty="0" smtClean="0"/>
              <a:t>SIMPLE ASOCIACIÓN</a:t>
            </a:r>
          </a:p>
          <a:p>
            <a:r>
              <a:rPr lang="es-AR" dirty="0" smtClean="0"/>
              <a:t>SOCIEDAD DE RESPONSABILIDAD LIMITADA</a:t>
            </a:r>
          </a:p>
          <a:p>
            <a:r>
              <a:rPr lang="es-AR" dirty="0" smtClean="0"/>
              <a:t>SOCIEDAD ANÓNIMA</a:t>
            </a:r>
            <a:endParaRPr lang="es-AR" dirty="0"/>
          </a:p>
        </p:txBody>
      </p:sp>
    </p:spTree>
    <p:extLst>
      <p:ext uri="{BB962C8B-B14F-4D97-AF65-F5344CB8AC3E}">
        <p14:creationId xmlns:p14="http://schemas.microsoft.com/office/powerpoint/2010/main" val="3473549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2" y="685800"/>
            <a:ext cx="10018711" cy="1271789"/>
          </a:xfrm>
        </p:spPr>
        <p:txBody>
          <a:bodyPr/>
          <a:lstStyle/>
          <a:p>
            <a:r>
              <a:rPr lang="es-AR" dirty="0" smtClean="0"/>
              <a:t>SIMPLE ASOCIACIÓN</a:t>
            </a:r>
            <a:endParaRPr lang="es-AR" dirty="0"/>
          </a:p>
        </p:txBody>
      </p:sp>
      <p:sp>
        <p:nvSpPr>
          <p:cNvPr id="3" name="Marcador de texto 2"/>
          <p:cNvSpPr>
            <a:spLocks noGrp="1"/>
          </p:cNvSpPr>
          <p:nvPr>
            <p:ph type="body" idx="1"/>
          </p:nvPr>
        </p:nvSpPr>
        <p:spPr>
          <a:xfrm>
            <a:off x="1484312" y="2343955"/>
            <a:ext cx="10018713" cy="3447245"/>
          </a:xfrm>
        </p:spPr>
        <p:txBody>
          <a:bodyPr/>
          <a:lstStyle/>
          <a:p>
            <a:r>
              <a:rPr lang="es-AR" dirty="0" smtClean="0"/>
              <a:t>ANTES SOCIEDAD DE HECHO</a:t>
            </a:r>
          </a:p>
          <a:p>
            <a:r>
              <a:rPr lang="es-AR" dirty="0" smtClean="0"/>
              <a:t>SOCIEDADES NO CONSTITUÍDAS REGULARMENTE</a:t>
            </a:r>
          </a:p>
          <a:p>
            <a:r>
              <a:rPr lang="es-AR" dirty="0" smtClean="0"/>
              <a:t>EXISTE  UN CONTRATO CONSTITUTIVO PERO NO SE LO INSCRIBE</a:t>
            </a:r>
          </a:p>
          <a:p>
            <a:r>
              <a:rPr lang="es-AR" dirty="0" smtClean="0"/>
              <a:t>CUALQUIERA DE LOS SOCIOS REPRESENTA A LA SOCIEDAD</a:t>
            </a:r>
          </a:p>
          <a:p>
            <a:r>
              <a:rPr lang="es-AR" dirty="0" smtClean="0"/>
              <a:t>CADA SOCIO RESPONDE SOLIDARIA E ILIMITADAMENTE</a:t>
            </a:r>
            <a:endParaRPr lang="es-AR" dirty="0"/>
          </a:p>
        </p:txBody>
      </p:sp>
    </p:spTree>
    <p:extLst>
      <p:ext uri="{BB962C8B-B14F-4D97-AF65-F5344CB8AC3E}">
        <p14:creationId xmlns:p14="http://schemas.microsoft.com/office/powerpoint/2010/main" val="2437174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2" y="685800"/>
            <a:ext cx="10018711" cy="1439214"/>
          </a:xfrm>
        </p:spPr>
        <p:txBody>
          <a:bodyPr>
            <a:normAutofit/>
          </a:bodyPr>
          <a:lstStyle/>
          <a:p>
            <a:r>
              <a:rPr lang="es-AR" sz="3600" dirty="0" smtClean="0"/>
              <a:t>RESPONSABILIDAD SOLIDARIA</a:t>
            </a:r>
            <a:br>
              <a:rPr lang="es-AR" sz="3600" dirty="0" smtClean="0"/>
            </a:br>
            <a:endParaRPr lang="es-AR" sz="3600" dirty="0"/>
          </a:p>
        </p:txBody>
      </p:sp>
      <p:sp>
        <p:nvSpPr>
          <p:cNvPr id="3" name="Marcador de texto 2"/>
          <p:cNvSpPr>
            <a:spLocks noGrp="1"/>
          </p:cNvSpPr>
          <p:nvPr>
            <p:ph type="body" idx="1"/>
          </p:nvPr>
        </p:nvSpPr>
        <p:spPr>
          <a:xfrm>
            <a:off x="1484312" y="2871989"/>
            <a:ext cx="10018713" cy="2919211"/>
          </a:xfrm>
        </p:spPr>
        <p:txBody>
          <a:bodyPr>
            <a:normAutofit/>
          </a:bodyPr>
          <a:lstStyle/>
          <a:p>
            <a:r>
              <a:rPr lang="es-ES" sz="3600" dirty="0"/>
              <a:t>C</a:t>
            </a:r>
            <a:r>
              <a:rPr lang="es-ES" sz="3600" dirty="0" smtClean="0"/>
              <a:t>ualquiera </a:t>
            </a:r>
            <a:r>
              <a:rPr lang="es-ES" sz="3600" dirty="0"/>
              <a:t>de los socios puede verse obligado a satisfacer con su fortuna particular todos los compromisos de la sociedad, si ésta no dispone de recursos para hacerlo.</a:t>
            </a:r>
            <a:endParaRPr lang="es-AR" sz="3600" dirty="0"/>
          </a:p>
          <a:p>
            <a:endParaRPr lang="es-AR" dirty="0"/>
          </a:p>
        </p:txBody>
      </p:sp>
    </p:spTree>
    <p:extLst>
      <p:ext uri="{BB962C8B-B14F-4D97-AF65-F5344CB8AC3E}">
        <p14:creationId xmlns:p14="http://schemas.microsoft.com/office/powerpoint/2010/main" val="526349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2" y="685800"/>
            <a:ext cx="10018711" cy="1439214"/>
          </a:xfrm>
        </p:spPr>
        <p:txBody>
          <a:bodyPr>
            <a:normAutofit/>
          </a:bodyPr>
          <a:lstStyle/>
          <a:p>
            <a:r>
              <a:rPr lang="es-AR" sz="3600" dirty="0" smtClean="0"/>
              <a:t>RESPONSABILIDAD ILIMITADA</a:t>
            </a:r>
            <a:br>
              <a:rPr lang="es-AR" sz="3600" dirty="0" smtClean="0"/>
            </a:br>
            <a:endParaRPr lang="es-AR" sz="3600" dirty="0"/>
          </a:p>
        </p:txBody>
      </p:sp>
      <p:sp>
        <p:nvSpPr>
          <p:cNvPr id="3" name="Marcador de texto 2"/>
          <p:cNvSpPr>
            <a:spLocks noGrp="1"/>
          </p:cNvSpPr>
          <p:nvPr>
            <p:ph type="body" idx="1"/>
          </p:nvPr>
        </p:nvSpPr>
        <p:spPr>
          <a:xfrm>
            <a:off x="1484312" y="2871989"/>
            <a:ext cx="10018713" cy="2919211"/>
          </a:xfrm>
        </p:spPr>
        <p:txBody>
          <a:bodyPr>
            <a:normAutofit/>
          </a:bodyPr>
          <a:lstStyle/>
          <a:p>
            <a:r>
              <a:rPr lang="es-ES" sz="3600" dirty="0"/>
              <a:t>S</a:t>
            </a:r>
            <a:r>
              <a:rPr lang="es-ES" sz="3600" dirty="0" smtClean="0"/>
              <a:t>i </a:t>
            </a:r>
            <a:r>
              <a:rPr lang="es-ES" sz="3600" dirty="0"/>
              <a:t>la sociedad ha perdido todo su capital y tiene deudas pendientes de pago, los socios responden por la cancelación de esas obligaciones con sus bienes propios. </a:t>
            </a:r>
            <a:endParaRPr lang="es-AR" dirty="0"/>
          </a:p>
        </p:txBody>
      </p:sp>
    </p:spTree>
    <p:extLst>
      <p:ext uri="{BB962C8B-B14F-4D97-AF65-F5344CB8AC3E}">
        <p14:creationId xmlns:p14="http://schemas.microsoft.com/office/powerpoint/2010/main" val="4135354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2" y="685800"/>
            <a:ext cx="10018711" cy="1387699"/>
          </a:xfrm>
        </p:spPr>
        <p:txBody>
          <a:bodyPr/>
          <a:lstStyle/>
          <a:p>
            <a:r>
              <a:rPr lang="es-AR" dirty="0" smtClean="0"/>
              <a:t>SOCIEDAD DE RESPONSABILIDAD LIMITADA S.R.L.</a:t>
            </a:r>
            <a:endParaRPr lang="es-AR" dirty="0"/>
          </a:p>
        </p:txBody>
      </p:sp>
      <p:sp>
        <p:nvSpPr>
          <p:cNvPr id="3" name="Marcador de texto 2"/>
          <p:cNvSpPr>
            <a:spLocks noGrp="1"/>
          </p:cNvSpPr>
          <p:nvPr>
            <p:ph type="body" idx="1"/>
          </p:nvPr>
        </p:nvSpPr>
        <p:spPr>
          <a:xfrm>
            <a:off x="1484312" y="2472744"/>
            <a:ext cx="10018713" cy="3318456"/>
          </a:xfrm>
        </p:spPr>
        <p:txBody>
          <a:bodyPr>
            <a:normAutofit fontScale="92500" lnSpcReduction="20000"/>
          </a:bodyPr>
          <a:lstStyle/>
          <a:p>
            <a:r>
              <a:rPr lang="es-AR" dirty="0" smtClean="0"/>
              <a:t>CONTRATO CONSTITUTIVO REGISTRADO </a:t>
            </a:r>
          </a:p>
          <a:p>
            <a:r>
              <a:rPr lang="es-AR" dirty="0" smtClean="0"/>
              <a:t>RESPONSABILIDAD LIMITADA AL CAPITAL APORTADO</a:t>
            </a:r>
          </a:p>
          <a:p>
            <a:r>
              <a:rPr lang="es-AR" dirty="0" smtClean="0"/>
              <a:t>LA ADMINISTRACIÓN Y REPRESENTACIÓN CORRESPONDEN A UNO O MÁS GERENTES DESIGNADOS EN EL CONTRAO CONSTITUTIVO</a:t>
            </a:r>
          </a:p>
          <a:p>
            <a:r>
              <a:rPr lang="es-AR" dirty="0" smtClean="0"/>
              <a:t>MÁXIMO 50 SOCIOS</a:t>
            </a:r>
          </a:p>
          <a:p>
            <a:r>
              <a:rPr lang="es-AR" dirty="0" smtClean="0"/>
              <a:t>CAPITAL FORMADO POR CUOTAS SOCIALES</a:t>
            </a:r>
          </a:p>
          <a:p>
            <a:r>
              <a:rPr lang="es-AR" dirty="0" smtClean="0"/>
              <a:t>CUOTAS SOCIALES IGUALES – DE $10 O MÚLTIPLO</a:t>
            </a:r>
          </a:p>
          <a:p>
            <a:r>
              <a:rPr lang="es-AR" dirty="0" smtClean="0"/>
              <a:t>CAPITAL APORTADO – MÍNIMO EL 25% SUSCRIPTO</a:t>
            </a:r>
          </a:p>
          <a:p>
            <a:r>
              <a:rPr lang="es-AR" dirty="0" smtClean="0"/>
              <a:t>CAPITAL NO APORTADO: RESPONSABILIDAD SOLIDARIA E ILIMITADA CONTRA TERCEROS</a:t>
            </a:r>
          </a:p>
        </p:txBody>
      </p:sp>
    </p:spTree>
    <p:extLst>
      <p:ext uri="{BB962C8B-B14F-4D97-AF65-F5344CB8AC3E}">
        <p14:creationId xmlns:p14="http://schemas.microsoft.com/office/powerpoint/2010/main" val="17423815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510</TotalTime>
  <Words>598</Words>
  <Application>Microsoft Office PowerPoint</Application>
  <PresentationFormat>Panorámica</PresentationFormat>
  <Paragraphs>61</Paragraphs>
  <Slides>33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33</vt:i4>
      </vt:variant>
    </vt:vector>
  </HeadingPairs>
  <TitlesOfParts>
    <vt:vector size="36" baseType="lpstr">
      <vt:lpstr>Arial</vt:lpstr>
      <vt:lpstr>Corbel</vt:lpstr>
      <vt:lpstr>Parallax</vt:lpstr>
      <vt:lpstr>SOCIEDADES</vt:lpstr>
      <vt:lpstr>CONCEPTO</vt:lpstr>
      <vt:lpstr>ACLARACIÓN</vt:lpstr>
      <vt:lpstr>CONTRATO CONSTITUTIVO</vt:lpstr>
      <vt:lpstr>TIPOS DE SOCIEDADES</vt:lpstr>
      <vt:lpstr>SIMPLE ASOCIACIÓN</vt:lpstr>
      <vt:lpstr>RESPONSABILIDAD SOLIDARIA </vt:lpstr>
      <vt:lpstr>RESPONSABILIDAD ILIMITADA </vt:lpstr>
      <vt:lpstr>SOCIEDAD DE RESPONSABILIDAD LIMITADA S.R.L.</vt:lpstr>
      <vt:lpstr>SOCIEDAD ANÓNIMA</vt:lpstr>
      <vt:lpstr>APORTES CONTABILIZACIÓN</vt:lpstr>
      <vt:lpstr>PARA CONTABILIZAR:  En primer lugar se registra: ASIENTO CONTABLE  Teniendo en cuenta: PRINCIPIO DE LA “PARTIDA DOBLE”  Respaldo: COMPROBANTE  Utilizando: CUENTAS CONTABLES   </vt:lpstr>
      <vt:lpstr>LAS CUENTAS CONTABLES PUEDEN PERTENECER A:  - ACTIVO  - PASIVO  - PATRIMONIO NETO  - RESULTADOS</vt:lpstr>
      <vt:lpstr>Presentación de PowerPoint</vt:lpstr>
      <vt:lpstr>1. EXPLOTACIONES UNIPERSONALES En las explotaciones unipersonales, no hay socios sino un único  dueño del negocio. No existe sociedad. Tampoco hay contrato constitutivo. Todo el capital de la empresa lo aportó una misma persona por lo tanto todas las ganancias o pérdidas son para él. El asiento sería:    10/09/20XX                     Debe Haber 1 Inmueble                    150.000   Mercadería              50.000                                                          A Capital                              200.000 Por aportes de Capital.    De esta forma queda expresado que el Capital se conforma con un inmueble y mercadería. Las cuentas Inmueble y Mercadería se debitan porque son Activo que aumenta. La cuenta Capital se acredita porque es Patrimonio Neto que aumenta. </vt:lpstr>
      <vt:lpstr>2. SOCIEDADES Hay que distinguir claramente dos momentos que se deben tener en cuenta para realizar la contabilización de los aportes de los socios: * Suscripción del Capital: es el compromiso que realiza cada socio en el Contrato Constitutivo de la sociedad de aportar bienes o créditos a la sociedad. El capital se suscribe totalmente en el contrato. * Integración del Capital: es cumplir con el compromiso de realizar el aporte. </vt:lpstr>
      <vt:lpstr>El Contrato constitutivo de "Aprendiendo SRL" inscripto en la DIPJER con fecha 10 de septiembre de 20XX, dice que los socios Juan y Rubén se comprometen a aportar cada uno el 50% del capital de la sociedad que es de $200.000.-    10/09/20XX                        Debe       Haber 1  Socio Juan Cuenta Aporte 100.000   Socio Rubén Cuenta Aporte 100.000                                         A Capital Social                    200.000            Por  la Suscripción total del Capital de  Aprendiendo SRL S/ Contrato Constitutivo.   </vt:lpstr>
      <vt:lpstr>El contrato constitutivo dice que el Socio Juan se compromete a integrar el capital con $50000 de Mercadería el día 15 de septiembre de 20XX y el resto en efectivo ese mismo día.    15/09/20XX                        Debe     Haber Mercadería                          50.000                 Caja                         50.000       a Socio Juan Aporte             100.000    Por la integración del Socio Juan según su compromiso.    </vt:lpstr>
      <vt:lpstr>El contrato constitutivo dice que el Socio Rubén se compromete a integrar el capital con $20.000 de Rodados el día 16 de septiembre de 20XX, $50.000 de Muebles y Útiles y $30.000 de Instalaciones    16/09/20XX                           Debe Haber  Rodados                            20.000 Muebles y Útiles                     50.000 Instalaciones                          30.000       a Socio Rubén Cuenta Aporte                       100.0000    Por la integración del Socio Rubén según su compromiso.    </vt:lpstr>
      <vt:lpstr>Según el Contrato Constitutivo con fecha 10/9/XX el socio Alejo Nuñez se compromete a aportar $100.000 en efectivo el 15/9/XX y $500.000 con un documento a cobrar. Su socio, el Sr. Carlos Tresna se compromete a aportar $700.000 en efectivo el día 15/9/XX. Al suscribir el capital, se realiza el siguiente asiento:</vt:lpstr>
      <vt:lpstr>El 15/09/XX Nuñez trae a la sociedad el efectivo y el documento firmado por Pablo Fena con vencimiento a 60 días. La cuenta que se usa en vez de Documentos a Cobrar es "Socio XX Cuenta Aporte en Suspenso"</vt:lpstr>
      <vt:lpstr>El socio Tresna entrega el efectivo que se había comprometido.</vt:lpstr>
      <vt:lpstr>Cuando se cobre el documento aportado por el Socio Nuñez, se hará el asiento siguiente:</vt:lpstr>
      <vt:lpstr>1. Según el Contrato Constitutivo de Los Ratones SRL de fecha 28 de septiembre de 20XX, el Sr. Roque Funes y la Sra. María Tosso constituyeron una sociedad con un capital de $200.000 con una participación del 50% cada uno. El día 30/09/20XX el Sr. Funes aporta $100.000 en efectivo y la Sra. Tosso aporta $50.000 en efectivo y por el resto entrega un vehículo valuado en $50.000.</vt:lpstr>
      <vt:lpstr>Presentación de PowerPoint</vt:lpstr>
      <vt:lpstr>Presentación de PowerPoint</vt:lpstr>
      <vt:lpstr>Presentación de PowerPoint</vt:lpstr>
      <vt:lpstr>Presentación de PowerPoint</vt:lpstr>
      <vt:lpstr>Presentación de PowerPoint</vt:lpstr>
      <vt:lpstr>4. En el Contrato Constitutivo de fecha 19/06/20XX de la empresa Las Marías SRL suscribieron un Capital social de $160.000. Los señores socios, Vicente y Marta, se comprometen a integrarlo el día 22/06/20XX de la siguiente manera: La Sra. Marta aporta un escritorio de $200, cinco sillas $1500 c/u, dinero en efectivo por $20000, una computadora por $15000 y el resto con un documento firmado por Julián Patola con vencimiento el día 02/10/20XX. El Socio Vicente entrega $80.000 en efectivo  El día 02/10/20XX se logra cobrar el documento firmado por Julián Patola. </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SOCIEDADES</dc:title>
  <dc:creator>Melina Elizabeth Scarbol</dc:creator>
  <cp:lastModifiedBy>Melina Elizabeth Scarbol</cp:lastModifiedBy>
  <cp:revision>40</cp:revision>
  <dcterms:created xsi:type="dcterms:W3CDTF">2016-10-04T20:17:39Z</dcterms:created>
  <dcterms:modified xsi:type="dcterms:W3CDTF">2022-03-11T22:09:51Z</dcterms:modified>
</cp:coreProperties>
</file>