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67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600" b="1" dirty="0" smtClean="0">
                <a:solidFill>
                  <a:schemeClr val="tx1"/>
                </a:solidFill>
              </a:rPr>
              <a:t>CONTABILIDAD TRADICIONAL </a:t>
            </a:r>
          </a:p>
          <a:p>
            <a:pPr marL="0" indent="0" algn="ctr">
              <a:buNone/>
            </a:pPr>
            <a:r>
              <a:rPr lang="es-AR" sz="3600" b="1" dirty="0" smtClean="0">
                <a:solidFill>
                  <a:schemeClr val="tx1"/>
                </a:solidFill>
              </a:rPr>
              <a:t>Y</a:t>
            </a:r>
          </a:p>
          <a:p>
            <a:pPr marL="0" indent="0" algn="ctr">
              <a:buNone/>
            </a:pPr>
            <a:r>
              <a:rPr lang="es-AR" sz="3600" b="1" dirty="0" smtClean="0">
                <a:solidFill>
                  <a:schemeClr val="tx1"/>
                </a:solidFill>
              </a:rPr>
              <a:t>CONTABILIDAD GERENCIAL</a:t>
            </a:r>
            <a:endParaRPr lang="es-A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7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99516" y="7961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/>
              <a:t>4.	ESTADO DE RESULTADOS</a:t>
            </a:r>
          </a:p>
          <a:p>
            <a:r>
              <a:rPr lang="es-AR" dirty="0"/>
              <a:t>4.1.	 Venta de Mercadería</a:t>
            </a:r>
          </a:p>
          <a:p>
            <a:r>
              <a:rPr lang="es-AR" dirty="0"/>
              <a:t>4.2.	 - Costo de Mercadería Vendida</a:t>
            </a:r>
          </a:p>
          <a:p>
            <a:r>
              <a:rPr lang="es-AR" dirty="0"/>
              <a:t>4.3.	  = Ganancia (Pérdida) </a:t>
            </a:r>
            <a:r>
              <a:rPr lang="es-AR" dirty="0" smtClean="0"/>
              <a:t>Bruta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7799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/>
              <a:t>4.4.	Menos (Gastos)</a:t>
            </a:r>
          </a:p>
          <a:p>
            <a:r>
              <a:rPr lang="es-AR" dirty="0"/>
              <a:t>4.4.1.	Sueldos</a:t>
            </a:r>
          </a:p>
          <a:p>
            <a:r>
              <a:rPr lang="es-AR" dirty="0"/>
              <a:t>4.4.2.	Honorarios Pagados</a:t>
            </a:r>
          </a:p>
          <a:p>
            <a:r>
              <a:rPr lang="es-AR" dirty="0"/>
              <a:t>4.4.3.	Cargas Sociales</a:t>
            </a:r>
          </a:p>
          <a:p>
            <a:r>
              <a:rPr lang="es-AR" dirty="0"/>
              <a:t>4.4.4.	Sueldo Anual Complementario</a:t>
            </a:r>
          </a:p>
          <a:p>
            <a:r>
              <a:rPr lang="es-AR" dirty="0"/>
              <a:t>4.4.5.	Indemnización por Despido</a:t>
            </a:r>
          </a:p>
          <a:p>
            <a:r>
              <a:rPr lang="es-AR" dirty="0"/>
              <a:t>4.4.6.	Seguros</a:t>
            </a:r>
          </a:p>
          <a:p>
            <a:r>
              <a:rPr lang="es-AR" dirty="0"/>
              <a:t>4.4.7.	Papelería y Gastos de Escritorio</a:t>
            </a:r>
          </a:p>
          <a:p>
            <a:r>
              <a:rPr lang="es-AR" dirty="0"/>
              <a:t>4.4.8.	Gastos de Luz y Teléfono</a:t>
            </a:r>
          </a:p>
          <a:p>
            <a:r>
              <a:rPr lang="es-AR" dirty="0"/>
              <a:t>4.4.9.	Gastos Varios</a:t>
            </a:r>
          </a:p>
          <a:p>
            <a:r>
              <a:rPr lang="es-AR" dirty="0"/>
              <a:t>4.4.10.	Deudores Incobrables</a:t>
            </a:r>
          </a:p>
          <a:p>
            <a:r>
              <a:rPr lang="es-AR" dirty="0"/>
              <a:t>4.4.11.	Intereses pagados</a:t>
            </a:r>
          </a:p>
          <a:p>
            <a:r>
              <a:rPr lang="es-AR" dirty="0"/>
              <a:t>4.4.12.	Descuentos Concedidos</a:t>
            </a:r>
          </a:p>
          <a:p>
            <a:r>
              <a:rPr lang="es-AR" dirty="0"/>
              <a:t>4.4.13.	Gastos Bancarios</a:t>
            </a:r>
          </a:p>
          <a:p>
            <a:r>
              <a:rPr lang="es-AR" dirty="0"/>
              <a:t>4.4.14.	Gastos de Franqueo</a:t>
            </a:r>
          </a:p>
          <a:p>
            <a:r>
              <a:rPr lang="es-AR" dirty="0"/>
              <a:t>4.4.15.	Fletes pagados</a:t>
            </a:r>
          </a:p>
          <a:p>
            <a:r>
              <a:rPr lang="es-AR" dirty="0"/>
              <a:t>4.4.16.	Alquileres pagados</a:t>
            </a:r>
          </a:p>
          <a:p>
            <a:r>
              <a:rPr lang="es-AR" dirty="0"/>
              <a:t>4.4.17.	</a:t>
            </a:r>
            <a:r>
              <a:rPr lang="es-AR" dirty="0" smtClean="0"/>
              <a:t>Combustibles </a:t>
            </a:r>
            <a:r>
              <a:rPr lang="es-AR" dirty="0"/>
              <a:t>y Lubricantes</a:t>
            </a:r>
          </a:p>
          <a:p>
            <a:r>
              <a:rPr lang="es-AR" dirty="0"/>
              <a:t>4.4.18.	Gastos de Publicidad</a:t>
            </a:r>
          </a:p>
          <a:p>
            <a:r>
              <a:rPr lang="es-AR" dirty="0"/>
              <a:t>4.4.19.	Viáticos</a:t>
            </a:r>
          </a:p>
          <a:p>
            <a:r>
              <a:rPr lang="es-AR" dirty="0"/>
              <a:t>4.4.20.	Impuestos, Tasas y Contribuciones</a:t>
            </a:r>
          </a:p>
        </p:txBody>
      </p:sp>
    </p:spTree>
    <p:extLst>
      <p:ext uri="{BB962C8B-B14F-4D97-AF65-F5344CB8AC3E}">
        <p14:creationId xmlns:p14="http://schemas.microsoft.com/office/powerpoint/2010/main" val="400275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77543" y="832198"/>
            <a:ext cx="65210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4.5.	Más Otros Ingresos</a:t>
            </a:r>
          </a:p>
          <a:p>
            <a:r>
              <a:rPr lang="es-AR" dirty="0"/>
              <a:t>4.5.1.	Intereses Ganados</a:t>
            </a:r>
          </a:p>
          <a:p>
            <a:r>
              <a:rPr lang="es-AR" dirty="0"/>
              <a:t>4.5.2.	Comisiones Ganadas</a:t>
            </a:r>
          </a:p>
          <a:p>
            <a:r>
              <a:rPr lang="es-AR" dirty="0"/>
              <a:t>4.5.3.	Alquileres Cobrados</a:t>
            </a:r>
          </a:p>
          <a:p>
            <a:r>
              <a:rPr lang="es-AR" dirty="0" smtClean="0"/>
              <a:t>4.5.4.</a:t>
            </a:r>
            <a:r>
              <a:rPr lang="es-AR" dirty="0"/>
              <a:t>	Ingresos Varios</a:t>
            </a:r>
          </a:p>
          <a:p>
            <a:r>
              <a:rPr lang="es-AR" dirty="0" smtClean="0"/>
              <a:t>4.5.5.</a:t>
            </a:r>
            <a:r>
              <a:rPr lang="es-AR" dirty="0"/>
              <a:t>	Resultado positivo de Venta de Bienes de </a:t>
            </a:r>
            <a:r>
              <a:rPr lang="es-AR" dirty="0" smtClean="0"/>
              <a:t>Uso</a:t>
            </a:r>
          </a:p>
          <a:p>
            <a:endParaRPr lang="es-AR" dirty="0"/>
          </a:p>
          <a:p>
            <a:r>
              <a:rPr lang="es-AR" b="1" dirty="0"/>
              <a:t>4.6.	Resultado (Ganancia o Pérdida) Neta</a:t>
            </a:r>
          </a:p>
        </p:txBody>
      </p:sp>
    </p:spTree>
    <p:extLst>
      <p:ext uri="{BB962C8B-B14F-4D97-AF65-F5344CB8AC3E}">
        <p14:creationId xmlns:p14="http://schemas.microsoft.com/office/powerpoint/2010/main" val="40075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799"/>
            <a:ext cx="10058400" cy="5045299"/>
          </a:xfrm>
        </p:spPr>
        <p:txBody>
          <a:bodyPr>
            <a:normAutofit/>
          </a:bodyPr>
          <a:lstStyle/>
          <a:p>
            <a:r>
              <a:rPr lang="es-AR" dirty="0" smtClean="0"/>
              <a:t>ACTIVO CORRIENTE -&gt; se espera que se convierta en efectivo en el plazo de un año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activo no corriente -&gt; se espera que no se convierta en efectivo en el plazo de un año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851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Pasivo corriente -&gt; su vencimiento o exigibilidad se producirá dentro de los doce meses siguientes a la fecha de cierre del 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327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10700711" cy="4723327"/>
          </a:xfrm>
        </p:spPr>
        <p:txBody>
          <a:bodyPr/>
          <a:lstStyle/>
          <a:p>
            <a:r>
              <a:rPr lang="es-AR" dirty="0" smtClean="0"/>
              <a:t>Para determinar corriente o no corriente: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- plazo de un año (corto plazo)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- desde la fecha de cierre del 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228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082525" cy="1606639"/>
          </a:xfrm>
        </p:spPr>
        <p:txBody>
          <a:bodyPr>
            <a:normAutofit/>
          </a:bodyPr>
          <a:lstStyle/>
          <a:p>
            <a:r>
              <a:rPr lang="es-AR" sz="4000" dirty="0" smtClean="0"/>
              <a:t>Orden del plan de cuentas</a:t>
            </a:r>
            <a:endParaRPr lang="es-AR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039414"/>
            <a:ext cx="10378740" cy="2954986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chemeClr val="tx1"/>
                </a:solidFill>
              </a:rPr>
              <a:t>DESDE LOS RUBROS QUE SE CONVIERTEN EN EFECTIVO CON MÁS FACILIDAD (MÁS LÍQUIDOS A MENOS LÍQUIDOS)</a:t>
            </a:r>
            <a:endParaRPr lang="es-A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5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ASIENTOS CONTABLES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sz="2400" dirty="0" smtClean="0"/>
              <a:t>PARA SU REGISTRACIÓN, TENER EN CUENTA LA SIGUIENTE TABLA</a:t>
            </a: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45" y="3152715"/>
            <a:ext cx="4938994" cy="311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31010" cy="1580882"/>
          </a:xfrm>
        </p:spPr>
        <p:txBody>
          <a:bodyPr>
            <a:normAutofit fontScale="90000"/>
          </a:bodyPr>
          <a:lstStyle/>
          <a:p>
            <a:r>
              <a:rPr lang="es-AR" sz="2800" dirty="0"/>
              <a:t>1.	PLANTEO: el día 20/9/XX hacemos un depósito de efectivo en la cuenta corriente del Banco Nación por $1000 según Boleta de Depósito N.º1235486.</a:t>
            </a:r>
          </a:p>
        </p:txBody>
      </p:sp>
    </p:spTree>
    <p:extLst>
      <p:ext uri="{BB962C8B-B14F-4D97-AF65-F5344CB8AC3E}">
        <p14:creationId xmlns:p14="http://schemas.microsoft.com/office/powerpoint/2010/main" val="167261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888642"/>
            <a:ext cx="11719774" cy="31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400" dirty="0" smtClean="0"/>
              <a:t>DIFERENCIAS</a:t>
            </a:r>
            <a:endParaRPr lang="es-AR" sz="4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2800" dirty="0" smtClean="0">
                <a:solidFill>
                  <a:schemeClr val="tx1"/>
                </a:solidFill>
              </a:rPr>
              <a:t>DESTINATARIOS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2800" dirty="0" smtClean="0">
                <a:solidFill>
                  <a:schemeClr val="tx1"/>
                </a:solidFill>
              </a:rPr>
              <a:t>FINALIDAD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2800" dirty="0" smtClean="0">
                <a:solidFill>
                  <a:schemeClr val="tx1"/>
                </a:solidFill>
              </a:rPr>
              <a:t>OBLIGATORIEDAD</a:t>
            </a:r>
            <a:endParaRPr lang="es-A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4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636317" cy="1941490"/>
          </a:xfrm>
        </p:spPr>
        <p:txBody>
          <a:bodyPr/>
          <a:lstStyle/>
          <a:p>
            <a:r>
              <a:rPr lang="es-AR" sz="2800" dirty="0"/>
              <a:t>2.	PLANTEO: el día 21/9/XX compramos 2 cuadernos en la librería y lo pagamos en efectivo $60.-</a:t>
            </a:r>
          </a:p>
        </p:txBody>
      </p:sp>
    </p:spTree>
    <p:extLst>
      <p:ext uri="{BB962C8B-B14F-4D97-AF65-F5344CB8AC3E}">
        <p14:creationId xmlns:p14="http://schemas.microsoft.com/office/powerpoint/2010/main" val="242072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" y="631065"/>
            <a:ext cx="11475076" cy="37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2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932531" cy="2624070"/>
          </a:xfrm>
        </p:spPr>
        <p:txBody>
          <a:bodyPr/>
          <a:lstStyle/>
          <a:p>
            <a:r>
              <a:rPr lang="es-AR" sz="2800" dirty="0"/>
              <a:t>3.	PLANTEO: el día 22/9/XX compramos Mercadería y la pagamos con un documento con vencimiento a 30 días por $50000.-</a:t>
            </a:r>
          </a:p>
        </p:txBody>
      </p:sp>
    </p:spTree>
    <p:extLst>
      <p:ext uri="{BB962C8B-B14F-4D97-AF65-F5344CB8AC3E}">
        <p14:creationId xmlns:p14="http://schemas.microsoft.com/office/powerpoint/2010/main" val="3057567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0" y="463639"/>
            <a:ext cx="11103480" cy="356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5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685800"/>
            <a:ext cx="10340103" cy="5354392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	</a:t>
            </a:r>
            <a:r>
              <a:rPr lang="es-AR" sz="2800" b="1" dirty="0">
                <a:solidFill>
                  <a:schemeClr val="tx1"/>
                </a:solidFill>
              </a:rPr>
              <a:t>Activo</a:t>
            </a:r>
            <a:r>
              <a:rPr lang="es-AR" sz="2800" dirty="0">
                <a:solidFill>
                  <a:schemeClr val="tx1"/>
                </a:solidFill>
              </a:rPr>
              <a:t>: conjunto de Bienes y Derechos que posee la empresa.</a:t>
            </a:r>
            <a:br>
              <a:rPr lang="es-AR" sz="2800" dirty="0">
                <a:solidFill>
                  <a:schemeClr val="tx1"/>
                </a:solidFill>
              </a:rPr>
            </a:br>
            <a:r>
              <a:rPr lang="es-AR" sz="2800" dirty="0">
                <a:solidFill>
                  <a:schemeClr val="tx1"/>
                </a:solidFill>
              </a:rPr>
              <a:t/>
            </a:r>
            <a:br>
              <a:rPr lang="es-AR" sz="2800" dirty="0">
                <a:solidFill>
                  <a:schemeClr val="tx1"/>
                </a:solidFill>
              </a:rPr>
            </a:br>
            <a:r>
              <a:rPr lang="es-AR" sz="2800" dirty="0">
                <a:solidFill>
                  <a:schemeClr val="tx1"/>
                </a:solidFill>
              </a:rPr>
              <a:t>	</a:t>
            </a:r>
            <a:r>
              <a:rPr lang="es-AR" sz="2800" b="1" dirty="0">
                <a:solidFill>
                  <a:schemeClr val="tx1"/>
                </a:solidFill>
              </a:rPr>
              <a:t>Pasivo</a:t>
            </a:r>
            <a:r>
              <a:rPr lang="es-AR" sz="2800" dirty="0">
                <a:solidFill>
                  <a:schemeClr val="tx1"/>
                </a:solidFill>
              </a:rPr>
              <a:t>: conjunto de compromisos o deudas que posee la empresa. Es el capital aportado al ente por terceros en calidad de préstamo (Capital Ajeno).</a:t>
            </a:r>
            <a:br>
              <a:rPr lang="es-AR" sz="2800" dirty="0">
                <a:solidFill>
                  <a:schemeClr val="tx1"/>
                </a:solidFill>
              </a:rPr>
            </a:br>
            <a:r>
              <a:rPr lang="es-AR" sz="2800" dirty="0">
                <a:solidFill>
                  <a:schemeClr val="tx1"/>
                </a:solidFill>
              </a:rPr>
              <a:t/>
            </a:r>
            <a:br>
              <a:rPr lang="es-AR" sz="2800" dirty="0">
                <a:solidFill>
                  <a:schemeClr val="tx1"/>
                </a:solidFill>
              </a:rPr>
            </a:br>
            <a:r>
              <a:rPr lang="es-AR" sz="2800" dirty="0">
                <a:solidFill>
                  <a:schemeClr val="tx1"/>
                </a:solidFill>
              </a:rPr>
              <a:t>	</a:t>
            </a:r>
            <a:r>
              <a:rPr lang="es-AR" sz="2800" b="1" dirty="0">
                <a:solidFill>
                  <a:schemeClr val="tx1"/>
                </a:solidFill>
              </a:rPr>
              <a:t>Patrimonio neto</a:t>
            </a:r>
            <a:r>
              <a:rPr lang="es-AR" sz="2800" dirty="0">
                <a:solidFill>
                  <a:schemeClr val="tx1"/>
                </a:solidFill>
              </a:rPr>
              <a:t>: </a:t>
            </a:r>
            <a:r>
              <a:rPr lang="es-AR" sz="2800" dirty="0" smtClean="0">
                <a:solidFill>
                  <a:schemeClr val="tx1"/>
                </a:solidFill>
              </a:rPr>
              <a:t>es </a:t>
            </a:r>
            <a:r>
              <a:rPr lang="es-AR" sz="2800" dirty="0">
                <a:solidFill>
                  <a:schemeClr val="tx1"/>
                </a:solidFill>
              </a:rPr>
              <a:t>el Capital aportado por los dueños de la empresa (Capital Propio).</a:t>
            </a:r>
            <a:br>
              <a:rPr lang="es-AR" sz="2800" dirty="0">
                <a:solidFill>
                  <a:schemeClr val="tx1"/>
                </a:solidFill>
              </a:rPr>
            </a:br>
            <a:endParaRPr lang="es-A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5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79" y="450791"/>
            <a:ext cx="8448461" cy="49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7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271790"/>
          </a:xfrm>
        </p:spPr>
        <p:txBody>
          <a:bodyPr>
            <a:normAutofit/>
          </a:bodyPr>
          <a:lstStyle/>
          <a:p>
            <a:pPr algn="ctr"/>
            <a:r>
              <a:rPr lang="es-AR" sz="6600" dirty="0" smtClean="0"/>
              <a:t>PLAN DE CUENTAS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139889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96473" y="7971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1.	</a:t>
            </a:r>
            <a:r>
              <a:rPr lang="es-AR" b="1" dirty="0"/>
              <a:t>ACTIVO</a:t>
            </a:r>
          </a:p>
          <a:p>
            <a:r>
              <a:rPr lang="es-AR" b="1" dirty="0"/>
              <a:t>1.1.	ACTIVO CORRIENTE</a:t>
            </a:r>
          </a:p>
          <a:p>
            <a:r>
              <a:rPr lang="es-AR" dirty="0"/>
              <a:t>1.1.1.	</a:t>
            </a:r>
            <a:r>
              <a:rPr lang="es-AR" b="1" dirty="0"/>
              <a:t>Caja y Bancos</a:t>
            </a:r>
          </a:p>
          <a:p>
            <a:r>
              <a:rPr lang="es-AR" dirty="0"/>
              <a:t>1.1.1.1.	Caja</a:t>
            </a:r>
          </a:p>
          <a:p>
            <a:r>
              <a:rPr lang="es-AR" dirty="0"/>
              <a:t>1.1.1.2.	Banco Nación Cuenta Cte.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96473" y="25906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1.1.2.	</a:t>
            </a:r>
            <a:r>
              <a:rPr lang="es-AR" b="1" dirty="0" smtClean="0"/>
              <a:t>Inversiones</a:t>
            </a:r>
          </a:p>
          <a:p>
            <a:r>
              <a:rPr lang="es-AR" dirty="0" smtClean="0"/>
              <a:t>1.1.2.1.	Banco Galicia plazo Fijo.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296473" y="34149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1.1.3.	</a:t>
            </a:r>
            <a:r>
              <a:rPr lang="es-AR" b="1" dirty="0"/>
              <a:t>Créditos </a:t>
            </a:r>
          </a:p>
          <a:p>
            <a:r>
              <a:rPr lang="es-AR" dirty="0"/>
              <a:t>1.1.3.1.	Deudores por venta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96473" y="42681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1.1.5.	</a:t>
            </a:r>
            <a:r>
              <a:rPr lang="es-AR" b="1" dirty="0"/>
              <a:t>Bienes de cambio</a:t>
            </a:r>
          </a:p>
          <a:p>
            <a:r>
              <a:rPr lang="es-AR" dirty="0"/>
              <a:t>1.1.5.1.	 Mercadería</a:t>
            </a:r>
          </a:p>
        </p:txBody>
      </p:sp>
    </p:spTree>
    <p:extLst>
      <p:ext uri="{BB962C8B-B14F-4D97-AF65-F5344CB8AC3E}">
        <p14:creationId xmlns:p14="http://schemas.microsoft.com/office/powerpoint/2010/main" val="171371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84350" y="53260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/>
              <a:t>1.2.	ACTIVO NO CORRIENTE</a:t>
            </a:r>
          </a:p>
          <a:p>
            <a:r>
              <a:rPr lang="es-AR" b="1" dirty="0" smtClean="0"/>
              <a:t>1.2.1.</a:t>
            </a:r>
            <a:r>
              <a:rPr lang="es-AR" b="1" dirty="0"/>
              <a:t>	Bienes de Uso</a:t>
            </a:r>
          </a:p>
          <a:p>
            <a:r>
              <a:rPr lang="es-AR" dirty="0" smtClean="0"/>
              <a:t>1.2.1.1.</a:t>
            </a:r>
            <a:r>
              <a:rPr lang="es-AR" dirty="0"/>
              <a:t>	Muebles y útiles</a:t>
            </a:r>
          </a:p>
          <a:p>
            <a:r>
              <a:rPr lang="es-AR" dirty="0" smtClean="0"/>
              <a:t>1.2.1.2.</a:t>
            </a:r>
            <a:r>
              <a:rPr lang="es-AR" dirty="0"/>
              <a:t>	(</a:t>
            </a:r>
            <a:r>
              <a:rPr lang="es-AR" dirty="0" err="1"/>
              <a:t>Amort.Acum</a:t>
            </a:r>
            <a:r>
              <a:rPr lang="es-AR" dirty="0"/>
              <a:t>. Muebles y U</a:t>
            </a:r>
            <a:r>
              <a:rPr lang="es-AR" dirty="0" smtClean="0"/>
              <a:t>)</a:t>
            </a:r>
          </a:p>
          <a:p>
            <a:r>
              <a:rPr lang="es-AR" dirty="0" smtClean="0"/>
              <a:t>1.2.1.3.   </a:t>
            </a:r>
            <a:r>
              <a:rPr lang="es-AR" dirty="0" err="1" smtClean="0"/>
              <a:t>Eq</a:t>
            </a:r>
            <a:r>
              <a:rPr lang="es-AR" dirty="0" smtClean="0"/>
              <a:t> de </a:t>
            </a:r>
            <a:r>
              <a:rPr lang="es-AR" dirty="0" err="1" smtClean="0"/>
              <a:t>comput</a:t>
            </a:r>
            <a:r>
              <a:rPr lang="es-AR" dirty="0" smtClean="0"/>
              <a:t> y </a:t>
            </a:r>
            <a:r>
              <a:rPr lang="es-AR" dirty="0" err="1" smtClean="0"/>
              <a:t>comunic</a:t>
            </a:r>
            <a:endParaRPr lang="es-AR" dirty="0" smtClean="0"/>
          </a:p>
          <a:p>
            <a:r>
              <a:rPr lang="es-AR" dirty="0" smtClean="0"/>
              <a:t>1.2.1.4    (</a:t>
            </a:r>
            <a:r>
              <a:rPr lang="es-AR" dirty="0" err="1" smtClean="0"/>
              <a:t>Amort</a:t>
            </a:r>
            <a:r>
              <a:rPr lang="es-AR" dirty="0" smtClean="0"/>
              <a:t>. </a:t>
            </a:r>
            <a:r>
              <a:rPr lang="es-AR" dirty="0" err="1" smtClean="0"/>
              <a:t>Acum</a:t>
            </a:r>
            <a:r>
              <a:rPr lang="es-AR" dirty="0" smtClean="0"/>
              <a:t>. </a:t>
            </a:r>
            <a:r>
              <a:rPr lang="es-AR" dirty="0" err="1" smtClean="0"/>
              <a:t>Eq</a:t>
            </a:r>
            <a:r>
              <a:rPr lang="es-AR" dirty="0" smtClean="0"/>
              <a:t> de </a:t>
            </a:r>
            <a:r>
              <a:rPr lang="es-AR" dirty="0" err="1" smtClean="0"/>
              <a:t>comput</a:t>
            </a:r>
            <a:r>
              <a:rPr lang="es-AR" dirty="0" smtClean="0"/>
              <a:t> y </a:t>
            </a:r>
            <a:r>
              <a:rPr lang="es-AR" dirty="0" err="1" smtClean="0"/>
              <a:t>comunic</a:t>
            </a:r>
            <a:r>
              <a:rPr lang="es-AR" dirty="0" smtClean="0"/>
              <a:t>)</a:t>
            </a:r>
            <a:endParaRPr lang="es-AR" dirty="0"/>
          </a:p>
          <a:p>
            <a:r>
              <a:rPr lang="es-AR" dirty="0" smtClean="0"/>
              <a:t>1.2.1.5.</a:t>
            </a:r>
            <a:r>
              <a:rPr lang="es-AR" dirty="0"/>
              <a:t>	Instalaciones</a:t>
            </a:r>
          </a:p>
          <a:p>
            <a:r>
              <a:rPr lang="es-AR" dirty="0" smtClean="0"/>
              <a:t>1.2.1.6.</a:t>
            </a:r>
            <a:r>
              <a:rPr lang="es-AR" dirty="0"/>
              <a:t>	 (</a:t>
            </a:r>
            <a:r>
              <a:rPr lang="es-AR" dirty="0" err="1"/>
              <a:t>Amort</a:t>
            </a:r>
            <a:r>
              <a:rPr lang="es-AR" dirty="0"/>
              <a:t>. </a:t>
            </a:r>
            <a:r>
              <a:rPr lang="es-AR" dirty="0" err="1"/>
              <a:t>Acum</a:t>
            </a:r>
            <a:r>
              <a:rPr lang="es-AR" dirty="0"/>
              <a:t>. Instalaciones)</a:t>
            </a:r>
          </a:p>
          <a:p>
            <a:r>
              <a:rPr lang="es-AR" dirty="0" smtClean="0"/>
              <a:t>1.2.1.7.</a:t>
            </a:r>
            <a:r>
              <a:rPr lang="es-AR" dirty="0"/>
              <a:t>	Rodados</a:t>
            </a:r>
          </a:p>
          <a:p>
            <a:r>
              <a:rPr lang="es-AR" smtClean="0"/>
              <a:t>1.2.1.8.</a:t>
            </a:r>
            <a:r>
              <a:rPr lang="es-AR" dirty="0"/>
              <a:t>	(</a:t>
            </a:r>
            <a:r>
              <a:rPr lang="es-AR" dirty="0" err="1"/>
              <a:t>Amort</a:t>
            </a:r>
            <a:r>
              <a:rPr lang="es-AR" dirty="0"/>
              <a:t>. </a:t>
            </a:r>
            <a:r>
              <a:rPr lang="es-AR" dirty="0" err="1"/>
              <a:t>Acum</a:t>
            </a:r>
            <a:r>
              <a:rPr lang="es-AR" dirty="0"/>
              <a:t> Rodados)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4350" y="40459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 smtClean="0"/>
              <a:t>1.2.2.</a:t>
            </a:r>
            <a:r>
              <a:rPr lang="es-AR" b="1" dirty="0"/>
              <a:t>	Inversiones</a:t>
            </a:r>
          </a:p>
          <a:p>
            <a:r>
              <a:rPr lang="es-AR" dirty="0" smtClean="0"/>
              <a:t>1.2.2.1</a:t>
            </a:r>
            <a:r>
              <a:rPr lang="es-AR" dirty="0"/>
              <a:t>.	Ídem Inversiones Corrientes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84350" y="50891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1.2.3.</a:t>
            </a:r>
            <a:r>
              <a:rPr lang="pt-BR" b="1" dirty="0"/>
              <a:t>	Créditos</a:t>
            </a:r>
          </a:p>
          <a:p>
            <a:r>
              <a:rPr lang="pt-BR" dirty="0" smtClean="0"/>
              <a:t>1.2.3.1</a:t>
            </a:r>
            <a:r>
              <a:rPr lang="pt-BR" dirty="0"/>
              <a:t>.	IDEM Créditos Corrientes</a:t>
            </a:r>
          </a:p>
        </p:txBody>
      </p:sp>
    </p:spTree>
    <p:extLst>
      <p:ext uri="{BB962C8B-B14F-4D97-AF65-F5344CB8AC3E}">
        <p14:creationId xmlns:p14="http://schemas.microsoft.com/office/powerpoint/2010/main" val="59035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35865" y="59721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/>
              <a:t>2.	PASIVO</a:t>
            </a:r>
          </a:p>
          <a:p>
            <a:r>
              <a:rPr lang="es-AR" b="1" dirty="0"/>
              <a:t>2.1.	PASIVO CORRIENTE</a:t>
            </a:r>
          </a:p>
          <a:p>
            <a:r>
              <a:rPr lang="es-AR" b="1" dirty="0"/>
              <a:t>2.1.1.	Deudas</a:t>
            </a:r>
          </a:p>
          <a:p>
            <a:r>
              <a:rPr lang="es-AR" dirty="0"/>
              <a:t>2.1.1.1.	Proveedores</a:t>
            </a:r>
          </a:p>
          <a:p>
            <a:r>
              <a:rPr lang="es-AR" dirty="0"/>
              <a:t>2.1.1.2.	Documentos a Pagar</a:t>
            </a:r>
          </a:p>
          <a:p>
            <a:r>
              <a:rPr lang="es-AR" b="1" dirty="0"/>
              <a:t>2.1.2.	Préstamos</a:t>
            </a:r>
          </a:p>
          <a:p>
            <a:r>
              <a:rPr lang="es-AR" dirty="0"/>
              <a:t>2.1.2.1.	Acreedores Hipotecarios</a:t>
            </a:r>
          </a:p>
          <a:p>
            <a:r>
              <a:rPr lang="es-AR" dirty="0"/>
              <a:t>2.1.2.2.	Acreedores Prendarios</a:t>
            </a:r>
          </a:p>
          <a:p>
            <a:r>
              <a:rPr lang="es-AR" dirty="0"/>
              <a:t>2.1.2.3.	Acreedores Varios</a:t>
            </a:r>
          </a:p>
          <a:p>
            <a:r>
              <a:rPr lang="es-AR" b="1" dirty="0"/>
              <a:t>2.1.3.	Deudas Fiscales</a:t>
            </a:r>
          </a:p>
          <a:p>
            <a:r>
              <a:rPr lang="es-AR" dirty="0"/>
              <a:t>2.1.3.1.	Impuestos a Pagar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5865" y="38462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/>
              <a:t>2.1.4.	Remuneraciones y Cargas Sociales a Pagar</a:t>
            </a:r>
          </a:p>
          <a:p>
            <a:r>
              <a:rPr lang="es-AR" dirty="0"/>
              <a:t>2.1.4.1.	Sueldos y Jornales a Pagar</a:t>
            </a:r>
          </a:p>
          <a:p>
            <a:r>
              <a:rPr lang="es-AR" dirty="0"/>
              <a:t>2.1.4.2.	</a:t>
            </a:r>
            <a:r>
              <a:rPr lang="es-AR" dirty="0" smtClean="0"/>
              <a:t>Leyes Sociales a Pagar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935865" y="53338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 smtClean="0"/>
              <a:t>2.2.	PASIVO NO CORRIENTE</a:t>
            </a:r>
          </a:p>
          <a:p>
            <a:r>
              <a:rPr lang="es-AR" dirty="0" smtClean="0"/>
              <a:t>2.2.1.	</a:t>
            </a:r>
            <a:r>
              <a:rPr lang="es-AR" dirty="0" err="1" smtClean="0"/>
              <a:t>Idem</a:t>
            </a:r>
            <a:r>
              <a:rPr lang="es-AR" dirty="0" smtClean="0"/>
              <a:t> Corriente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410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57837" y="7583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/>
              <a:t>3.	PATRIMONIO NETO</a:t>
            </a:r>
          </a:p>
          <a:p>
            <a:r>
              <a:rPr lang="es-AR" b="1" dirty="0"/>
              <a:t>3.1.	Capital</a:t>
            </a:r>
          </a:p>
          <a:p>
            <a:r>
              <a:rPr lang="es-AR" b="1" dirty="0"/>
              <a:t>3.2.	Reservas</a:t>
            </a:r>
          </a:p>
          <a:p>
            <a:r>
              <a:rPr lang="es-AR" dirty="0"/>
              <a:t>3.2.1.	Reserva legal</a:t>
            </a:r>
          </a:p>
          <a:p>
            <a:r>
              <a:rPr lang="es-AR" dirty="0"/>
              <a:t>3.2.2.	Reserva Facultativa</a:t>
            </a:r>
          </a:p>
          <a:p>
            <a:r>
              <a:rPr lang="es-AR" dirty="0"/>
              <a:t>3.2.3.	Reserva Estatutaria</a:t>
            </a:r>
          </a:p>
          <a:p>
            <a:r>
              <a:rPr lang="es-AR" b="1" dirty="0" smtClean="0"/>
              <a:t>3.3.	Resultados No Asignados</a:t>
            </a:r>
          </a:p>
          <a:p>
            <a:r>
              <a:rPr lang="es-AR" dirty="0" smtClean="0"/>
              <a:t>3.3.1.	Resultados de ejercicios Anteriores</a:t>
            </a:r>
          </a:p>
          <a:p>
            <a:r>
              <a:rPr lang="es-AR" dirty="0" smtClean="0"/>
              <a:t>3.3.2</a:t>
            </a:r>
            <a:r>
              <a:rPr lang="es-AR" dirty="0"/>
              <a:t>.	Resultados del Ejercicio.</a:t>
            </a:r>
          </a:p>
        </p:txBody>
      </p:sp>
    </p:spTree>
    <p:extLst>
      <p:ext uri="{BB962C8B-B14F-4D97-AF65-F5344CB8AC3E}">
        <p14:creationId xmlns:p14="http://schemas.microsoft.com/office/powerpoint/2010/main" val="100024377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117</Words>
  <Application>Microsoft Office PowerPoint</Application>
  <PresentationFormat>Panorámica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Century Gothic</vt:lpstr>
      <vt:lpstr>Wingdings</vt:lpstr>
      <vt:lpstr>Wingdings 3</vt:lpstr>
      <vt:lpstr>Sector</vt:lpstr>
      <vt:lpstr>Presentación de PowerPoint</vt:lpstr>
      <vt:lpstr>DIFERENCIAS</vt:lpstr>
      <vt:lpstr>Presentación de PowerPoint</vt:lpstr>
      <vt:lpstr>Presentación de PowerPoint</vt:lpstr>
      <vt:lpstr>PLAN DE CUENTAS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ACTIVO CORRIENTE -&gt; se espera que se convierta en efectivo en el plazo de un año    activo no corriente -&gt; se espera que no se convierta en efectivo en el plazo de un año</vt:lpstr>
      <vt:lpstr>Pasivo corriente -&gt; su vencimiento o exigibilidad se producirá dentro de los doce meses siguientes a la fecha de cierre del ejercicio</vt:lpstr>
      <vt:lpstr>Para determinar corriente o no corriente:  - plazo de un año (corto plazo)  - desde la fecha de cierre del ejercicio</vt:lpstr>
      <vt:lpstr>Orden del plan de cuentas</vt:lpstr>
      <vt:lpstr>ASIENTOS CONTABLES  PARA SU REGISTRACIÓN, TENER EN CUENTA LA SIGUIENTE TABLA</vt:lpstr>
      <vt:lpstr>1. PLANTEO: el día 20/9/XX hacemos un depósito de efectivo en la cuenta corriente del Banco Nación por $1000 según Boleta de Depósito N.º1235486.</vt:lpstr>
      <vt:lpstr>Presentación de PowerPoint</vt:lpstr>
      <vt:lpstr>2. PLANTEO: el día 21/9/XX compramos 2 cuadernos en la librería y lo pagamos en efectivo $60.-</vt:lpstr>
      <vt:lpstr>Presentación de PowerPoint</vt:lpstr>
      <vt:lpstr>3. PLANTEO: el día 22/9/XX compramos Mercadería y la pagamos con un documento con vencimiento a 30 días por $50000.-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CUENTAS</dc:title>
  <dc:creator>Melina Elizabeth Scarbol</dc:creator>
  <cp:lastModifiedBy>Melina Elizabeth Scarbol</cp:lastModifiedBy>
  <cp:revision>20</cp:revision>
  <dcterms:created xsi:type="dcterms:W3CDTF">2016-08-23T18:19:05Z</dcterms:created>
  <dcterms:modified xsi:type="dcterms:W3CDTF">2022-03-18T20:45:35Z</dcterms:modified>
</cp:coreProperties>
</file>