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Entidad-Relacion</a:t>
            </a:r>
            <a:endParaRPr lang="en-US" dirty="0"/>
          </a:p>
          <a:p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/>
              <a:t>En un modelo de datos a alto nivel. Este modelo es usado para definir los elementos de datos y sus relaciones para un sistema en </a:t>
            </a:r>
            <a:r>
              <a:rPr lang="es-ES" dirty="0" err="1"/>
              <a:t>particulas</a:t>
            </a:r>
            <a:r>
              <a:rPr lang="es-ES" dirty="0"/>
              <a:t>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/>
              <a:t>El MER desarrolla un diseño conceptual de la base de datos, </a:t>
            </a:r>
            <a:r>
              <a:rPr lang="es-ES" dirty="0" err="1"/>
              <a:t>desrrola</a:t>
            </a:r>
            <a:r>
              <a:rPr lang="es-ES" dirty="0"/>
              <a:t> </a:t>
            </a:r>
            <a:r>
              <a:rPr lang="es-ES" dirty="0" err="1"/>
              <a:t>tambien</a:t>
            </a:r>
            <a:r>
              <a:rPr lang="es-ES" dirty="0"/>
              <a:t> una manera muy simple de diseñar la vista de los datos.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/>
              <a:t>En este modelo, la estructura de la base de datos se retrata como un diagrama, al que llamaremos diagrama entidad </a:t>
            </a:r>
            <a:r>
              <a:rPr lang="es-ES" dirty="0" err="1"/>
              <a:t>relacion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/>
              <a:t>Supongamos que tenemos que diseñar la base de datos para una escuela. En esta base de datos, el estudiante </a:t>
            </a:r>
            <a:r>
              <a:rPr lang="es-ES" dirty="0" err="1"/>
              <a:t>sera</a:t>
            </a:r>
            <a:r>
              <a:rPr lang="es-ES" dirty="0"/>
              <a:t> una entidad con atributos tales como </a:t>
            </a:r>
            <a:r>
              <a:rPr lang="es-ES" dirty="0" err="1"/>
              <a:t>direccion</a:t>
            </a:r>
            <a:r>
              <a:rPr lang="es-ES" dirty="0"/>
              <a:t>, nombre, </a:t>
            </a:r>
            <a:r>
              <a:rPr lang="es-ES" dirty="0" err="1"/>
              <a:t>dni</a:t>
            </a:r>
            <a:r>
              <a:rPr lang="es-ES" dirty="0"/>
              <a:t>, fecha de </a:t>
            </a:r>
            <a:r>
              <a:rPr lang="es-ES" dirty="0" err="1"/>
              <a:t>naciemiento</a:t>
            </a:r>
            <a:r>
              <a:rPr lang="es-ES" dirty="0"/>
              <a:t>, etc. La </a:t>
            </a:r>
            <a:r>
              <a:rPr lang="es-ES" dirty="0" err="1"/>
              <a:t>direccion</a:t>
            </a:r>
            <a:r>
              <a:rPr lang="es-ES" dirty="0"/>
              <a:t> puede ser otra entidad, con atributos como ciudad, </a:t>
            </a:r>
            <a:r>
              <a:rPr lang="es-ES" dirty="0" err="1"/>
              <a:t>cp</a:t>
            </a:r>
            <a:r>
              <a:rPr lang="es-ES" dirty="0"/>
              <a:t>, calle, numero, piso, </a:t>
            </a:r>
            <a:r>
              <a:rPr lang="es-ES" dirty="0" err="1"/>
              <a:t>depto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, por lo que tendremos una </a:t>
            </a:r>
            <a:r>
              <a:rPr lang="es-ES" dirty="0" err="1"/>
              <a:t>relacion</a:t>
            </a:r>
            <a:r>
              <a:rPr lang="es-ES" dirty="0"/>
              <a:t> entre estas dos entidades.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0D1AD-7F38-4480-8C3A-47AA38F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48000"/>
            <a:ext cx="4714286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4F66A-36E5-4933-A966-463CD5E04898}"/>
              </a:ext>
            </a:extLst>
          </p:cNvPr>
          <p:cNvSpPr txBox="1"/>
          <p:nvPr/>
        </p:nvSpPr>
        <p:spPr>
          <a:xfrm>
            <a:off x="1013381" y="4653238"/>
            <a:ext cx="8839200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Entidad</a:t>
            </a:r>
            <a:r>
              <a:rPr lang="en-US" dirty="0"/>
              <a:t>: </a:t>
            </a:r>
            <a:r>
              <a:rPr lang="es-ES" dirty="0"/>
              <a:t>Una entidad puede ser cualquier objeto, clase, persona o lugar. En los diagramas se representa con un rectángulo.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/>
              <a:t>Si tomamos como ejemplo la base de datos de una empresa, productos, empleados, </a:t>
            </a:r>
            <a:r>
              <a:rPr lang="es-ES" dirty="0" err="1"/>
              <a:t>departamenentos</a:t>
            </a:r>
            <a:r>
              <a:rPr lang="es-ES" dirty="0"/>
              <a:t>, ventas, compras, todas estas pueden representa entidades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03782-94E7-4951-BF57-74E77B3A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1701"/>
            <a:ext cx="4609524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5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4F66A-36E5-4933-A966-463CD5E04898}"/>
              </a:ext>
            </a:extLst>
          </p:cNvPr>
          <p:cNvSpPr txBox="1"/>
          <p:nvPr/>
        </p:nvSpPr>
        <p:spPr>
          <a:xfrm>
            <a:off x="968406" y="1371600"/>
            <a:ext cx="883920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debil</a:t>
            </a:r>
            <a:r>
              <a:rPr lang="en-US" dirty="0"/>
              <a:t>: es </a:t>
            </a:r>
            <a:r>
              <a:rPr lang="en-US" dirty="0" err="1"/>
              <a:t>una</a:t>
            </a:r>
            <a:r>
              <a:rPr lang="es-ES" dirty="0"/>
              <a:t> entidad que depende fuertemente de otra. Generalmente no posee datos de claves, solo la relación con su entidad padre. Se representa con doble rectángulo.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7B22-1D0A-43F6-861D-55CA227B5602}"/>
              </a:ext>
            </a:extLst>
          </p:cNvPr>
          <p:cNvSpPr txBox="1"/>
          <p:nvPr/>
        </p:nvSpPr>
        <p:spPr>
          <a:xfrm>
            <a:off x="990600" y="2362200"/>
            <a:ext cx="883920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Atributos</a:t>
            </a:r>
            <a:r>
              <a:rPr lang="en-US" dirty="0"/>
              <a:t>: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describir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entidades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diagramas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encontrarse</a:t>
            </a:r>
            <a:r>
              <a:rPr lang="en-US" dirty="0"/>
              <a:t> </a:t>
            </a:r>
            <a:r>
              <a:rPr lang="en-US" dirty="0" err="1"/>
              <a:t>graficados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elipse</a:t>
            </a:r>
            <a:r>
              <a:rPr lang="en-US" dirty="0"/>
              <a:t>, o bien,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recuadro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,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ultima la forma mas </a:t>
            </a:r>
            <a:r>
              <a:rPr lang="en-US" dirty="0" err="1"/>
              <a:t>común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1FB81-1580-44D7-ADA6-412335E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6041"/>
            <a:ext cx="1666667" cy="1323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15BA16-54FA-4CD7-908D-A0B0FC24C590}"/>
              </a:ext>
            </a:extLst>
          </p:cNvPr>
          <p:cNvSpPr txBox="1"/>
          <p:nvPr/>
        </p:nvSpPr>
        <p:spPr>
          <a:xfrm>
            <a:off x="968406" y="4821882"/>
            <a:ext cx="8839200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Atributos</a:t>
            </a:r>
            <a:r>
              <a:rPr lang="en-US" dirty="0"/>
              <a:t> Claves: </a:t>
            </a:r>
            <a:r>
              <a:rPr lang="es-ES" dirty="0"/>
              <a:t>es utilizado para representar las </a:t>
            </a:r>
            <a:r>
              <a:rPr lang="es-ES" dirty="0" err="1"/>
              <a:t>caracteristicas</a:t>
            </a:r>
            <a:r>
              <a:rPr lang="es-ES" dirty="0"/>
              <a:t> principales de una entidad. Mediante los atributos claves podemos identificar </a:t>
            </a:r>
            <a:r>
              <a:rPr lang="es-ES" dirty="0" err="1"/>
              <a:t>univocamente</a:t>
            </a:r>
            <a:r>
              <a:rPr lang="es-ES" dirty="0"/>
              <a:t> una tupla en nuestra entidad (</a:t>
            </a:r>
            <a:r>
              <a:rPr lang="es-ES" dirty="0" err="1"/>
              <a:t>ej</a:t>
            </a:r>
            <a:r>
              <a:rPr lang="es-ES" dirty="0"/>
              <a:t>: Persona-&gt;DNI)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/>
              <a:t>Se grafica con una elipsis con el texto subrayado, pero es mas común encontrarlo como vimos anteriormente, con el prefijo o sufijo “PK” encerrado entre corchetes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Componentes</a:t>
            </a:r>
            <a:r>
              <a:rPr lang="en-US" dirty="0"/>
              <a:t> de un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4F66A-36E5-4933-A966-463CD5E04898}"/>
              </a:ext>
            </a:extLst>
          </p:cNvPr>
          <p:cNvSpPr txBox="1"/>
          <p:nvPr/>
        </p:nvSpPr>
        <p:spPr>
          <a:xfrm>
            <a:off x="968406" y="1371600"/>
            <a:ext cx="8839200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compuesto</a:t>
            </a:r>
            <a:r>
              <a:rPr lang="en-US" dirty="0"/>
              <a:t>: </a:t>
            </a:r>
            <a:r>
              <a:rPr lang="es-ES" dirty="0"/>
              <a:t>Es un atributo que esta compuesto de otros atributos, se representa con una elipsis la cual se conecta a los atributos que la componen.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/>
              <a:t>Un ejemplo de un atributo seria, para una entidad persona, el atributo nombre completo, el cual </a:t>
            </a:r>
            <a:r>
              <a:rPr lang="es-ES" dirty="0" err="1"/>
              <a:t>estaria</a:t>
            </a:r>
            <a:r>
              <a:rPr lang="es-ES" dirty="0"/>
              <a:t> </a:t>
            </a:r>
            <a:r>
              <a:rPr lang="es-ES" dirty="0" err="1"/>
              <a:t>coompuesto</a:t>
            </a:r>
            <a:r>
              <a:rPr lang="es-ES" dirty="0"/>
              <a:t> de los atributos nombres y apellidos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7B22-1D0A-43F6-861D-55CA227B5602}"/>
              </a:ext>
            </a:extLst>
          </p:cNvPr>
          <p:cNvSpPr txBox="1"/>
          <p:nvPr/>
        </p:nvSpPr>
        <p:spPr>
          <a:xfrm>
            <a:off x="968406" y="2812080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Relaciones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5BA16-54FA-4CD7-908D-A0B0FC24C590}"/>
              </a:ext>
            </a:extLst>
          </p:cNvPr>
          <p:cNvSpPr txBox="1"/>
          <p:nvPr/>
        </p:nvSpPr>
        <p:spPr>
          <a:xfrm>
            <a:off x="957309" y="3260878"/>
            <a:ext cx="883920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Uno a Uno: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relaciones</a:t>
            </a:r>
            <a:r>
              <a:rPr lang="en-US" dirty="0"/>
              <a:t> no es </a:t>
            </a:r>
            <a:r>
              <a:rPr lang="en-US" dirty="0" err="1"/>
              <a:t>comun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las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podrian</a:t>
            </a:r>
            <a:r>
              <a:rPr lang="en-US" dirty="0"/>
              <a:t> </a:t>
            </a:r>
            <a:r>
              <a:rPr lang="en-US" dirty="0" err="1"/>
              <a:t>simplificarse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agregarse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cuestiones</a:t>
            </a:r>
            <a:r>
              <a:rPr lang="en-US" dirty="0"/>
              <a:t> de </a:t>
            </a:r>
            <a:r>
              <a:rPr lang="en-US" dirty="0" err="1"/>
              <a:t>legiilidad</a:t>
            </a:r>
            <a:r>
              <a:rPr lang="en-US" dirty="0"/>
              <a:t> del </a:t>
            </a:r>
            <a:r>
              <a:rPr lang="en-US" dirty="0" err="1"/>
              <a:t>diagrama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C8D2E-9AAF-47BE-A306-3A4789205FBB}"/>
              </a:ext>
            </a:extLst>
          </p:cNvPr>
          <p:cNvSpPr txBox="1"/>
          <p:nvPr/>
        </p:nvSpPr>
        <p:spPr>
          <a:xfrm>
            <a:off x="957309" y="4258008"/>
            <a:ext cx="883920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Uno a </a:t>
            </a:r>
            <a:r>
              <a:rPr lang="en-US" dirty="0" err="1"/>
              <a:t>Muchos</a:t>
            </a:r>
            <a:r>
              <a:rPr lang="en-US" dirty="0"/>
              <a:t>:  </a:t>
            </a:r>
            <a:r>
              <a:rPr lang="en-US" dirty="0" err="1"/>
              <a:t>grafica</a:t>
            </a:r>
            <a:r>
              <a:rPr lang="en-US" dirty="0"/>
              <a:t> la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tupla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a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tuplas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un </a:t>
            </a:r>
            <a:r>
              <a:rPr lang="en-US" dirty="0" err="1"/>
              <a:t>estudiante</a:t>
            </a:r>
            <a:r>
              <a:rPr lang="en-US" dirty="0"/>
              <a:t> (tuple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)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direcciones</a:t>
            </a:r>
            <a:r>
              <a:rPr lang="en-US" dirty="0"/>
              <a:t> (</a:t>
            </a:r>
            <a:r>
              <a:rPr lang="en-US" dirty="0" err="1"/>
              <a:t>tupla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relaciones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CBCE4-B204-4090-A0F0-53FD06C1493E}"/>
              </a:ext>
            </a:extLst>
          </p:cNvPr>
          <p:cNvSpPr txBox="1"/>
          <p:nvPr/>
        </p:nvSpPr>
        <p:spPr>
          <a:xfrm>
            <a:off x="945472" y="5214747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Muchos</a:t>
            </a:r>
            <a:r>
              <a:rPr lang="en-US" dirty="0"/>
              <a:t> a Uno :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inverso</a:t>
            </a:r>
            <a:r>
              <a:rPr lang="en-US" dirty="0"/>
              <a:t> a la </a:t>
            </a:r>
            <a:r>
              <a:rPr lang="en-US" dirty="0" err="1"/>
              <a:t>relacion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explicada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B932C-65CD-45FE-838C-C30211C63F7B}"/>
              </a:ext>
            </a:extLst>
          </p:cNvPr>
          <p:cNvSpPr txBox="1"/>
          <p:nvPr/>
        </p:nvSpPr>
        <p:spPr>
          <a:xfrm>
            <a:off x="957309" y="5593358"/>
            <a:ext cx="8839200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Muchos</a:t>
            </a:r>
            <a:r>
              <a:rPr lang="en-US" dirty="0"/>
              <a:t> a </a:t>
            </a:r>
            <a:r>
              <a:rPr lang="en-US" dirty="0" err="1"/>
              <a:t>muchos</a:t>
            </a:r>
            <a:r>
              <a:rPr lang="en-US" dirty="0"/>
              <a:t>: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que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tomamos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 y </a:t>
            </a:r>
            <a:r>
              <a:rPr lang="en-US" dirty="0" err="1"/>
              <a:t>materias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que un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/>
              <a:t>cursa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materias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materia</a:t>
            </a:r>
            <a:r>
              <a:rPr lang="en-US" dirty="0"/>
              <a:t> es </a:t>
            </a:r>
            <a:r>
              <a:rPr lang="en-US" dirty="0" err="1"/>
              <a:t>cursada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213D-D529-4CDE-926C-0C22C455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41" y="381000"/>
            <a:ext cx="9144000" cy="609600"/>
          </a:xfrm>
        </p:spPr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37B0-32DC-46E6-8E3E-AD089140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041" y="1143000"/>
            <a:ext cx="9144000" cy="5181600"/>
          </a:xfrm>
        </p:spPr>
        <p:txBody>
          <a:bodyPr>
            <a:norm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 que </a:t>
            </a:r>
            <a:r>
              <a:rPr lang="en-US" dirty="0" err="1"/>
              <a:t>represente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de </a:t>
            </a:r>
            <a:r>
              <a:rPr lang="en-US" dirty="0" err="1"/>
              <a:t>insumos</a:t>
            </a:r>
            <a:r>
              <a:rPr lang="en-US" dirty="0"/>
              <a:t> de </a:t>
            </a:r>
            <a:r>
              <a:rPr lang="en-US" dirty="0" err="1"/>
              <a:t>computacion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debera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 con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Producto</a:t>
            </a: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Clientes</a:t>
            </a: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Proveedores</a:t>
            </a: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Compras</a:t>
            </a: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Ventas</a:t>
            </a:r>
          </a:p>
          <a:p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(y </a:t>
            </a:r>
            <a:r>
              <a:rPr lang="en-US" dirty="0" err="1"/>
              <a:t>deben</a:t>
            </a:r>
            <a:r>
              <a:rPr lang="en-US" dirty="0"/>
              <a:t> ;) ) </a:t>
            </a:r>
            <a:r>
              <a:rPr lang="en-US" dirty="0" err="1"/>
              <a:t>agregar</a:t>
            </a:r>
            <a:r>
              <a:rPr lang="en-US" dirty="0"/>
              <a:t> las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quede</a:t>
            </a:r>
            <a:r>
              <a:rPr lang="en-US" dirty="0"/>
              <a:t> complete</a:t>
            </a:r>
          </a:p>
          <a:p>
            <a:r>
              <a:rPr lang="en-US" dirty="0"/>
              <a:t>Para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usar </a:t>
            </a:r>
            <a:r>
              <a:rPr lang="en-US" dirty="0">
                <a:hlinkClick r:id="rId2"/>
              </a:rPr>
              <a:t>https://app.diagrams.net/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terminado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XML </a:t>
            </a:r>
            <a:r>
              <a:rPr lang="en-US" dirty="0" err="1"/>
              <a:t>por</a:t>
            </a:r>
            <a:r>
              <a:rPr lang="en-US" dirty="0"/>
              <a:t> mail a sedelacruz@gmail.com</a:t>
            </a:r>
          </a:p>
        </p:txBody>
      </p:sp>
    </p:spTree>
    <p:extLst>
      <p:ext uri="{BB962C8B-B14F-4D97-AF65-F5344CB8AC3E}">
        <p14:creationId xmlns:p14="http://schemas.microsoft.com/office/powerpoint/2010/main" val="176185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213D-D529-4CDE-926C-0C22C455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54" y="609600"/>
            <a:ext cx="5794159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37B0-32DC-46E6-8E3E-AD089140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354" y="2476500"/>
            <a:ext cx="5413159" cy="1524000"/>
          </a:xfrm>
        </p:spPr>
        <p:txBody>
          <a:bodyPr>
            <a:normAutofit/>
          </a:bodyPr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con la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side menu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ser de </a:t>
            </a:r>
            <a:r>
              <a:rPr lang="en-US" dirty="0" err="1"/>
              <a:t>muchisima</a:t>
            </a:r>
            <a:r>
              <a:rPr lang="en-US" dirty="0"/>
              <a:t> </a:t>
            </a:r>
            <a:r>
              <a:rPr lang="en-US" dirty="0" err="1"/>
              <a:t>utilidad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6FE0C-DAF6-43EF-A110-06372D75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0"/>
            <a:ext cx="234129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7494</TotalTime>
  <Words>688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Programación III</vt:lpstr>
      <vt:lpstr>Modelo Entidad-Relacion</vt:lpstr>
      <vt:lpstr>Modelo Entidad-Relacion</vt:lpstr>
      <vt:lpstr>Modelo Entidad-Relacion</vt:lpstr>
      <vt:lpstr>Modelo Entidad-Relacion</vt:lpstr>
      <vt:lpstr>Modelo Entidad-Relacion</vt:lpstr>
      <vt:lpstr>Ejercicio Modelo Entidad Relacion</vt:lpstr>
      <vt:lpstr>Ejercicio Modelo Entidad Relacion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16</cp:revision>
  <dcterms:created xsi:type="dcterms:W3CDTF">2022-03-07T04:09:54Z</dcterms:created>
  <dcterms:modified xsi:type="dcterms:W3CDTF">2022-03-29T10:23:09Z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