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67" r:id="rId5"/>
    <p:sldId id="258" r:id="rId6"/>
    <p:sldId id="270" r:id="rId7"/>
    <p:sldId id="268" r:id="rId8"/>
    <p:sldId id="266" r:id="rId9"/>
    <p:sldId id="259" r:id="rId10"/>
    <p:sldId id="261" r:id="rId11"/>
    <p:sldId id="264" r:id="rId12"/>
    <p:sldId id="262" r:id="rId13"/>
    <p:sldId id="263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5337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930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764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7509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6948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78033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2072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69281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0335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6211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93899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60FF-1E5B-4C73-860E-4C565D839ADA}" type="datetimeFigureOut">
              <a:rPr lang="de-CH" smtClean="0"/>
              <a:pPr/>
              <a:t>31.10.2014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0412-AA45-433E-AA4E-D179C913C89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0077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ehlerbernet.ch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ssroots.fif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-academy.ch/index.php?page=neue-partnerbetriebe" TargetMode="External"/><Relationship Id="rId2" Type="http://schemas.openxmlformats.org/officeDocument/2006/relationships/hyperlink" Target="http://www.sport-academy.c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cz.ch/fczpl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z.ch/de/letzikids/letzikids_sponsoring.htm" TargetMode="External"/><Relationship Id="rId2" Type="http://schemas.openxmlformats.org/officeDocument/2006/relationships/hyperlink" Target="http://www.fcz.ch/letziki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Firma A)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smtClean="0"/>
              <a:t>Bühler Bernet – </a:t>
            </a:r>
          </a:p>
          <a:p>
            <a:pPr marL="0" indent="0">
              <a:buNone/>
            </a:pPr>
            <a:r>
              <a:rPr lang="de-CH" sz="2400" dirty="0" smtClean="0"/>
              <a:t>Sport, Projekt &amp; Konzept</a:t>
            </a:r>
          </a:p>
          <a:p>
            <a:pPr marL="0" indent="0">
              <a:buNone/>
            </a:pPr>
            <a:r>
              <a:rPr lang="de-CH" sz="2400" dirty="0" smtClean="0"/>
              <a:t>Die Projekt-Athleten</a:t>
            </a:r>
          </a:p>
          <a:p>
            <a:pPr marL="0" indent="0">
              <a:buNone/>
            </a:pPr>
            <a:endParaRPr lang="de-CH" sz="2400" dirty="0" smtClean="0"/>
          </a:p>
          <a:p>
            <a:r>
              <a:rPr lang="de-CH" sz="2400" dirty="0"/>
              <a:t>Bühler Bernet – 044 xxx xx </a:t>
            </a:r>
            <a:r>
              <a:rPr lang="de-CH" sz="2400" dirty="0" err="1"/>
              <a:t>xx</a:t>
            </a:r>
            <a:r>
              <a:rPr lang="de-CH" sz="2400" dirty="0"/>
              <a:t> – </a:t>
            </a:r>
            <a:r>
              <a:rPr lang="de-CH" sz="2400" dirty="0" err="1"/>
              <a:t>info</a:t>
            </a:r>
            <a:r>
              <a:rPr lang="de-CH" sz="2400" dirty="0"/>
              <a:t>(at)buehlerbernet.ch</a:t>
            </a:r>
          </a:p>
          <a:p>
            <a:r>
              <a:rPr lang="de-CH" sz="2400" dirty="0"/>
              <a:t>Martinka Bühler – 079 466 97 36 – </a:t>
            </a:r>
            <a:r>
              <a:rPr lang="de-CH" sz="2400" dirty="0" err="1"/>
              <a:t>martinka</a:t>
            </a:r>
            <a:r>
              <a:rPr lang="de-CH" sz="2400" dirty="0"/>
              <a:t>(at)buehlerbernet.ch</a:t>
            </a:r>
          </a:p>
          <a:p>
            <a:r>
              <a:rPr lang="de-CH" sz="2400" dirty="0"/>
              <a:t>Marco Bernet – 079 472 35 62 – </a:t>
            </a:r>
            <a:r>
              <a:rPr lang="de-CH" sz="2400" dirty="0" err="1"/>
              <a:t>marco</a:t>
            </a:r>
            <a:r>
              <a:rPr lang="de-CH" sz="2400" dirty="0"/>
              <a:t>(at)buehlerbernet.ch</a:t>
            </a:r>
          </a:p>
          <a:p>
            <a:r>
              <a:rPr lang="de-CH" sz="2400" dirty="0">
                <a:hlinkClick r:id="rId2"/>
              </a:rPr>
              <a:t>www.buehlerbernet.ch</a:t>
            </a:r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xmlns="" val="616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Bsp. FIFA </a:t>
            </a:r>
            <a:r>
              <a:rPr lang="de-CH" dirty="0" err="1" smtClean="0"/>
              <a:t>Grassroots</a:t>
            </a:r>
            <a:r>
              <a:rPr lang="de-CH" dirty="0" smtClean="0"/>
              <a:t> Handbuch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Publikation für Kinderfussball</a:t>
            </a:r>
          </a:p>
          <a:p>
            <a:pPr lvl="1"/>
            <a:r>
              <a:rPr lang="de-CH" sz="2000" dirty="0"/>
              <a:t>Ausgangslage:</a:t>
            </a:r>
          </a:p>
          <a:p>
            <a:pPr lvl="2"/>
            <a:r>
              <a:rPr lang="de-CH" sz="1600" dirty="0" smtClean="0"/>
              <a:t>Bedarf für neue kindergerechte Übungsformen im neuen </a:t>
            </a:r>
            <a:r>
              <a:rPr lang="de-CH" sz="1600" dirty="0" err="1" smtClean="0"/>
              <a:t>Grassroots</a:t>
            </a:r>
            <a:r>
              <a:rPr lang="de-CH" sz="1600" dirty="0" smtClean="0"/>
              <a:t> Handbuch</a:t>
            </a:r>
            <a:endParaRPr lang="de-CH" sz="1600" dirty="0"/>
          </a:p>
          <a:p>
            <a:pPr lvl="1"/>
            <a:r>
              <a:rPr lang="de-CH" sz="2000" dirty="0"/>
              <a:t>Ziel:</a:t>
            </a:r>
          </a:p>
          <a:p>
            <a:pPr lvl="2"/>
            <a:r>
              <a:rPr lang="de-CH" sz="1600" dirty="0" smtClean="0"/>
              <a:t>Verständliches Trainer-Handbuch für Kinderfussball-</a:t>
            </a:r>
            <a:r>
              <a:rPr lang="de-CH" sz="1600" dirty="0" err="1" smtClean="0"/>
              <a:t>TrainerInnen</a:t>
            </a:r>
            <a:r>
              <a:rPr lang="de-CH" sz="1600" dirty="0" smtClean="0"/>
              <a:t> weltweit</a:t>
            </a:r>
            <a:endParaRPr lang="de-CH" sz="1600" dirty="0"/>
          </a:p>
          <a:p>
            <a:pPr lvl="1"/>
            <a:r>
              <a:rPr lang="de-CH" sz="2000" dirty="0"/>
              <a:t>Umsetzung:</a:t>
            </a:r>
          </a:p>
          <a:p>
            <a:pPr lvl="2"/>
            <a:r>
              <a:rPr lang="de-CH" sz="1600" dirty="0" smtClean="0"/>
              <a:t>Entwicklung von geeigneten Übungs- &amp; Spielformen</a:t>
            </a:r>
          </a:p>
          <a:p>
            <a:pPr lvl="2"/>
            <a:r>
              <a:rPr lang="de-CH" sz="1600" dirty="0" smtClean="0"/>
              <a:t>Gestaltung des Handbuchs</a:t>
            </a:r>
            <a:endParaRPr lang="de-CH" sz="1600" dirty="0"/>
          </a:p>
          <a:p>
            <a:pPr lvl="1"/>
            <a:r>
              <a:rPr lang="de-CH" sz="2000" dirty="0"/>
              <a:t>Das Projekt Heute:</a:t>
            </a:r>
          </a:p>
          <a:p>
            <a:pPr lvl="2"/>
            <a:r>
              <a:rPr lang="de-CH" sz="1600" dirty="0" smtClean="0"/>
              <a:t>Handbuch wird an FIFA-Trainerlehrgängen eingesetzt</a:t>
            </a:r>
          </a:p>
          <a:p>
            <a:pPr lvl="2"/>
            <a:r>
              <a:rPr lang="de-CH" sz="1600" dirty="0" smtClean="0"/>
              <a:t>Inhalte werden auf der FIFA-Website abgebildet</a:t>
            </a:r>
            <a:endParaRPr lang="de-CH" sz="1600" dirty="0"/>
          </a:p>
          <a:p>
            <a:pPr lvl="1"/>
            <a:r>
              <a:rPr lang="de-CH" sz="2000" dirty="0"/>
              <a:t>Zum Projekt:</a:t>
            </a:r>
          </a:p>
          <a:p>
            <a:pPr lvl="2"/>
            <a:r>
              <a:rPr lang="de-CH" sz="1600" dirty="0"/>
              <a:t>Weitere Infos: </a:t>
            </a:r>
            <a:r>
              <a:rPr lang="de-CH" sz="1600" dirty="0" smtClean="0">
                <a:hlinkClick r:id="rId2"/>
              </a:rPr>
              <a:t>grassroots.fifa.com</a:t>
            </a:r>
            <a:endParaRPr lang="de-CH" sz="1600" dirty="0"/>
          </a:p>
          <a:p>
            <a:endParaRPr lang="de-CH" sz="2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7668344" y="422992"/>
            <a:ext cx="1368152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/>
              <a:t>Publikationen</a:t>
            </a:r>
            <a:endParaRPr lang="de-CH" sz="1000" b="1" dirty="0"/>
          </a:p>
        </p:txBody>
      </p:sp>
    </p:spTree>
    <p:extLst>
      <p:ext uri="{BB962C8B-B14F-4D97-AF65-F5344CB8AC3E}">
        <p14:creationId xmlns:p14="http://schemas.microsoft.com/office/powerpoint/2010/main" xmlns="" val="18268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CH" dirty="0" smtClean="0"/>
              <a:t>Bsp. </a:t>
            </a:r>
            <a:r>
              <a:rPr lang="de-CH" dirty="0" smtClean="0"/>
              <a:t>Lehrstellenvermittlung für </a:t>
            </a:r>
            <a:br>
              <a:rPr lang="de-CH" dirty="0" smtClean="0"/>
            </a:br>
            <a:r>
              <a:rPr lang="de-CH" dirty="0" smtClean="0"/>
              <a:t>Sport-Talente  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 smtClean="0"/>
              <a:t>Akquisition von KV-Lehrstellen und Bewerbungs-Coaching für Sport-Talente </a:t>
            </a:r>
            <a:r>
              <a:rPr lang="de-CH" sz="2400" dirty="0" smtClean="0"/>
              <a:t>der Sport Academy Zürich</a:t>
            </a:r>
          </a:p>
          <a:p>
            <a:pPr lvl="1"/>
            <a:r>
              <a:rPr lang="de-CH" sz="2000" dirty="0" smtClean="0"/>
              <a:t>Ausgangslage:</a:t>
            </a:r>
          </a:p>
          <a:p>
            <a:pPr lvl="2"/>
            <a:r>
              <a:rPr lang="de-CH" sz="1600" dirty="0" smtClean="0"/>
              <a:t>Für Sport-Talente ist es noch immer schwierig, geeignete Lehrstellen zu finden, welche mit Leistungssport-Training vereinbar sind</a:t>
            </a:r>
            <a:endParaRPr lang="de-CH" sz="1600" dirty="0" smtClean="0"/>
          </a:p>
          <a:p>
            <a:pPr lvl="1"/>
            <a:r>
              <a:rPr lang="de-CH" sz="2000" dirty="0" smtClean="0"/>
              <a:t>Ziel:</a:t>
            </a:r>
          </a:p>
          <a:p>
            <a:pPr lvl="2"/>
            <a:r>
              <a:rPr lang="de-CH" sz="1600" dirty="0" smtClean="0"/>
              <a:t>Ausbau des Angebotes an </a:t>
            </a:r>
            <a:r>
              <a:rPr lang="de-CH" sz="1600" dirty="0" smtClean="0"/>
              <a:t>Lehrstellen-Praktikumsplätzen und Ausbau von Partnerschaften</a:t>
            </a:r>
            <a:endParaRPr lang="de-CH" sz="1600" dirty="0" smtClean="0"/>
          </a:p>
          <a:p>
            <a:pPr lvl="1"/>
            <a:r>
              <a:rPr lang="de-CH" sz="2000" dirty="0" smtClean="0"/>
              <a:t>Umsetzung:</a:t>
            </a:r>
          </a:p>
          <a:p>
            <a:pPr lvl="2"/>
            <a:r>
              <a:rPr lang="de-CH" sz="1600" dirty="0" smtClean="0"/>
              <a:t>Gezielte Rekrutierung bei Unternehmen mit ähnlichen Werten &amp; Kompetenzen</a:t>
            </a:r>
          </a:p>
          <a:p>
            <a:pPr lvl="2"/>
            <a:r>
              <a:rPr lang="de-CH" sz="1600" dirty="0" smtClean="0"/>
              <a:t>Aufzeigen des PR-Wertes für Unternehmen aus CSR-Argumentation</a:t>
            </a:r>
          </a:p>
          <a:p>
            <a:pPr lvl="1"/>
            <a:r>
              <a:rPr lang="de-CH" sz="2000" dirty="0" smtClean="0"/>
              <a:t>Das Projekt Heute:</a:t>
            </a:r>
          </a:p>
          <a:p>
            <a:pPr lvl="2"/>
            <a:r>
              <a:rPr lang="de-CH" sz="1600" dirty="0" smtClean="0"/>
              <a:t>Kontinuierliche Akquise und Begleitung von Lernenden</a:t>
            </a:r>
            <a:endParaRPr lang="de-CH" sz="1600" dirty="0" smtClean="0"/>
          </a:p>
          <a:p>
            <a:pPr lvl="1"/>
            <a:r>
              <a:rPr lang="de-CH" sz="2000" dirty="0" smtClean="0"/>
              <a:t>Zum Projekt:</a:t>
            </a:r>
          </a:p>
          <a:p>
            <a:pPr lvl="2"/>
            <a:r>
              <a:rPr lang="de-CH" sz="1600" dirty="0" smtClean="0"/>
              <a:t>Weitere Infos: </a:t>
            </a:r>
            <a:r>
              <a:rPr lang="de-CH" sz="1600" dirty="0" smtClean="0">
                <a:hlinkClick r:id="rId2"/>
              </a:rPr>
              <a:t>www.sport-academy.ch</a:t>
            </a:r>
            <a:endParaRPr lang="de-CH" sz="1600" dirty="0" smtClean="0"/>
          </a:p>
          <a:p>
            <a:pPr lvl="2"/>
            <a:r>
              <a:rPr lang="de-CH" sz="1600" dirty="0"/>
              <a:t>Projekt unterstützen: </a:t>
            </a:r>
            <a:r>
              <a:rPr lang="de-CH" sz="1600" dirty="0">
                <a:hlinkClick r:id="rId3"/>
              </a:rPr>
              <a:t>http://</a:t>
            </a:r>
            <a:r>
              <a:rPr lang="de-CH" sz="1600" dirty="0" smtClean="0">
                <a:hlinkClick r:id="rId3"/>
              </a:rPr>
              <a:t>www.sport-academy.ch/index.php?page=neue-partnerbetriebe</a:t>
            </a:r>
            <a:r>
              <a:rPr lang="de-CH" sz="1600" dirty="0" smtClean="0"/>
              <a:t> </a:t>
            </a:r>
          </a:p>
          <a:p>
            <a:pPr lvl="1"/>
            <a:endParaRPr lang="de-CH" sz="20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380312" y="422992"/>
            <a:ext cx="1368152" cy="720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>
                <a:solidFill>
                  <a:schemeClr val="bg1"/>
                </a:solidFill>
              </a:rPr>
              <a:t>Talentförderung</a:t>
            </a:r>
            <a:endParaRPr lang="de-CH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7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Bsp. </a:t>
            </a:r>
            <a:r>
              <a:rPr lang="de-CH" dirty="0" err="1" smtClean="0"/>
              <a:t>FCZplus</a:t>
            </a:r>
            <a:r>
              <a:rPr lang="de-CH" dirty="0" smtClean="0"/>
              <a:t> (2013) 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sz="2400" dirty="0" smtClean="0"/>
              <a:t>Gesamtkonzept für die sozialen Projekte des FC Zürich</a:t>
            </a:r>
          </a:p>
          <a:p>
            <a:pPr lvl="1"/>
            <a:r>
              <a:rPr lang="de-CH" sz="2000" dirty="0" smtClean="0"/>
              <a:t>Ausgangslage:</a:t>
            </a:r>
          </a:p>
          <a:p>
            <a:pPr lvl="2"/>
            <a:r>
              <a:rPr lang="de-CH" sz="1600" dirty="0" smtClean="0"/>
              <a:t>Erschwerte Kommunikation des gesellschaftlichen Engagements auf Grund verschiedenster isolierter sozialer Projekte</a:t>
            </a:r>
          </a:p>
          <a:p>
            <a:pPr lvl="1"/>
            <a:r>
              <a:rPr lang="de-CH" sz="2000" dirty="0" smtClean="0"/>
              <a:t>Ziel:</a:t>
            </a:r>
          </a:p>
          <a:p>
            <a:pPr lvl="2"/>
            <a:r>
              <a:rPr lang="de-CH" sz="1600" dirty="0" smtClean="0"/>
              <a:t>Sichtbarmachen der gesellschaftlichen Leistungen eines Profifussball-Vereins durch Strukturierung des </a:t>
            </a:r>
            <a:r>
              <a:rPr lang="de-CH" sz="1600" dirty="0"/>
              <a:t>gesellschaftlichen Engagements </a:t>
            </a:r>
            <a:endParaRPr lang="de-CH" sz="1600" dirty="0" smtClean="0"/>
          </a:p>
          <a:p>
            <a:pPr lvl="2"/>
            <a:r>
              <a:rPr lang="de-CH" sz="1600" dirty="0" smtClean="0"/>
              <a:t>Kommunikation &amp; Fundraising</a:t>
            </a:r>
          </a:p>
          <a:p>
            <a:pPr lvl="1"/>
            <a:r>
              <a:rPr lang="de-CH" sz="2000" dirty="0" smtClean="0"/>
              <a:t>Umsetzung:</a:t>
            </a:r>
          </a:p>
          <a:p>
            <a:pPr lvl="2"/>
            <a:r>
              <a:rPr lang="de-CH" sz="1600" dirty="0" smtClean="0"/>
              <a:t>Konzentration auf Schwerpunkte aus der Kernkompetenz</a:t>
            </a:r>
          </a:p>
          <a:p>
            <a:pPr lvl="2"/>
            <a:r>
              <a:rPr lang="de-CH" sz="1600" dirty="0" smtClean="0"/>
              <a:t>Durch Vernetzung und Kooperationen Synergien nutzen und Werte für alle Beteiligten schaffen</a:t>
            </a:r>
          </a:p>
          <a:p>
            <a:pPr lvl="1"/>
            <a:r>
              <a:rPr lang="de-CH" sz="2000" dirty="0" smtClean="0"/>
              <a:t>Das Projekt heute:</a:t>
            </a:r>
          </a:p>
          <a:p>
            <a:pPr lvl="2"/>
            <a:r>
              <a:rPr lang="de-CH" sz="1600" dirty="0" smtClean="0"/>
              <a:t>Konzentration auf Projekte &amp; Aktivitäten in den Schwerpunkten Bewegung</a:t>
            </a:r>
            <a:r>
              <a:rPr lang="de-CH" sz="1600" dirty="0"/>
              <a:t>, Gesundheit, Bildung, Involvierung, </a:t>
            </a:r>
            <a:r>
              <a:rPr lang="de-CH" sz="1600" dirty="0" smtClean="0"/>
              <a:t>Umwelt</a:t>
            </a:r>
          </a:p>
          <a:p>
            <a:pPr lvl="2"/>
            <a:endParaRPr lang="de-CH" sz="1600" dirty="0"/>
          </a:p>
          <a:p>
            <a:pPr lvl="1"/>
            <a:r>
              <a:rPr lang="de-CH" sz="2000" dirty="0"/>
              <a:t>Zum Projekt:</a:t>
            </a:r>
          </a:p>
          <a:p>
            <a:pPr lvl="2"/>
            <a:r>
              <a:rPr lang="de-CH" sz="1600" dirty="0"/>
              <a:t>Weitere Infos: </a:t>
            </a:r>
            <a:r>
              <a:rPr lang="de-CH" sz="1600" dirty="0" smtClean="0">
                <a:hlinkClick r:id="rId2"/>
              </a:rPr>
              <a:t>www.fcz.ch/fczplus</a:t>
            </a:r>
            <a:r>
              <a:rPr lang="de-CH" sz="1600" dirty="0" smtClean="0"/>
              <a:t> </a:t>
            </a:r>
          </a:p>
          <a:p>
            <a:pPr lvl="2"/>
            <a:r>
              <a:rPr lang="de-CH" sz="1600" dirty="0" smtClean="0"/>
              <a:t>Projekt unterstützen: </a:t>
            </a:r>
            <a:r>
              <a:rPr lang="de-CH" sz="1600" dirty="0">
                <a:hlinkClick r:id="rId2"/>
              </a:rPr>
              <a:t>www.fcz.ch/fczplus</a:t>
            </a:r>
            <a:endParaRPr lang="de-CH" sz="1600" dirty="0"/>
          </a:p>
          <a:p>
            <a:pPr lvl="2"/>
            <a:endParaRPr lang="de-CH" sz="16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380312" y="422992"/>
            <a:ext cx="1368152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/>
              <a:t>Nachhaltige Entwicklung &amp; Soziale Projekte</a:t>
            </a:r>
            <a:endParaRPr lang="de-CH" sz="1000" b="1" dirty="0"/>
          </a:p>
        </p:txBody>
      </p:sp>
    </p:spTree>
    <p:extLst>
      <p:ext uri="{BB962C8B-B14F-4D97-AF65-F5344CB8AC3E}">
        <p14:creationId xmlns:p14="http://schemas.microsoft.com/office/powerpoint/2010/main" xmlns="" val="1695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CH" dirty="0" smtClean="0"/>
              <a:t>Bsp. </a:t>
            </a:r>
            <a:r>
              <a:rPr lang="de-CH" dirty="0" err="1" smtClean="0"/>
              <a:t>Escolinha</a:t>
            </a:r>
            <a:r>
              <a:rPr lang="de-CH" dirty="0" smtClean="0"/>
              <a:t> de </a:t>
            </a:r>
            <a:r>
              <a:rPr lang="de-CH" dirty="0" err="1" smtClean="0"/>
              <a:t>Futebol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„</a:t>
            </a:r>
            <a:r>
              <a:rPr lang="de-CH" dirty="0" err="1" smtClean="0"/>
              <a:t>GolBonito</a:t>
            </a:r>
            <a:r>
              <a:rPr lang="de-CH" dirty="0" smtClean="0"/>
              <a:t>“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CH" sz="20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452320" y="422992"/>
            <a:ext cx="1368152" cy="72008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Multiplikations-Projekte</a:t>
            </a:r>
            <a:endParaRPr lang="de-CH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Unterstützung </a:t>
            </a:r>
            <a:r>
              <a:rPr lang="de-CH" sz="2400" dirty="0" smtClean="0"/>
              <a:t>eines Kinderfussball-Projektes in Brasilien</a:t>
            </a:r>
          </a:p>
          <a:p>
            <a:pPr lvl="1"/>
            <a:r>
              <a:rPr lang="de-CH" sz="2000" dirty="0" smtClean="0"/>
              <a:t>Ausgangslage:</a:t>
            </a:r>
          </a:p>
          <a:p>
            <a:pPr lvl="2"/>
            <a:r>
              <a:rPr lang="de-CH" sz="1600" dirty="0" smtClean="0"/>
              <a:t>Im </a:t>
            </a:r>
            <a:r>
              <a:rPr lang="de-CH" sz="1600" dirty="0" err="1" smtClean="0"/>
              <a:t>Kinderfussballprojekt</a:t>
            </a:r>
            <a:r>
              <a:rPr lang="de-CH" sz="1600" dirty="0" smtClean="0"/>
              <a:t> in Bonito/MS trainieren 2 Trainer 400 Kinder im Alter von 5-15 Jahren mit wenig Material, wenig finanziellen Mitteln und weiten Wegen an Spiele/Turniere</a:t>
            </a:r>
          </a:p>
          <a:p>
            <a:pPr lvl="2"/>
            <a:r>
              <a:rPr lang="de-CH" sz="1600" dirty="0" smtClean="0"/>
              <a:t>Zugang zu Trainerausbildung (noch) nicht möglich</a:t>
            </a:r>
            <a:endParaRPr lang="de-CH" sz="1600" dirty="0" smtClean="0"/>
          </a:p>
          <a:p>
            <a:pPr lvl="1"/>
            <a:r>
              <a:rPr lang="de-CH" sz="2000" dirty="0" smtClean="0"/>
              <a:t>Ziel:</a:t>
            </a:r>
          </a:p>
          <a:p>
            <a:pPr lvl="2"/>
            <a:r>
              <a:rPr lang="de-CH" sz="1600" dirty="0" smtClean="0"/>
              <a:t>Ausbildungsstruktur inkl. Coach-</a:t>
            </a:r>
            <a:r>
              <a:rPr lang="de-CH" sz="1600" dirty="0" err="1" smtClean="0"/>
              <a:t>the</a:t>
            </a:r>
            <a:r>
              <a:rPr lang="de-CH" sz="1600" dirty="0" smtClean="0"/>
              <a:t>-</a:t>
            </a:r>
            <a:r>
              <a:rPr lang="de-CH" sz="1600" dirty="0" err="1" smtClean="0"/>
              <a:t>Coaches</a:t>
            </a:r>
            <a:r>
              <a:rPr lang="de-CH" sz="1600" dirty="0" smtClean="0"/>
              <a:t> Programm auf-/ausbauen</a:t>
            </a:r>
          </a:p>
          <a:p>
            <a:pPr lvl="2"/>
            <a:r>
              <a:rPr lang="de-CH" sz="1600" dirty="0" smtClean="0"/>
              <a:t>(Material-/Bus-)</a:t>
            </a:r>
            <a:r>
              <a:rPr lang="de-CH" sz="1600" dirty="0" err="1" smtClean="0"/>
              <a:t>Sponsoringkonzept</a:t>
            </a:r>
            <a:r>
              <a:rPr lang="de-CH" sz="1600" dirty="0" smtClean="0"/>
              <a:t> auf-/ausbauen</a:t>
            </a:r>
          </a:p>
          <a:p>
            <a:pPr lvl="1"/>
            <a:r>
              <a:rPr lang="de-CH" sz="2000" dirty="0" smtClean="0"/>
              <a:t>Umsetzung</a:t>
            </a:r>
            <a:r>
              <a:rPr lang="de-CH" sz="2000" dirty="0" smtClean="0"/>
              <a:t>:</a:t>
            </a:r>
          </a:p>
          <a:p>
            <a:pPr lvl="2"/>
            <a:r>
              <a:rPr lang="de-CH" sz="1600" dirty="0" smtClean="0"/>
              <a:t>Coaching der Projektleitung betreffend Strukturen, Konzepten und sportlichen Inhalten</a:t>
            </a:r>
            <a:endParaRPr lang="de-CH" sz="1600" dirty="0" smtClean="0"/>
          </a:p>
          <a:p>
            <a:pPr lvl="2"/>
            <a:r>
              <a:rPr lang="de-CH" sz="1600" dirty="0" smtClean="0"/>
              <a:t>Vermittlung von Materialspenden und Kontakten</a:t>
            </a:r>
            <a:endParaRPr lang="de-CH" sz="1600" dirty="0" smtClean="0"/>
          </a:p>
          <a:p>
            <a:pPr lvl="1"/>
            <a:r>
              <a:rPr lang="de-CH" sz="2000" dirty="0" smtClean="0"/>
              <a:t>Das Projekt heute:</a:t>
            </a:r>
          </a:p>
          <a:p>
            <a:pPr lvl="2"/>
            <a:r>
              <a:rPr lang="de-CH" sz="1600" dirty="0" err="1" smtClean="0"/>
              <a:t>Etappierte</a:t>
            </a:r>
            <a:r>
              <a:rPr lang="de-CH" sz="1600" dirty="0" smtClean="0"/>
              <a:t> Umsetzung &amp; Zielerreichung gemäss mehrjähriger Planung</a:t>
            </a:r>
            <a:endParaRPr lang="de-CH" sz="1600" dirty="0" smtClean="0"/>
          </a:p>
          <a:p>
            <a:pPr lvl="2"/>
            <a:endParaRPr lang="de-CH" sz="1600" dirty="0" smtClean="0"/>
          </a:p>
          <a:p>
            <a:pPr lvl="1"/>
            <a:r>
              <a:rPr lang="de-CH" sz="2000" dirty="0" smtClean="0"/>
              <a:t>Zum Projekt:</a:t>
            </a:r>
          </a:p>
          <a:p>
            <a:pPr lvl="2"/>
            <a:r>
              <a:rPr lang="de-CH" sz="1600" dirty="0" smtClean="0"/>
              <a:t>Weitere Infos: </a:t>
            </a:r>
            <a:r>
              <a:rPr lang="de-CH" sz="1600" dirty="0" err="1" smtClean="0">
                <a:solidFill>
                  <a:srgbClr val="FF0000"/>
                </a:solidFill>
              </a:rPr>
              <a:t>Facebook</a:t>
            </a:r>
            <a:r>
              <a:rPr lang="de-CH" sz="1600" dirty="0" smtClean="0">
                <a:solidFill>
                  <a:srgbClr val="FF0000"/>
                </a:solidFill>
              </a:rPr>
              <a:t>-Seite </a:t>
            </a:r>
            <a:r>
              <a:rPr lang="de-CH" sz="1600" dirty="0" err="1" smtClean="0">
                <a:solidFill>
                  <a:srgbClr val="FF0000"/>
                </a:solidFill>
              </a:rPr>
              <a:t>tbc</a:t>
            </a:r>
            <a:endParaRPr lang="de-CH" sz="1600" dirty="0" smtClean="0">
              <a:solidFill>
                <a:srgbClr val="FF0000"/>
              </a:solidFill>
            </a:endParaRPr>
          </a:p>
          <a:p>
            <a:pPr lvl="2"/>
            <a:r>
              <a:rPr lang="de-CH" sz="1600" dirty="0" smtClean="0"/>
              <a:t>Projekt unterstützen: </a:t>
            </a:r>
            <a:r>
              <a:rPr lang="de-CH" sz="1600" dirty="0" smtClean="0">
                <a:solidFill>
                  <a:srgbClr val="FF0000"/>
                </a:solidFill>
              </a:rPr>
              <a:t>Download Excel</a:t>
            </a:r>
            <a:endParaRPr lang="de-CH" sz="1600" dirty="0" smtClean="0">
              <a:solidFill>
                <a:srgbClr val="FF0000"/>
              </a:solidFill>
            </a:endParaRPr>
          </a:p>
          <a:p>
            <a:pPr lvl="1"/>
            <a:endParaRPr lang="de-CH" sz="2000" dirty="0"/>
          </a:p>
          <a:p>
            <a:pPr lvl="1"/>
            <a:endParaRPr lang="de-CH" sz="20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xmlns="" val="24859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CH" dirty="0" smtClean="0"/>
              <a:t>Bsp. </a:t>
            </a:r>
            <a:r>
              <a:rPr lang="de-CH" dirty="0" smtClean="0"/>
              <a:t>Kindersport-Projekt für bewegungsbegeisterte Kinder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CH" sz="20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Aufbau eines </a:t>
            </a:r>
            <a:r>
              <a:rPr lang="de-CH" sz="2400" dirty="0" err="1" smtClean="0"/>
              <a:t>polysportiven</a:t>
            </a:r>
            <a:r>
              <a:rPr lang="de-CH" sz="2400" dirty="0" smtClean="0"/>
              <a:t> Potenzialförderungsangebotes für Kinder von 5-10 Jahren</a:t>
            </a:r>
            <a:endParaRPr lang="de-CH" sz="2400" dirty="0" smtClean="0"/>
          </a:p>
          <a:p>
            <a:pPr lvl="1"/>
            <a:r>
              <a:rPr lang="de-CH" sz="2000" dirty="0" smtClean="0"/>
              <a:t>Ausgangslage:</a:t>
            </a:r>
          </a:p>
          <a:p>
            <a:pPr lvl="2"/>
            <a:r>
              <a:rPr lang="de-CH" sz="1600" dirty="0" smtClean="0"/>
              <a:t>Kindersportausbildung wird heute v.a. in separaten Sportvereinskanälen betrieben</a:t>
            </a:r>
          </a:p>
          <a:p>
            <a:pPr lvl="2"/>
            <a:r>
              <a:rPr lang="de-CH" sz="1600" dirty="0" smtClean="0"/>
              <a:t>Einige Sportarten bieten erst für ältere Kinder Sport-Training an</a:t>
            </a:r>
            <a:endParaRPr lang="de-CH" sz="1600" dirty="0" smtClean="0"/>
          </a:p>
          <a:p>
            <a:pPr lvl="1"/>
            <a:r>
              <a:rPr lang="de-CH" sz="2000" dirty="0" smtClean="0"/>
              <a:t>Ziel:</a:t>
            </a:r>
          </a:p>
          <a:p>
            <a:pPr lvl="2"/>
            <a:r>
              <a:rPr lang="de-CH" sz="1600" dirty="0" err="1" smtClean="0"/>
              <a:t>Polysportives</a:t>
            </a:r>
            <a:r>
              <a:rPr lang="de-CH" sz="1600" dirty="0" smtClean="0"/>
              <a:t> Kindersport-Trainingsgefäss mit kindergerechtem, ausbildungszielorientiertem Training</a:t>
            </a:r>
          </a:p>
          <a:p>
            <a:pPr lvl="2"/>
            <a:r>
              <a:rPr lang="de-CH" sz="1600" dirty="0" smtClean="0"/>
              <a:t>Rotation der Sportarten im Training und bei Wettkämpfen</a:t>
            </a:r>
          </a:p>
          <a:p>
            <a:pPr lvl="1"/>
            <a:r>
              <a:rPr lang="de-CH" sz="2000" dirty="0" smtClean="0"/>
              <a:t>Umsetzung</a:t>
            </a:r>
            <a:r>
              <a:rPr lang="de-CH" sz="2000" dirty="0" smtClean="0"/>
              <a:t>:</a:t>
            </a:r>
          </a:p>
          <a:p>
            <a:pPr lvl="2"/>
            <a:r>
              <a:rPr lang="de-CH" sz="1600" dirty="0" smtClean="0"/>
              <a:t>Kindersport-Sektion/-Verein/-Akademie aufbauen</a:t>
            </a:r>
            <a:endParaRPr lang="de-CH" sz="1600" dirty="0" smtClean="0"/>
          </a:p>
          <a:p>
            <a:pPr lvl="2"/>
            <a:r>
              <a:rPr lang="de-CH" sz="1600" dirty="0" smtClean="0"/>
              <a:t>Partnerschaften mit (Leistungs-)</a:t>
            </a:r>
            <a:r>
              <a:rPr lang="de-CH" sz="1600" dirty="0" smtClean="0"/>
              <a:t>Sportvereinen</a:t>
            </a:r>
          </a:p>
          <a:p>
            <a:pPr lvl="1"/>
            <a:r>
              <a:rPr lang="de-CH" sz="2000" dirty="0" smtClean="0"/>
              <a:t>Das Projekt heute:</a:t>
            </a:r>
          </a:p>
          <a:p>
            <a:pPr lvl="2"/>
            <a:r>
              <a:rPr lang="de-CH" sz="1600" dirty="0" smtClean="0"/>
              <a:t>Geplante Ausschreibung im Frühling 2015; Projektstart im Sommer 2015</a:t>
            </a:r>
            <a:endParaRPr lang="de-CH" sz="1600" dirty="0" smtClean="0"/>
          </a:p>
          <a:p>
            <a:pPr lvl="2"/>
            <a:endParaRPr lang="de-CH" sz="1600" dirty="0" smtClean="0"/>
          </a:p>
          <a:p>
            <a:pPr lvl="1"/>
            <a:r>
              <a:rPr lang="de-CH" sz="2000" dirty="0" smtClean="0"/>
              <a:t>Zum Projekt:</a:t>
            </a:r>
          </a:p>
          <a:p>
            <a:pPr lvl="2"/>
            <a:r>
              <a:rPr lang="de-CH" sz="1600" dirty="0" smtClean="0"/>
              <a:t>Weitere Infos: </a:t>
            </a:r>
            <a:r>
              <a:rPr lang="de-CH" sz="1600" dirty="0" smtClean="0"/>
              <a:t>marco@projektathleten.ch</a:t>
            </a:r>
            <a:endParaRPr lang="de-CH" sz="1600" dirty="0" smtClean="0"/>
          </a:p>
          <a:p>
            <a:pPr lvl="2"/>
            <a:r>
              <a:rPr lang="de-CH" sz="1600" dirty="0" smtClean="0"/>
              <a:t>Projekt unterstützen: </a:t>
            </a:r>
            <a:r>
              <a:rPr lang="de-CH" sz="1600" dirty="0" smtClean="0"/>
              <a:t>Infos über </a:t>
            </a:r>
            <a:r>
              <a:rPr lang="de-CH" sz="1600" dirty="0" smtClean="0"/>
              <a:t>marco@projektathleten.ch</a:t>
            </a:r>
            <a:endParaRPr lang="de-CH" sz="1600" dirty="0" smtClean="0">
              <a:solidFill>
                <a:srgbClr val="FF0000"/>
              </a:solidFill>
            </a:endParaRPr>
          </a:p>
          <a:p>
            <a:pPr lvl="1"/>
            <a:endParaRPr lang="de-CH" sz="2000" dirty="0"/>
          </a:p>
          <a:p>
            <a:pPr lvl="1"/>
            <a:endParaRPr lang="de-CH" sz="2000" dirty="0" smtClean="0"/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7380312" y="422992"/>
            <a:ext cx="1368152" cy="720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>
                <a:solidFill>
                  <a:schemeClr val="bg1"/>
                </a:solidFill>
              </a:rPr>
              <a:t>Talentförderung</a:t>
            </a:r>
            <a:endParaRPr lang="de-CH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9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Firma B)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1400" dirty="0" smtClean="0"/>
              <a:t>Projekt Athleten </a:t>
            </a:r>
          </a:p>
          <a:p>
            <a:pPr marL="0" indent="0">
              <a:buNone/>
            </a:pPr>
            <a:r>
              <a:rPr lang="de-CH" sz="1400" dirty="0" smtClean="0"/>
              <a:t>Bühler Bernet. Die Projekt-Athleten</a:t>
            </a:r>
          </a:p>
          <a:p>
            <a:pPr marL="0" indent="0">
              <a:buNone/>
            </a:pPr>
            <a:r>
              <a:rPr lang="de-CH" sz="1400" dirty="0" smtClean="0"/>
              <a:t>www.projektathleten.ch</a:t>
            </a:r>
          </a:p>
          <a:p>
            <a:pPr marL="0" indent="0">
              <a:buNone/>
            </a:pPr>
            <a:endParaRPr lang="de-CH" sz="1400" dirty="0" smtClean="0"/>
          </a:p>
          <a:p>
            <a:pPr marL="0" indent="0">
              <a:buNone/>
            </a:pPr>
            <a:r>
              <a:rPr lang="de-CH" sz="1400" dirty="0" smtClean="0"/>
              <a:t>Startformation: Bühler &amp; Bernet</a:t>
            </a:r>
          </a:p>
          <a:p>
            <a:pPr marL="0" indent="0">
              <a:buNone/>
            </a:pPr>
            <a:endParaRPr lang="de-CH" sz="1400" dirty="0" smtClean="0"/>
          </a:p>
          <a:p>
            <a:pPr marL="0" indent="0">
              <a:buNone/>
            </a:pPr>
            <a:r>
              <a:rPr lang="de-CH" sz="1400" dirty="0" smtClean="0"/>
              <a:t>Disziplinen:</a:t>
            </a:r>
          </a:p>
          <a:p>
            <a:pPr lvl="1" indent="-342900"/>
            <a:r>
              <a:rPr lang="de-CH" sz="1400" dirty="0" smtClean="0"/>
              <a:t>Meilenstein-stossen (Projekt-Management)</a:t>
            </a:r>
          </a:p>
          <a:p>
            <a:pPr lvl="1" indent="-342900"/>
            <a:r>
              <a:rPr lang="de-CH" sz="1400" dirty="0" smtClean="0"/>
              <a:t>Überwasser-schwimmen (Event-Management)</a:t>
            </a:r>
          </a:p>
          <a:p>
            <a:pPr lvl="1" indent="-342900"/>
            <a:r>
              <a:rPr lang="de-CH" sz="1400" dirty="0" smtClean="0"/>
              <a:t>Kunst-turnen (Medien-Design)</a:t>
            </a:r>
          </a:p>
          <a:p>
            <a:pPr lvl="1" indent="-342900"/>
            <a:r>
              <a:rPr lang="de-CH" sz="1400" dirty="0" smtClean="0"/>
              <a:t>Weitsicht-springen (Nachhaltige Entwicklung &amp; Soziale Projekte)</a:t>
            </a:r>
          </a:p>
          <a:p>
            <a:pPr marL="0" indent="0">
              <a:buNone/>
            </a:pPr>
            <a:endParaRPr lang="de-CH" sz="1400" dirty="0" smtClean="0"/>
          </a:p>
          <a:p>
            <a:pPr marL="0" indent="0">
              <a:buNone/>
            </a:pPr>
            <a:r>
              <a:rPr lang="de-CH" sz="1400" dirty="0" smtClean="0"/>
              <a:t>Aktuelle Meisterschaften:</a:t>
            </a:r>
          </a:p>
          <a:p>
            <a:pPr lvl="1"/>
            <a:r>
              <a:rPr lang="de-CH" sz="1400" dirty="0" smtClean="0"/>
              <a:t>FIFA, HBS, Infront…</a:t>
            </a:r>
          </a:p>
          <a:p>
            <a:pPr lvl="1"/>
            <a:endParaRPr lang="de-CH" sz="1400" dirty="0" smtClean="0"/>
          </a:p>
          <a:p>
            <a:pPr marL="0" indent="0">
              <a:buNone/>
            </a:pPr>
            <a:r>
              <a:rPr lang="de-CH" sz="1400" dirty="0" smtClean="0"/>
              <a:t>Bisherige Teams:</a:t>
            </a:r>
          </a:p>
          <a:p>
            <a:pPr marL="685800" lvl="1"/>
            <a:r>
              <a:rPr lang="de-CH" sz="1400" dirty="0" err="1" smtClean="0"/>
              <a:t>Transa</a:t>
            </a:r>
            <a:r>
              <a:rPr lang="de-CH" sz="1400" dirty="0" smtClean="0"/>
              <a:t>, </a:t>
            </a:r>
            <a:r>
              <a:rPr lang="de-CH" sz="1400" dirty="0" err="1" smtClean="0"/>
              <a:t>Teleclub</a:t>
            </a:r>
            <a:r>
              <a:rPr lang="de-CH" sz="1400" dirty="0" smtClean="0"/>
              <a:t>…</a:t>
            </a:r>
          </a:p>
          <a:p>
            <a:pPr marL="57150" indent="0">
              <a:buNone/>
            </a:pPr>
            <a:endParaRPr lang="de-CH" sz="1400" dirty="0" smtClean="0"/>
          </a:p>
          <a:p>
            <a:pPr marL="57150" indent="0">
              <a:buNone/>
            </a:pPr>
            <a:r>
              <a:rPr lang="de-CH" sz="1400" dirty="0" smtClean="0"/>
              <a:t>Sparringpartner:</a:t>
            </a:r>
          </a:p>
          <a:p>
            <a:pPr lvl="1"/>
            <a:r>
              <a:rPr lang="de-CH" sz="1400" dirty="0"/>
              <a:t>FIFA, HBS, Infront</a:t>
            </a:r>
            <a:r>
              <a:rPr lang="de-CH" sz="1400" dirty="0" smtClean="0"/>
              <a:t>…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endParaRPr lang="de-CH" sz="2400" dirty="0" smtClean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xmlns="" val="6472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Referenzen Marco: Fussball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b="1" dirty="0" smtClean="0"/>
              <a:t>FC Zürich</a:t>
            </a:r>
            <a:endParaRPr lang="de-DE" sz="1000" b="1" dirty="0"/>
          </a:p>
          <a:p>
            <a:r>
              <a:rPr lang="de-CH" sz="1000" dirty="0" smtClean="0"/>
              <a:t>Technischer Direktor FC Zürich mit gesamtsportlicher Leitung vom Kinderfussball bis zum Profifussball (2013-14)</a:t>
            </a:r>
          </a:p>
          <a:p>
            <a:r>
              <a:rPr lang="de-CH" sz="1000" dirty="0"/>
              <a:t>Leitung </a:t>
            </a:r>
            <a:r>
              <a:rPr lang="de-CH" sz="1000" dirty="0" smtClean="0"/>
              <a:t>&amp; Koordination der regionalen FCZ FOOTECO Stützpunkte </a:t>
            </a:r>
            <a:r>
              <a:rPr lang="de-CH" sz="1000" dirty="0"/>
              <a:t>(2012-13)</a:t>
            </a:r>
          </a:p>
          <a:p>
            <a:r>
              <a:rPr lang="de-CH" sz="1000" dirty="0" smtClean="0"/>
              <a:t>Gründung &amp; Leitung </a:t>
            </a:r>
            <a:r>
              <a:rPr lang="de-CH" sz="1000" dirty="0"/>
              <a:t>der Kinderfussballabteilung FCZ </a:t>
            </a:r>
            <a:r>
              <a:rPr lang="de-CH" sz="1000" dirty="0" err="1"/>
              <a:t>LetziKids</a:t>
            </a:r>
            <a:r>
              <a:rPr lang="de-CH" sz="1000" dirty="0"/>
              <a:t> </a:t>
            </a:r>
            <a:r>
              <a:rPr lang="de-CH" sz="1000" dirty="0" smtClean="0"/>
              <a:t>(2002-13)</a:t>
            </a:r>
          </a:p>
          <a:p>
            <a:endParaRPr lang="de-CH" sz="1000" dirty="0"/>
          </a:p>
          <a:p>
            <a:pPr marL="0" indent="0">
              <a:buNone/>
            </a:pPr>
            <a:r>
              <a:rPr lang="de-CH" sz="1000" b="1" dirty="0" smtClean="0"/>
              <a:t>Schweizerischer </a:t>
            </a:r>
            <a:r>
              <a:rPr lang="de-CH" sz="1000" b="1" dirty="0"/>
              <a:t>Fussballverband (SFV) </a:t>
            </a:r>
            <a:r>
              <a:rPr lang="de-CH" sz="1000" b="1" dirty="0" smtClean="0"/>
              <a:t>&amp; Fussballverband </a:t>
            </a:r>
            <a:r>
              <a:rPr lang="de-CH" sz="1000" b="1" dirty="0"/>
              <a:t>Region Zürich (FVRZ)</a:t>
            </a:r>
          </a:p>
          <a:p>
            <a:r>
              <a:rPr lang="de-CH" sz="1000" dirty="0"/>
              <a:t>SFV </a:t>
            </a:r>
            <a:r>
              <a:rPr lang="de-CH" sz="1000" dirty="0" smtClean="0"/>
              <a:t>Kinderfussball-Kommission, Erarbeitung </a:t>
            </a:r>
            <a:r>
              <a:rPr lang="de-CH" sz="1000" dirty="0"/>
              <a:t>einer Ausbildungsphilosophie &amp; Koordinator Region Zürich, Ost- und Zentralschweiz (2011-12</a:t>
            </a:r>
            <a:r>
              <a:rPr lang="de-CH" sz="1000" dirty="0" smtClean="0"/>
              <a:t>)</a:t>
            </a:r>
          </a:p>
          <a:p>
            <a:r>
              <a:rPr lang="de-CH" sz="1000" dirty="0"/>
              <a:t>Demo-Trainings für </a:t>
            </a:r>
            <a:r>
              <a:rPr lang="de-CH" sz="1000" dirty="0" smtClean="0"/>
              <a:t>Trainerlehrgänge </a:t>
            </a:r>
            <a:endParaRPr lang="de-CH" sz="1000" dirty="0"/>
          </a:p>
          <a:p>
            <a:r>
              <a:rPr lang="de-CH" sz="1000" dirty="0" smtClean="0"/>
              <a:t>Ausbildner </a:t>
            </a:r>
            <a:r>
              <a:rPr lang="de-CH" sz="1000" dirty="0"/>
              <a:t>Kinderfussball im Auftrag des FVRZ </a:t>
            </a:r>
            <a:r>
              <a:rPr lang="de-CH" sz="1000" dirty="0" smtClean="0"/>
              <a:t>(seit 1998) und Experte </a:t>
            </a:r>
            <a:r>
              <a:rPr lang="de-CH" sz="1000" dirty="0"/>
              <a:t>für Leiterausbildung J+S Kindersport </a:t>
            </a:r>
            <a:r>
              <a:rPr lang="de-CH" sz="1000" dirty="0" smtClean="0"/>
              <a:t>(seit 2008)</a:t>
            </a:r>
            <a:r>
              <a:rPr lang="de-CH" sz="1000" dirty="0"/>
              <a:t>	</a:t>
            </a:r>
          </a:p>
          <a:p>
            <a:endParaRPr lang="de-DE" sz="1000" b="1" dirty="0"/>
          </a:p>
          <a:p>
            <a:pPr marL="0" indent="0">
              <a:buNone/>
            </a:pPr>
            <a:r>
              <a:rPr lang="fr-FR" sz="1000" b="1" dirty="0" smtClean="0"/>
              <a:t>FIFA </a:t>
            </a:r>
          </a:p>
          <a:p>
            <a:r>
              <a:rPr lang="de-CH" sz="1000" dirty="0" smtClean="0"/>
              <a:t>Demo-Trainings </a:t>
            </a:r>
            <a:r>
              <a:rPr lang="de-CH" sz="1000" dirty="0"/>
              <a:t>für </a:t>
            </a:r>
            <a:r>
              <a:rPr lang="de-CH" sz="1000" dirty="0" smtClean="0"/>
              <a:t>Trainerlehrgänge</a:t>
            </a:r>
          </a:p>
          <a:p>
            <a:r>
              <a:rPr lang="de-CH" sz="1000" dirty="0" smtClean="0"/>
              <a:t>Arbeitsgruppe </a:t>
            </a:r>
            <a:r>
              <a:rPr lang="de-CH" sz="1000" dirty="0"/>
              <a:t>Kinderfussball-Handbuch 2008/2009 (Inhaltliche Entwicklung der Übungs- und Spielformen)</a:t>
            </a:r>
          </a:p>
          <a:p>
            <a:r>
              <a:rPr lang="de-CH" sz="1000" dirty="0" smtClean="0"/>
              <a:t>Bericht-Koordination  für </a:t>
            </a:r>
            <a:r>
              <a:rPr lang="de-DE" sz="1000" dirty="0" smtClean="0"/>
              <a:t>U20-WM Argentinien /Holland (2001/2005), WM Japan/Korea (2002), </a:t>
            </a:r>
            <a:r>
              <a:rPr lang="de-DE" sz="1000" dirty="0" err="1" smtClean="0"/>
              <a:t>Futsal</a:t>
            </a:r>
            <a:r>
              <a:rPr lang="de-DE" sz="1000" dirty="0" smtClean="0"/>
              <a:t>-WM </a:t>
            </a:r>
            <a:r>
              <a:rPr lang="de-DE" sz="1000" dirty="0"/>
              <a:t>Chinese </a:t>
            </a:r>
            <a:r>
              <a:rPr lang="de-DE" sz="1000" dirty="0" smtClean="0"/>
              <a:t>Taipei (2004) im Auftrag der technischen Studiengruppe</a:t>
            </a:r>
            <a:endParaRPr lang="de-DE" sz="1000" dirty="0"/>
          </a:p>
          <a:p>
            <a:endParaRPr lang="de-DE" sz="1000" dirty="0" smtClean="0"/>
          </a:p>
          <a:p>
            <a:pPr marL="0" indent="0">
              <a:buNone/>
            </a:pPr>
            <a:r>
              <a:rPr lang="de-DE" sz="1000" b="1" dirty="0" smtClean="0"/>
              <a:t>Weitere</a:t>
            </a:r>
            <a:endParaRPr lang="de-DE" sz="1000" b="1" dirty="0"/>
          </a:p>
          <a:p>
            <a:r>
              <a:rPr lang="de-CH" sz="1000" dirty="0" smtClean="0"/>
              <a:t>FC Küsnacht: </a:t>
            </a:r>
          </a:p>
          <a:p>
            <a:pPr lvl="1"/>
            <a:r>
              <a:rPr lang="de-CH" sz="1000" dirty="0" smtClean="0"/>
              <a:t>Vorstandstätigkeit &amp; Spielkommissions-Präsident </a:t>
            </a:r>
            <a:r>
              <a:rPr lang="de-CH" sz="1000" dirty="0"/>
              <a:t>(</a:t>
            </a:r>
            <a:r>
              <a:rPr lang="de-CH" sz="1000" dirty="0" smtClean="0"/>
              <a:t>1991-98)</a:t>
            </a:r>
          </a:p>
          <a:p>
            <a:pPr lvl="1"/>
            <a:r>
              <a:rPr lang="de-CH" sz="1000" dirty="0" smtClean="0"/>
              <a:t>Juniorentrainer A-E (1979-88)</a:t>
            </a:r>
          </a:p>
          <a:p>
            <a:pPr lvl="1"/>
            <a:r>
              <a:rPr lang="de-CH" sz="1000" dirty="0" smtClean="0"/>
              <a:t>Spieler 1. Liga (1984-86)</a:t>
            </a:r>
          </a:p>
          <a:p>
            <a:r>
              <a:rPr lang="de-CH" sz="1000" dirty="0" smtClean="0"/>
              <a:t>FC Herrliberg: Spielertrainer 3</a:t>
            </a:r>
            <a:r>
              <a:rPr lang="de-CH" sz="1000" dirty="0"/>
              <a:t>. und 4. Liga (1988-1991)</a:t>
            </a:r>
          </a:p>
          <a:p>
            <a:endParaRPr lang="de-DE" sz="1000" b="1" dirty="0"/>
          </a:p>
          <a:p>
            <a:pPr marL="0" indent="0">
              <a:buNone/>
            </a:pPr>
            <a:r>
              <a:rPr lang="de-DE" sz="1000" b="1" dirty="0" smtClean="0"/>
              <a:t>Trainerdiplome</a:t>
            </a:r>
            <a:endParaRPr lang="de-DE" sz="1000" b="1" dirty="0"/>
          </a:p>
          <a:p>
            <a:r>
              <a:rPr lang="de-DE" sz="1000" dirty="0" smtClean="0"/>
              <a:t>SFV </a:t>
            </a:r>
            <a:r>
              <a:rPr lang="de-DE" sz="1000" dirty="0"/>
              <a:t>A-Diplom</a:t>
            </a:r>
          </a:p>
          <a:p>
            <a:r>
              <a:rPr lang="de-DE" sz="1000" dirty="0" smtClean="0"/>
              <a:t>J+S </a:t>
            </a:r>
            <a:r>
              <a:rPr lang="de-DE" sz="1000" dirty="0"/>
              <a:t>Experte Kindersport </a:t>
            </a:r>
            <a:r>
              <a:rPr lang="de-DE" sz="1000" dirty="0" smtClean="0"/>
              <a:t>Fussball</a:t>
            </a:r>
          </a:p>
        </p:txBody>
      </p:sp>
    </p:spTree>
    <p:extLst>
      <p:ext uri="{BB962C8B-B14F-4D97-AF65-F5344CB8AC3E}">
        <p14:creationId xmlns:p14="http://schemas.microsoft.com/office/powerpoint/2010/main" xmlns="" val="17062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Referenzen Marco: Gestaltung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200" b="1" dirty="0" err="1" smtClean="0"/>
              <a:t>mbDesign</a:t>
            </a:r>
            <a:r>
              <a:rPr lang="de-CH" sz="1200" b="1" dirty="0" smtClean="0"/>
              <a:t> (selbständig seit 2006)</a:t>
            </a:r>
          </a:p>
          <a:p>
            <a:r>
              <a:rPr lang="de-CH" sz="1200" dirty="0" smtClean="0"/>
              <a:t>Gestaltungskonzept &amp; Layout der Zeitschrift </a:t>
            </a:r>
            <a:r>
              <a:rPr lang="de-CH" sz="1200" i="1" dirty="0" err="1" smtClean="0"/>
              <a:t>ProBahn</a:t>
            </a:r>
            <a:endParaRPr lang="de-CH" sz="1200" i="1" dirty="0" smtClean="0"/>
          </a:p>
          <a:p>
            <a:r>
              <a:rPr lang="de-CH" sz="1200" dirty="0" smtClean="0"/>
              <a:t>Gestaltungskonzept </a:t>
            </a:r>
            <a:r>
              <a:rPr lang="de-CH" sz="1200" dirty="0"/>
              <a:t>&amp; Layout der </a:t>
            </a:r>
            <a:r>
              <a:rPr lang="de-CH" sz="1200" dirty="0" smtClean="0"/>
              <a:t>Zeitschrift für Sozialhilfe </a:t>
            </a:r>
            <a:r>
              <a:rPr lang="de-CH" sz="1200" i="1" dirty="0" smtClean="0"/>
              <a:t>ZESO</a:t>
            </a:r>
            <a:endParaRPr lang="de-CH" sz="1200" i="1" dirty="0"/>
          </a:p>
          <a:p>
            <a:r>
              <a:rPr lang="de-CH" sz="1200" dirty="0" smtClean="0"/>
              <a:t>Layout </a:t>
            </a:r>
            <a:r>
              <a:rPr lang="de-DE" sz="1200" dirty="0" smtClean="0"/>
              <a:t>versch. FIFA Publikationen (</a:t>
            </a:r>
            <a:r>
              <a:rPr lang="de-DE" sz="1200" dirty="0" err="1" smtClean="0"/>
              <a:t>Frauenfussball</a:t>
            </a:r>
            <a:r>
              <a:rPr lang="de-DE" sz="1200" dirty="0" smtClean="0"/>
              <a:t>, </a:t>
            </a:r>
            <a:r>
              <a:rPr lang="de-DE" sz="1200" dirty="0" err="1" smtClean="0"/>
              <a:t>Jugendfussball</a:t>
            </a:r>
            <a:r>
              <a:rPr lang="de-DE" sz="1200" dirty="0" smtClean="0"/>
              <a:t>, </a:t>
            </a:r>
            <a:r>
              <a:rPr lang="de-DE" sz="1200" dirty="0" err="1" smtClean="0"/>
              <a:t>Kinderfussball</a:t>
            </a:r>
            <a:r>
              <a:rPr lang="de-DE" sz="1200" dirty="0" smtClean="0"/>
              <a:t>, Fitness-Handbuch)</a:t>
            </a:r>
          </a:p>
          <a:p>
            <a:r>
              <a:rPr lang="de-CH" sz="1200" dirty="0" smtClean="0"/>
              <a:t>Gestaltungskonzept </a:t>
            </a:r>
            <a:r>
              <a:rPr lang="de-CH" sz="1200" dirty="0"/>
              <a:t>&amp; Layout FCZ </a:t>
            </a:r>
            <a:r>
              <a:rPr lang="de-CH" sz="1200" dirty="0" smtClean="0"/>
              <a:t>Jahrbücher (2009-11)</a:t>
            </a:r>
          </a:p>
          <a:p>
            <a:endParaRPr lang="de-CH" sz="1200" dirty="0"/>
          </a:p>
          <a:p>
            <a:pPr marL="0" indent="0">
              <a:buNone/>
            </a:pPr>
            <a:r>
              <a:rPr lang="de-CH" sz="1200" b="1" dirty="0" smtClean="0"/>
              <a:t>FIFA (1999-2006)</a:t>
            </a:r>
            <a:endParaRPr lang="de-CH" sz="1200" b="1" dirty="0"/>
          </a:p>
          <a:p>
            <a:r>
              <a:rPr lang="de-CH" sz="1200" dirty="0" smtClean="0"/>
              <a:t>Gestaltungskonzept </a:t>
            </a:r>
            <a:r>
              <a:rPr lang="de-CH" sz="1200" dirty="0"/>
              <a:t>&amp; Layout der </a:t>
            </a:r>
            <a:r>
              <a:rPr lang="de-CH" sz="1200" dirty="0" smtClean="0"/>
              <a:t>Monatszeitschrift </a:t>
            </a:r>
            <a:r>
              <a:rPr lang="de-CH" sz="1200" i="1" dirty="0" err="1" smtClean="0"/>
              <a:t>FIFAmagazine</a:t>
            </a:r>
            <a:endParaRPr lang="de-CH" sz="1200" i="1" dirty="0"/>
          </a:p>
          <a:p>
            <a:r>
              <a:rPr lang="de-CH" sz="1200" dirty="0"/>
              <a:t>Layout </a:t>
            </a:r>
            <a:r>
              <a:rPr lang="de-DE" sz="1200" dirty="0"/>
              <a:t>versch. FIFA Publikationen(WM </a:t>
            </a:r>
            <a:r>
              <a:rPr lang="de-DE" sz="1200" dirty="0" smtClean="0"/>
              <a:t>Reports, </a:t>
            </a:r>
            <a:r>
              <a:rPr lang="de-DE" sz="1200" dirty="0" err="1" smtClean="0"/>
              <a:t>Reglemente</a:t>
            </a:r>
            <a:r>
              <a:rPr lang="de-DE" sz="1200" dirty="0" smtClean="0"/>
              <a:t>, Broschüren)</a:t>
            </a:r>
          </a:p>
          <a:p>
            <a:endParaRPr lang="de-CH" sz="1200" dirty="0" smtClean="0"/>
          </a:p>
          <a:p>
            <a:pPr marL="0" indent="0">
              <a:buNone/>
            </a:pPr>
            <a:r>
              <a:rPr lang="de-CH" sz="1200" b="1" dirty="0" smtClean="0"/>
              <a:t>SPORT Zeitung (1994-1999)</a:t>
            </a:r>
            <a:endParaRPr lang="de-CH" sz="1200" b="1" dirty="0"/>
          </a:p>
          <a:p>
            <a:r>
              <a:rPr lang="de-CH" sz="1200" dirty="0"/>
              <a:t>Layout der </a:t>
            </a:r>
            <a:r>
              <a:rPr lang="de-CH" sz="1200" dirty="0" smtClean="0"/>
              <a:t>Wochenzeitschrift </a:t>
            </a:r>
            <a:r>
              <a:rPr lang="de-CH" sz="1200" i="1" dirty="0" smtClean="0"/>
              <a:t>Sport </a:t>
            </a:r>
            <a:r>
              <a:rPr lang="de-CH" sz="1200" dirty="0"/>
              <a:t>(</a:t>
            </a:r>
            <a:r>
              <a:rPr lang="de-CH" sz="1200" dirty="0" err="1" smtClean="0"/>
              <a:t>stv</a:t>
            </a:r>
            <a:r>
              <a:rPr lang="de-CH" sz="1200" dirty="0" smtClean="0"/>
              <a:t>. Art </a:t>
            </a:r>
            <a:r>
              <a:rPr lang="de-CH" sz="1200" dirty="0" err="1" smtClean="0"/>
              <a:t>Director</a:t>
            </a:r>
            <a:r>
              <a:rPr lang="de-CH" sz="1200" dirty="0" smtClean="0"/>
              <a:t>)</a:t>
            </a:r>
            <a:endParaRPr lang="de-CH" sz="1200" dirty="0"/>
          </a:p>
          <a:p>
            <a:endParaRPr lang="de-CH" sz="1200" dirty="0" smtClean="0"/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xmlns="" val="17228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Referenzen Martinka: Sport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000" b="1" dirty="0" smtClean="0"/>
              <a:t>SERVICES FÜR SPONSORING – FERNSEHVERMARKTUNG – EVENTMANAGEMENT</a:t>
            </a:r>
          </a:p>
          <a:p>
            <a:pPr marL="0" indent="0">
              <a:buNone/>
            </a:pPr>
            <a:endParaRPr lang="de-CH" sz="1000" b="1" dirty="0" smtClean="0"/>
          </a:p>
          <a:p>
            <a:pPr marL="0" indent="0">
              <a:buNone/>
            </a:pPr>
            <a:r>
              <a:rPr lang="de-CH" sz="1000" b="1" dirty="0" err="1" smtClean="0"/>
              <a:t>m&amp;pro</a:t>
            </a:r>
            <a:r>
              <a:rPr lang="de-CH" sz="1000" b="1" dirty="0" smtClean="0"/>
              <a:t> (selbständige Mandate seit 2008)</a:t>
            </a:r>
          </a:p>
          <a:p>
            <a:pPr marL="0" indent="0">
              <a:buNone/>
            </a:pPr>
            <a:r>
              <a:rPr lang="de-CH" sz="1000" dirty="0" smtClean="0"/>
              <a:t>Eishockey: </a:t>
            </a:r>
          </a:p>
          <a:p>
            <a:r>
              <a:rPr lang="de-CH" sz="1000" dirty="0" smtClean="0"/>
              <a:t>Sponsor </a:t>
            </a:r>
            <a:r>
              <a:rPr lang="de-CH" sz="1000" dirty="0"/>
              <a:t>&amp; Event Services für 2013/2014/2015 IIHF Eishockey Weltmeisterschaft (Infront Sports &amp; Media)</a:t>
            </a:r>
          </a:p>
          <a:p>
            <a:pPr marL="0" indent="0">
              <a:buNone/>
            </a:pPr>
            <a:r>
              <a:rPr lang="de-CH" sz="1000" dirty="0" smtClean="0"/>
              <a:t>Fussball:</a:t>
            </a:r>
          </a:p>
          <a:p>
            <a:r>
              <a:rPr lang="de-CH" sz="1000" dirty="0" smtClean="0"/>
              <a:t>Broadcast Information Management für FIFA WM 2010/2014 (HBS </a:t>
            </a:r>
            <a:r>
              <a:rPr lang="de-CH" sz="1000" dirty="0"/>
              <a:t>Host Broadcast </a:t>
            </a:r>
            <a:r>
              <a:rPr lang="de-CH" sz="1000" dirty="0" smtClean="0"/>
              <a:t>Services)</a:t>
            </a:r>
          </a:p>
          <a:p>
            <a:r>
              <a:rPr lang="de-CH" sz="1000" dirty="0" smtClean="0"/>
              <a:t>Broadcast Information Management für UEFA </a:t>
            </a:r>
            <a:r>
              <a:rPr lang="de-CH" sz="1000" dirty="0"/>
              <a:t>EURO </a:t>
            </a:r>
            <a:r>
              <a:rPr lang="de-CH" sz="1000" dirty="0" smtClean="0"/>
              <a:t>2008/2012 (HBS </a:t>
            </a:r>
            <a:r>
              <a:rPr lang="de-CH" sz="1000" dirty="0"/>
              <a:t>Host Broadcast </a:t>
            </a:r>
            <a:r>
              <a:rPr lang="de-CH" sz="1000" dirty="0" smtClean="0"/>
              <a:t>Services, UEFA)</a:t>
            </a:r>
            <a:endParaRPr lang="de-CH" sz="1000" dirty="0"/>
          </a:p>
          <a:p>
            <a:r>
              <a:rPr lang="de-CH" sz="1000" dirty="0" smtClean="0"/>
              <a:t>Projektmanagement UEFA </a:t>
            </a:r>
            <a:r>
              <a:rPr lang="de-CH" sz="1000" dirty="0"/>
              <a:t>Europa League Qualifikation </a:t>
            </a:r>
            <a:r>
              <a:rPr lang="de-CH" sz="1000" dirty="0" smtClean="0"/>
              <a:t>für den FC Zürich 2013</a:t>
            </a:r>
          </a:p>
          <a:p>
            <a:pPr marL="0" indent="0">
              <a:buNone/>
            </a:pPr>
            <a:r>
              <a:rPr lang="de-CH" sz="1000" dirty="0" smtClean="0"/>
              <a:t>Handball:</a:t>
            </a:r>
          </a:p>
          <a:p>
            <a:r>
              <a:rPr lang="de-CH" sz="1000" dirty="0" err="1"/>
              <a:t>Broadcaster</a:t>
            </a:r>
            <a:r>
              <a:rPr lang="de-CH" sz="1000" dirty="0"/>
              <a:t> </a:t>
            </a:r>
            <a:r>
              <a:rPr lang="de-CH" sz="1000" dirty="0" err="1"/>
              <a:t>Servicing</a:t>
            </a:r>
            <a:r>
              <a:rPr lang="de-CH" sz="1000" dirty="0"/>
              <a:t> für 2014 EHF Handball Europameisterschaften Männer &amp; Frauen (Infront Sports &amp; Media)</a:t>
            </a:r>
          </a:p>
          <a:p>
            <a:pPr marL="0" indent="0">
              <a:buNone/>
            </a:pPr>
            <a:endParaRPr lang="de-CH" sz="1000" b="1" dirty="0"/>
          </a:p>
          <a:p>
            <a:pPr marL="0" indent="0">
              <a:buNone/>
            </a:pPr>
            <a:r>
              <a:rPr lang="de-CH" sz="1000" b="1" dirty="0" err="1" smtClean="0"/>
              <a:t>Teleclub</a:t>
            </a:r>
            <a:r>
              <a:rPr lang="de-CH" sz="1000" b="1" dirty="0" smtClean="0"/>
              <a:t> (2007-08)</a:t>
            </a:r>
            <a:endParaRPr lang="de-CH" sz="1000" b="1" dirty="0"/>
          </a:p>
          <a:p>
            <a:r>
              <a:rPr lang="de-CH" sz="1000" dirty="0" smtClean="0"/>
              <a:t>Projektleitung Fussball  Super League und erstmalige Produktion der UEFA Champions League</a:t>
            </a:r>
            <a:endParaRPr lang="de-CH" sz="1000" dirty="0"/>
          </a:p>
          <a:p>
            <a:pPr marL="0" indent="0">
              <a:buNone/>
            </a:pPr>
            <a:endParaRPr lang="de-CH" sz="1000" b="1" dirty="0"/>
          </a:p>
          <a:p>
            <a:pPr marL="0" indent="0">
              <a:buNone/>
            </a:pPr>
            <a:r>
              <a:rPr lang="de-CH" sz="1000" b="1" dirty="0" smtClean="0"/>
              <a:t>Infront Sports &amp; Media (2005-06)</a:t>
            </a:r>
            <a:endParaRPr lang="de-CH" sz="1000" b="1" dirty="0"/>
          </a:p>
          <a:p>
            <a:r>
              <a:rPr lang="de-CH" sz="1000" dirty="0"/>
              <a:t>Account &amp; Event Management für Fernsehpartner der </a:t>
            </a:r>
            <a:r>
              <a:rPr lang="de-CH" sz="1000" dirty="0" smtClean="0"/>
              <a:t>2006 FIFA WM Deutschland</a:t>
            </a:r>
            <a:endParaRPr lang="de-CH" sz="1000" dirty="0"/>
          </a:p>
          <a:p>
            <a:pPr marL="0" indent="0">
              <a:buNone/>
            </a:pPr>
            <a:endParaRPr lang="de-CH" sz="1000" b="1" dirty="0"/>
          </a:p>
          <a:p>
            <a:pPr marL="0" indent="0">
              <a:buNone/>
            </a:pPr>
            <a:r>
              <a:rPr lang="de-CH" sz="1000" b="1" dirty="0" smtClean="0"/>
              <a:t>T.E.A.M. Marketing (2003-05)</a:t>
            </a:r>
          </a:p>
          <a:p>
            <a:r>
              <a:rPr lang="de-CH" sz="1000" dirty="0" smtClean="0"/>
              <a:t>Account &amp; Event Management für Fernsehpartner der UEFA Champions League</a:t>
            </a:r>
          </a:p>
          <a:p>
            <a:r>
              <a:rPr lang="de-CH" sz="1000" dirty="0" smtClean="0"/>
              <a:t>Implementierung TV-Sponsoring für UEFA Champions League weltweit</a:t>
            </a:r>
          </a:p>
          <a:p>
            <a:pPr marL="0" indent="0">
              <a:buNone/>
            </a:pPr>
            <a:endParaRPr lang="de-CH" sz="1000" b="1" dirty="0"/>
          </a:p>
          <a:p>
            <a:pPr marL="0" indent="0">
              <a:buNone/>
            </a:pPr>
            <a:r>
              <a:rPr lang="de-CH" sz="1000" b="1" dirty="0" smtClean="0"/>
              <a:t>FIFA (2000-02)</a:t>
            </a:r>
          </a:p>
          <a:p>
            <a:r>
              <a:rPr lang="de-CH" sz="1000" dirty="0" smtClean="0"/>
              <a:t>Betreuung der Fernsehverträge und Agenturpartner für die 2002 FIFA WM Korea/Japan </a:t>
            </a:r>
          </a:p>
        </p:txBody>
      </p:sp>
    </p:spTree>
    <p:extLst>
      <p:ext uri="{BB962C8B-B14F-4D97-AF65-F5344CB8AC3E}">
        <p14:creationId xmlns:p14="http://schemas.microsoft.com/office/powerpoint/2010/main" xmlns="" val="2400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dirty="0" smtClean="0"/>
              <a:t>Referenzen Martinka: Sport ff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000" b="1" dirty="0"/>
              <a:t>SOZIALE PROJEKTE &amp; </a:t>
            </a:r>
            <a:r>
              <a:rPr lang="de-CH" sz="1000" b="1" dirty="0" smtClean="0"/>
              <a:t>NACHHALTIGKEIT IM SPORT</a:t>
            </a:r>
            <a:endParaRPr lang="de-CH" sz="1000" b="1" dirty="0"/>
          </a:p>
          <a:p>
            <a:pPr marL="0" indent="0">
              <a:buNone/>
            </a:pPr>
            <a:endParaRPr lang="de-CH" sz="1000" b="1" dirty="0" smtClean="0"/>
          </a:p>
          <a:p>
            <a:pPr marL="0" indent="0">
              <a:buNone/>
            </a:pPr>
            <a:r>
              <a:rPr lang="de-CH" sz="1000" b="1" dirty="0" err="1" smtClean="0"/>
              <a:t>m&amp;pro</a:t>
            </a:r>
            <a:r>
              <a:rPr lang="de-CH" sz="1000" b="1" dirty="0" smtClean="0"/>
              <a:t> </a:t>
            </a:r>
            <a:r>
              <a:rPr lang="de-CH" sz="1000" b="1" dirty="0"/>
              <a:t>(selbständige Mandate seit 2008)</a:t>
            </a:r>
          </a:p>
          <a:p>
            <a:r>
              <a:rPr lang="de-CH" sz="1000" dirty="0"/>
              <a:t>Nachhaltigkeitskonzept </a:t>
            </a:r>
            <a:r>
              <a:rPr lang="de-CH" sz="1000" dirty="0" err="1"/>
              <a:t>FCZplus</a:t>
            </a:r>
            <a:r>
              <a:rPr lang="de-CH" sz="1000" dirty="0"/>
              <a:t> für den FC Zürich</a:t>
            </a:r>
          </a:p>
          <a:p>
            <a:r>
              <a:rPr lang="de-CH" sz="1000" dirty="0"/>
              <a:t>Nachhaltigkeitsprojekte in Zusammenarbeit mit </a:t>
            </a:r>
            <a:r>
              <a:rPr lang="de-CH" sz="1000" dirty="0" err="1"/>
              <a:t>Schwery</a:t>
            </a:r>
            <a:r>
              <a:rPr lang="de-CH" sz="1000" dirty="0"/>
              <a:t> Consulting:</a:t>
            </a:r>
          </a:p>
          <a:p>
            <a:pPr lvl="1"/>
            <a:r>
              <a:rPr lang="de-CH" sz="1000" dirty="0"/>
              <a:t>Nachhaltigkeitskriterien für Migros Event-Sponsoring</a:t>
            </a:r>
          </a:p>
          <a:p>
            <a:pPr lvl="1"/>
            <a:r>
              <a:rPr lang="de-CH" sz="1000" dirty="0"/>
              <a:t>UEFA </a:t>
            </a:r>
            <a:r>
              <a:rPr lang="de-CH" sz="1000" dirty="0" err="1"/>
              <a:t>Social</a:t>
            </a:r>
            <a:r>
              <a:rPr lang="de-CH" sz="1000" dirty="0"/>
              <a:t> </a:t>
            </a:r>
            <a:r>
              <a:rPr lang="de-CH" sz="1000" dirty="0" err="1"/>
              <a:t>Responsibility</a:t>
            </a:r>
            <a:r>
              <a:rPr lang="de-CH" sz="1000" dirty="0"/>
              <a:t> Report für UEFA EURO 2012</a:t>
            </a:r>
            <a:endParaRPr lang="de-CH" sz="1000" b="1" dirty="0"/>
          </a:p>
          <a:p>
            <a:pPr marL="0" indent="0">
              <a:buNone/>
            </a:pPr>
            <a:endParaRPr lang="de-CH" sz="1000" b="1" dirty="0" smtClean="0"/>
          </a:p>
          <a:p>
            <a:pPr marL="0" indent="0">
              <a:buNone/>
            </a:pPr>
            <a:r>
              <a:rPr lang="de-CH" sz="1000" b="1" dirty="0" smtClean="0"/>
              <a:t>BASKETBALL &amp; LEISTUNGSSPORT</a:t>
            </a:r>
          </a:p>
          <a:p>
            <a:pPr marL="0" indent="0">
              <a:buNone/>
            </a:pPr>
            <a:endParaRPr lang="de-CH" sz="1000" b="1" dirty="0"/>
          </a:p>
          <a:p>
            <a:pPr marL="0" indent="0">
              <a:buNone/>
            </a:pPr>
            <a:r>
              <a:rPr lang="de-CH" sz="1000" b="1" dirty="0" smtClean="0"/>
              <a:t>Spielerin</a:t>
            </a:r>
            <a:endParaRPr lang="de-CH" sz="1000" b="1" dirty="0"/>
          </a:p>
          <a:p>
            <a:r>
              <a:rPr lang="de-CH" sz="1000" dirty="0" smtClean="0"/>
              <a:t>Schweizer </a:t>
            </a:r>
            <a:r>
              <a:rPr lang="de-CH" sz="1000" dirty="0"/>
              <a:t>Basketball Nationalliga A (1993-2000) und Aufgebot Nationalmannschaft (2000)</a:t>
            </a:r>
          </a:p>
          <a:p>
            <a:r>
              <a:rPr lang="de-CH" sz="1000" dirty="0" smtClean="0"/>
              <a:t>High </a:t>
            </a:r>
            <a:r>
              <a:rPr lang="de-CH" sz="1000" dirty="0"/>
              <a:t>School </a:t>
            </a:r>
            <a:r>
              <a:rPr lang="de-CH" sz="1000" dirty="0" err="1"/>
              <a:t>Varsity</a:t>
            </a:r>
            <a:r>
              <a:rPr lang="de-CH" sz="1000" dirty="0"/>
              <a:t> Team </a:t>
            </a:r>
            <a:r>
              <a:rPr lang="de-CH" sz="1000" dirty="0" err="1"/>
              <a:t>Spanish</a:t>
            </a:r>
            <a:r>
              <a:rPr lang="de-CH" sz="1000" dirty="0"/>
              <a:t> </a:t>
            </a:r>
            <a:r>
              <a:rPr lang="de-CH" sz="1000" dirty="0" err="1"/>
              <a:t>Fork</a:t>
            </a:r>
            <a:r>
              <a:rPr lang="de-CH" sz="1000" dirty="0"/>
              <a:t> (1990-91) </a:t>
            </a:r>
            <a:endParaRPr lang="de-CH" sz="1000" dirty="0" smtClean="0"/>
          </a:p>
          <a:p>
            <a:endParaRPr lang="de-CH" sz="1000" dirty="0" smtClean="0"/>
          </a:p>
          <a:p>
            <a:pPr marL="0" indent="0">
              <a:buNone/>
            </a:pPr>
            <a:r>
              <a:rPr lang="de-CH" sz="1000" b="1" dirty="0" smtClean="0"/>
              <a:t>Trainerin</a:t>
            </a:r>
          </a:p>
          <a:p>
            <a:r>
              <a:rPr lang="de-CH" sz="1000" dirty="0" smtClean="0"/>
              <a:t>J&amp;S Basketball und Swiss Allstar Basketball Camps (1996-98)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xmlns="" val="3022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CH" dirty="0" smtClean="0"/>
              <a:t>Referenzen Martinka: Nachhaltige Entwicklung &amp; Soziale Projekte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200" b="1" dirty="0" err="1" smtClean="0"/>
              <a:t>m&amp;pro</a:t>
            </a:r>
            <a:r>
              <a:rPr lang="de-CH" sz="1200" b="1" dirty="0" smtClean="0"/>
              <a:t> (selbständige Mandate seit 2008)</a:t>
            </a:r>
            <a:endParaRPr lang="de-CH" sz="1200" b="1" i="1" dirty="0"/>
          </a:p>
          <a:p>
            <a:r>
              <a:rPr lang="de-CH" sz="1200" dirty="0" smtClean="0"/>
              <a:t>Nachhaltigkeitskonzept </a:t>
            </a:r>
            <a:r>
              <a:rPr lang="de-CH" sz="1200" dirty="0" err="1" smtClean="0"/>
              <a:t>FCZplus</a:t>
            </a:r>
            <a:r>
              <a:rPr lang="de-CH" sz="1200" dirty="0" smtClean="0"/>
              <a:t> für den FC Zürich</a:t>
            </a:r>
          </a:p>
          <a:p>
            <a:r>
              <a:rPr lang="de-CH" sz="1200" dirty="0" smtClean="0"/>
              <a:t>Nachhaltigkeitsprojekte in Zusammenarbeit mit </a:t>
            </a:r>
            <a:r>
              <a:rPr lang="de-CH" sz="1200" dirty="0" err="1" smtClean="0"/>
              <a:t>Schwery</a:t>
            </a:r>
            <a:r>
              <a:rPr lang="de-CH" sz="1200" dirty="0" smtClean="0"/>
              <a:t> Consulting:</a:t>
            </a:r>
          </a:p>
          <a:p>
            <a:pPr lvl="1"/>
            <a:r>
              <a:rPr lang="de-CH" sz="1200" dirty="0" smtClean="0"/>
              <a:t>Nachhaltigkeitskriterien für Migros Event-Sponsoring</a:t>
            </a:r>
          </a:p>
          <a:p>
            <a:pPr lvl="1"/>
            <a:r>
              <a:rPr lang="de-CH" sz="1200" dirty="0" smtClean="0"/>
              <a:t>UEFA </a:t>
            </a:r>
            <a:r>
              <a:rPr lang="de-CH" sz="1200" dirty="0" err="1" smtClean="0"/>
              <a:t>Social</a:t>
            </a:r>
            <a:r>
              <a:rPr lang="de-CH" sz="1200" dirty="0" smtClean="0"/>
              <a:t> </a:t>
            </a:r>
            <a:r>
              <a:rPr lang="de-CH" sz="1200" dirty="0" err="1" smtClean="0"/>
              <a:t>Responsibility</a:t>
            </a:r>
            <a:r>
              <a:rPr lang="de-CH" sz="1200" dirty="0" smtClean="0"/>
              <a:t> Report für UEFA EURO 2012</a:t>
            </a:r>
          </a:p>
          <a:p>
            <a:endParaRPr lang="de-CH" sz="1200" dirty="0" smtClean="0"/>
          </a:p>
          <a:p>
            <a:pPr marL="0" indent="0">
              <a:buNone/>
            </a:pPr>
            <a:r>
              <a:rPr lang="de-CH" sz="1200" b="1" dirty="0" err="1" smtClean="0"/>
              <a:t>Öbu</a:t>
            </a:r>
            <a:r>
              <a:rPr lang="de-CH" sz="1200" b="1" dirty="0" smtClean="0"/>
              <a:t> </a:t>
            </a:r>
            <a:r>
              <a:rPr lang="de-CH" sz="1200" b="1" dirty="0"/>
              <a:t>– Netzwerk für nachhaltiges </a:t>
            </a:r>
            <a:r>
              <a:rPr lang="de-CH" sz="1200" b="1" dirty="0" smtClean="0"/>
              <a:t>Wirtschaften (2011-12)</a:t>
            </a:r>
          </a:p>
          <a:p>
            <a:r>
              <a:rPr lang="de-CH" sz="1200" dirty="0" smtClean="0"/>
              <a:t>Projektleitung  der Informationsplattformen </a:t>
            </a:r>
            <a:r>
              <a:rPr lang="de-CH" sz="1200" i="1" dirty="0" err="1" smtClean="0"/>
              <a:t>Proofit</a:t>
            </a:r>
            <a:r>
              <a:rPr lang="de-CH" sz="1200" dirty="0" smtClean="0"/>
              <a:t> und </a:t>
            </a:r>
            <a:r>
              <a:rPr lang="de-CH" sz="1200" i="1" dirty="0" smtClean="0"/>
              <a:t>KMU Programm </a:t>
            </a:r>
            <a:r>
              <a:rPr lang="de-CH" sz="1200" dirty="0" smtClean="0"/>
              <a:t>für Unternehmen</a:t>
            </a:r>
            <a:endParaRPr lang="de-CH" sz="1200" dirty="0"/>
          </a:p>
          <a:p>
            <a:pPr marL="0" indent="0">
              <a:buNone/>
            </a:pPr>
            <a:endParaRPr lang="de-CH" sz="1200" dirty="0" smtClean="0"/>
          </a:p>
          <a:p>
            <a:pPr marL="0" indent="0">
              <a:buNone/>
            </a:pPr>
            <a:r>
              <a:rPr lang="de-CH" sz="1200" b="1" dirty="0" err="1" smtClean="0"/>
              <a:t>Transa</a:t>
            </a:r>
            <a:r>
              <a:rPr lang="de-CH" sz="1200" b="1" dirty="0" smtClean="0"/>
              <a:t> </a:t>
            </a:r>
            <a:r>
              <a:rPr lang="de-CH" sz="1200" b="1" dirty="0" err="1"/>
              <a:t>Backpacking</a:t>
            </a:r>
            <a:r>
              <a:rPr lang="de-CH" sz="1200" b="1" dirty="0"/>
              <a:t> </a:t>
            </a:r>
            <a:r>
              <a:rPr lang="de-CH" sz="1200" b="1" dirty="0" smtClean="0"/>
              <a:t>(2008-11) </a:t>
            </a:r>
          </a:p>
          <a:p>
            <a:r>
              <a:rPr lang="de-CH" sz="1200" dirty="0" smtClean="0"/>
              <a:t>Erarbeitung &amp; Umsetzung eines Nachhaltigkeitskonzeptes als Nachhaltigkeitsverantwortliche</a:t>
            </a:r>
          </a:p>
          <a:p>
            <a:endParaRPr lang="de-CH" sz="1200" b="1" i="1" dirty="0"/>
          </a:p>
          <a:p>
            <a:pPr marL="0" indent="0">
              <a:buNone/>
            </a:pPr>
            <a:r>
              <a:rPr lang="de-CH" sz="1200" b="1" dirty="0" smtClean="0"/>
              <a:t>Weitere</a:t>
            </a:r>
          </a:p>
          <a:p>
            <a:r>
              <a:rPr lang="de-CH" sz="1200" dirty="0" smtClean="0"/>
              <a:t>MBA </a:t>
            </a:r>
            <a:r>
              <a:rPr lang="de-CH" sz="1200" dirty="0" err="1" smtClean="0"/>
              <a:t>Sustainability</a:t>
            </a:r>
            <a:r>
              <a:rPr lang="de-CH" sz="1200" dirty="0" smtClean="0"/>
              <a:t> Management </a:t>
            </a:r>
            <a:r>
              <a:rPr lang="de-CH" sz="1200" dirty="0"/>
              <a:t>(</a:t>
            </a:r>
            <a:r>
              <a:rPr lang="de-CH" sz="1200" dirty="0" smtClean="0"/>
              <a:t>Universität Lüneburg, 2010-12)</a:t>
            </a:r>
          </a:p>
          <a:p>
            <a:r>
              <a:rPr lang="de-CH" sz="1200" dirty="0" smtClean="0"/>
              <a:t>CAS Corporate </a:t>
            </a:r>
            <a:r>
              <a:rPr lang="de-CH" sz="1200" dirty="0" err="1" smtClean="0"/>
              <a:t>Social</a:t>
            </a:r>
            <a:r>
              <a:rPr lang="de-CH" sz="1200" dirty="0" smtClean="0"/>
              <a:t> </a:t>
            </a:r>
            <a:r>
              <a:rPr lang="de-CH" sz="1200" dirty="0" err="1" smtClean="0"/>
              <a:t>Responsibility</a:t>
            </a:r>
            <a:r>
              <a:rPr lang="de-CH" sz="1200" dirty="0" smtClean="0"/>
              <a:t> </a:t>
            </a:r>
            <a:r>
              <a:rPr lang="de-CH" sz="1200" dirty="0"/>
              <a:t>(</a:t>
            </a:r>
            <a:r>
              <a:rPr lang="de-CH" sz="1200" dirty="0" err="1" smtClean="0"/>
              <a:t>zhaw</a:t>
            </a:r>
            <a:r>
              <a:rPr lang="de-CH" sz="1200" dirty="0" smtClean="0"/>
              <a:t> Zürich, 2008-09)</a:t>
            </a:r>
            <a:endParaRPr lang="de-CH" sz="1200" dirty="0"/>
          </a:p>
          <a:p>
            <a:pPr marL="0" indent="0">
              <a:buNone/>
            </a:pPr>
            <a:endParaRPr lang="de-CH" sz="1200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24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Schwerpunkte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400" dirty="0" smtClean="0"/>
              <a:t>MARCO</a:t>
            </a:r>
          </a:p>
          <a:p>
            <a:r>
              <a:rPr lang="de-CH" sz="1400" dirty="0" smtClean="0"/>
              <a:t>Fussball</a:t>
            </a:r>
            <a:endParaRPr lang="de-CH" sz="1400" dirty="0"/>
          </a:p>
          <a:p>
            <a:pPr lvl="1"/>
            <a:r>
              <a:rPr lang="de-CH" sz="1000" dirty="0"/>
              <a:t>Strukturen &amp; Konzepte (individuell geeignet) für Vereine &amp; Sportabteilungen</a:t>
            </a:r>
          </a:p>
          <a:p>
            <a:pPr lvl="1"/>
            <a:r>
              <a:rPr lang="de-CH" sz="1000" dirty="0"/>
              <a:t>Erarbeitung &amp; Umsetzung einer Ausbildungsphilosophie</a:t>
            </a:r>
          </a:p>
          <a:p>
            <a:pPr lvl="1"/>
            <a:r>
              <a:rPr lang="de-CH" sz="1000" dirty="0"/>
              <a:t>Aufbau von Projekten im Kinder- &amp; Nachwuchsfussball (Breitensport &amp; Talentförderung)</a:t>
            </a:r>
          </a:p>
          <a:p>
            <a:pPr lvl="1"/>
            <a:r>
              <a:rPr lang="de-CH" sz="1000" dirty="0"/>
              <a:t>Coach </a:t>
            </a:r>
            <a:r>
              <a:rPr lang="de-CH" sz="1000" dirty="0" err="1"/>
              <a:t>the</a:t>
            </a:r>
            <a:r>
              <a:rPr lang="de-CH" sz="1000" dirty="0"/>
              <a:t> Coaches Programme (vom Kinderfussball bis zum Profifussball)</a:t>
            </a:r>
          </a:p>
          <a:p>
            <a:pPr lvl="1"/>
            <a:r>
              <a:rPr lang="de-CH" sz="1000" dirty="0"/>
              <a:t>Entwicklung von spezifischen Trainingsinhalten, Spiel- &amp; Übungsformen und polysportiven Modulen</a:t>
            </a:r>
          </a:p>
          <a:p>
            <a:pPr lvl="1"/>
            <a:r>
              <a:rPr lang="de-CH" sz="1000" dirty="0"/>
              <a:t>Konzepte für Vermarktung &amp; Fundraising von Sport-Projekten</a:t>
            </a:r>
          </a:p>
          <a:p>
            <a:pPr lvl="1"/>
            <a:r>
              <a:rPr lang="de-CH" sz="1000" dirty="0"/>
              <a:t>Projekt- &amp; Stakeholder-Management</a:t>
            </a:r>
          </a:p>
          <a:p>
            <a:pPr marL="457200" lvl="1" indent="0">
              <a:buNone/>
            </a:pPr>
            <a:endParaRPr lang="de-CH" sz="1000" dirty="0"/>
          </a:p>
          <a:p>
            <a:r>
              <a:rPr lang="de-CH" sz="1400" dirty="0"/>
              <a:t>(Sport-)Publikationen</a:t>
            </a:r>
          </a:p>
          <a:p>
            <a:pPr lvl="1"/>
            <a:r>
              <a:rPr lang="de-CH" sz="1000" dirty="0"/>
              <a:t>Lehrbücher, Jahrbücher, Zeitschriften, Vereinspublikationen</a:t>
            </a:r>
          </a:p>
          <a:p>
            <a:pPr lvl="1"/>
            <a:r>
              <a:rPr lang="de-CH" sz="1000" dirty="0"/>
              <a:t>Erarbeitung von Inhalts- und Gestaltungskonzepten</a:t>
            </a:r>
          </a:p>
          <a:p>
            <a:pPr lvl="1"/>
            <a:r>
              <a:rPr lang="de-CH" sz="1000" dirty="0"/>
              <a:t>Koordination und Umsetzung vom Entwurf bis zum Endprodukt</a:t>
            </a:r>
          </a:p>
          <a:p>
            <a:endParaRPr lang="de-CH" sz="1400" dirty="0" smtClean="0"/>
          </a:p>
          <a:p>
            <a:pPr marL="0" indent="0">
              <a:buNone/>
            </a:pPr>
            <a:r>
              <a:rPr lang="de-CH" sz="1400" dirty="0" smtClean="0"/>
              <a:t>MARTINKA</a:t>
            </a:r>
            <a:endParaRPr lang="de-CH" sz="1400" dirty="0"/>
          </a:p>
          <a:p>
            <a:r>
              <a:rPr lang="de-CH" sz="1400" dirty="0" smtClean="0"/>
              <a:t>Event Dienstleistungen</a:t>
            </a:r>
          </a:p>
          <a:p>
            <a:pPr lvl="1"/>
            <a:r>
              <a:rPr lang="de-CH" sz="1000" dirty="0" smtClean="0"/>
              <a:t>Konzeption &amp; Umsetzung von «Problemstellungen» in der Sportvermarktung</a:t>
            </a:r>
          </a:p>
          <a:p>
            <a:pPr lvl="1"/>
            <a:r>
              <a:rPr lang="de-CH" sz="1000" dirty="0" smtClean="0"/>
              <a:t>Account Management, Informationsmanagement und </a:t>
            </a:r>
            <a:r>
              <a:rPr lang="de-CH" sz="1000" dirty="0" err="1" smtClean="0"/>
              <a:t>Servicing</a:t>
            </a:r>
            <a:r>
              <a:rPr lang="de-CH" sz="1000" dirty="0" smtClean="0"/>
              <a:t> für Event-Sponsoren- und -Medien-Rechtehalter</a:t>
            </a:r>
          </a:p>
          <a:p>
            <a:pPr lvl="1"/>
            <a:r>
              <a:rPr lang="de-CH" sz="1000" dirty="0"/>
              <a:t>Event </a:t>
            </a:r>
            <a:r>
              <a:rPr lang="de-CH" sz="1000" dirty="0" smtClean="0"/>
              <a:t>Management</a:t>
            </a:r>
          </a:p>
          <a:p>
            <a:pPr lvl="1"/>
            <a:endParaRPr lang="de-CH" sz="1000" dirty="0"/>
          </a:p>
          <a:p>
            <a:r>
              <a:rPr lang="de-CH" sz="1400" dirty="0" smtClean="0"/>
              <a:t>Nachhaltige Entwicklung &amp; Soziale Projekte</a:t>
            </a:r>
          </a:p>
          <a:p>
            <a:pPr lvl="1"/>
            <a:r>
              <a:rPr lang="de-CH" sz="1000" dirty="0" smtClean="0"/>
              <a:t>Erarbeitung, Umsetzung &amp; Kommunikation von Gesamtkonzepten für nachhaltige Entwicklung und Soziale Projekte</a:t>
            </a:r>
          </a:p>
        </p:txBody>
      </p:sp>
    </p:spTree>
    <p:extLst>
      <p:ext uri="{BB962C8B-B14F-4D97-AF65-F5344CB8AC3E}">
        <p14:creationId xmlns:p14="http://schemas.microsoft.com/office/powerpoint/2010/main" xmlns="" val="2741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Bsp. </a:t>
            </a:r>
            <a:r>
              <a:rPr lang="de-CH" dirty="0" err="1" smtClean="0"/>
              <a:t>LetziKids</a:t>
            </a:r>
            <a:r>
              <a:rPr lang="de-CH" dirty="0" smtClean="0"/>
              <a:t> (seit 2002)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sz="2400" dirty="0" smtClean="0"/>
              <a:t>Aufbau einer Kinderfussball Talentschule für den FC Zürich</a:t>
            </a:r>
          </a:p>
          <a:p>
            <a:pPr lvl="1"/>
            <a:r>
              <a:rPr lang="de-CH" sz="2000" dirty="0" smtClean="0"/>
              <a:t>Ausgangslage:</a:t>
            </a:r>
          </a:p>
          <a:p>
            <a:pPr lvl="2"/>
            <a:r>
              <a:rPr lang="de-CH" sz="1600" dirty="0" smtClean="0"/>
              <a:t>gemeinsame Sportanlagenbenutzung der Kinderfussball-Teams von FCZ und Blue Stars</a:t>
            </a:r>
          </a:p>
          <a:p>
            <a:pPr lvl="1"/>
            <a:r>
              <a:rPr lang="de-CH" sz="2000" dirty="0" smtClean="0"/>
              <a:t>Ziel:</a:t>
            </a:r>
            <a:endParaRPr lang="de-CH" sz="2000" dirty="0"/>
          </a:p>
          <a:p>
            <a:pPr lvl="2"/>
            <a:r>
              <a:rPr lang="de-CH" sz="1600" dirty="0" smtClean="0"/>
              <a:t>Kooperation der Vereine mit Talentförderung bei Kindern und </a:t>
            </a:r>
            <a:r>
              <a:rPr lang="de-CH" sz="1600" dirty="0" err="1" smtClean="0"/>
              <a:t>TrainerInnen</a:t>
            </a:r>
            <a:endParaRPr lang="de-CH" sz="1600" dirty="0"/>
          </a:p>
          <a:p>
            <a:pPr lvl="1"/>
            <a:r>
              <a:rPr lang="de-CH" sz="2000" dirty="0" smtClean="0"/>
              <a:t>Umsetzung:</a:t>
            </a:r>
          </a:p>
          <a:p>
            <a:pPr lvl="2"/>
            <a:r>
              <a:rPr lang="de-CH" sz="1600" dirty="0" smtClean="0"/>
              <a:t>Kooperation mit Blue Stars 2002-20xx</a:t>
            </a:r>
          </a:p>
          <a:p>
            <a:pPr lvl="2"/>
            <a:r>
              <a:rPr lang="de-CH" sz="1600" dirty="0" smtClean="0"/>
              <a:t>Integration Mädchen und FCZ Frauen ab 2005/2008</a:t>
            </a:r>
          </a:p>
          <a:p>
            <a:pPr lvl="1"/>
            <a:r>
              <a:rPr lang="de-CH" sz="2000" dirty="0" smtClean="0"/>
              <a:t>Das Projekt heute:</a:t>
            </a:r>
            <a:endParaRPr lang="de-CH" sz="2000" dirty="0"/>
          </a:p>
          <a:p>
            <a:pPr lvl="2"/>
            <a:r>
              <a:rPr lang="de-CH" sz="1600" dirty="0" smtClean="0"/>
              <a:t>Lebensschule für Sport-talentierte Mädchen und Buben (ca. 100 Kinder/Jahr, ca. 10 Mädchen)</a:t>
            </a:r>
          </a:p>
          <a:p>
            <a:pPr lvl="2"/>
            <a:r>
              <a:rPr lang="de-CH" sz="1600" dirty="0" smtClean="0"/>
              <a:t>Kinder- &amp; altersgerechte Talentförderung – lachen/lernen/leisten (J&amp;S Kindersport)</a:t>
            </a:r>
          </a:p>
          <a:p>
            <a:pPr lvl="2"/>
            <a:r>
              <a:rPr lang="de-CH" sz="1600" dirty="0" smtClean="0"/>
              <a:t>Schwerpunkt Grossgruppen-Training, damit individuell Zeit für Entwicklung</a:t>
            </a:r>
          </a:p>
          <a:p>
            <a:pPr lvl="2"/>
            <a:r>
              <a:rPr lang="de-CH" sz="1600" dirty="0" smtClean="0"/>
              <a:t>Einheitliche Ausbildungsphilosophie U8-U12 mit Körperstabilisation &amp; Polysportiv-Training</a:t>
            </a:r>
          </a:p>
          <a:p>
            <a:pPr lvl="2"/>
            <a:r>
              <a:rPr lang="de-CH" sz="1600" dirty="0" smtClean="0"/>
              <a:t>Coach </a:t>
            </a:r>
            <a:r>
              <a:rPr lang="de-CH" sz="1600" dirty="0" err="1" smtClean="0"/>
              <a:t>the</a:t>
            </a:r>
            <a:r>
              <a:rPr lang="de-CH" sz="1600" dirty="0" smtClean="0"/>
              <a:t> Coaches und damit Förderung von </a:t>
            </a:r>
            <a:r>
              <a:rPr lang="de-CH" sz="1600" dirty="0" err="1" smtClean="0"/>
              <a:t>TrainerInnen</a:t>
            </a:r>
            <a:r>
              <a:rPr lang="de-CH" sz="1600" dirty="0" smtClean="0"/>
              <a:t>-Talenten (ca. 30 </a:t>
            </a:r>
            <a:r>
              <a:rPr lang="de-CH" sz="1600" dirty="0" err="1" smtClean="0"/>
              <a:t>TrainerInnen</a:t>
            </a:r>
            <a:r>
              <a:rPr lang="de-CH" sz="1600" dirty="0" smtClean="0"/>
              <a:t>)</a:t>
            </a:r>
          </a:p>
          <a:p>
            <a:pPr lvl="2"/>
            <a:r>
              <a:rPr lang="de-CH" sz="1600" dirty="0" smtClean="0"/>
              <a:t>Intensive Zusammenarbeit mit Eltern (Elternrat) &amp; regionalen Stützpunkten/Vereinen</a:t>
            </a:r>
          </a:p>
          <a:p>
            <a:pPr lvl="2"/>
            <a:endParaRPr lang="de-CH" sz="1600" dirty="0"/>
          </a:p>
          <a:p>
            <a:pPr lvl="1"/>
            <a:r>
              <a:rPr lang="de-CH" sz="2000" dirty="0" smtClean="0"/>
              <a:t>Zum Projekt:</a:t>
            </a:r>
            <a:endParaRPr lang="de-CH" sz="2000" dirty="0"/>
          </a:p>
          <a:p>
            <a:pPr lvl="2"/>
            <a:r>
              <a:rPr lang="de-CH" sz="1600" dirty="0" smtClean="0"/>
              <a:t>Weitere Infos: </a:t>
            </a:r>
            <a:r>
              <a:rPr lang="de-CH" sz="1600" dirty="0" smtClean="0">
                <a:hlinkClick r:id="rId2"/>
              </a:rPr>
              <a:t>www.fcz.ch/letzikids</a:t>
            </a:r>
            <a:endParaRPr lang="de-CH" sz="1600" dirty="0" smtClean="0"/>
          </a:p>
          <a:p>
            <a:pPr lvl="2"/>
            <a:r>
              <a:rPr lang="de-CH" sz="1600" dirty="0" smtClean="0"/>
              <a:t>Das </a:t>
            </a:r>
            <a:r>
              <a:rPr lang="de-CH" sz="1600" dirty="0"/>
              <a:t>Projekt unterstützen: </a:t>
            </a:r>
            <a:r>
              <a:rPr lang="de-CH" sz="1600" dirty="0">
                <a:hlinkClick r:id="rId3"/>
              </a:rPr>
              <a:t>http://</a:t>
            </a:r>
            <a:r>
              <a:rPr lang="de-CH" sz="1600" dirty="0" smtClean="0">
                <a:hlinkClick r:id="rId3"/>
              </a:rPr>
              <a:t>www.fcz.ch/de/letzikids/letzikids_sponsoring.htm</a:t>
            </a:r>
            <a:r>
              <a:rPr lang="de-CH" sz="1600" dirty="0" smtClean="0"/>
              <a:t> </a:t>
            </a:r>
          </a:p>
          <a:p>
            <a:pPr lvl="1"/>
            <a:endParaRPr lang="de-CH" sz="2000" dirty="0" smtClean="0"/>
          </a:p>
          <a:p>
            <a:endParaRPr lang="de-CH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7380312" y="422992"/>
            <a:ext cx="1368152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/>
              <a:t>Fussball</a:t>
            </a:r>
            <a:endParaRPr lang="de-CH" sz="1000" b="1" dirty="0"/>
          </a:p>
        </p:txBody>
      </p:sp>
    </p:spTree>
    <p:extLst>
      <p:ext uri="{BB962C8B-B14F-4D97-AF65-F5344CB8AC3E}">
        <p14:creationId xmlns:p14="http://schemas.microsoft.com/office/powerpoint/2010/main" xmlns="" val="39554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Bildschirmpräsentation (4:3)</PresentationFormat>
  <Paragraphs>264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Firma A)</vt:lpstr>
      <vt:lpstr>Firma B)</vt:lpstr>
      <vt:lpstr>Referenzen Marco: Fussball</vt:lpstr>
      <vt:lpstr>Referenzen Marco: Gestaltung</vt:lpstr>
      <vt:lpstr>Referenzen Martinka: Sport</vt:lpstr>
      <vt:lpstr>Referenzen Martinka: Sport ff</vt:lpstr>
      <vt:lpstr>Referenzen Martinka: Nachhaltige Entwicklung &amp; Soziale Projekte</vt:lpstr>
      <vt:lpstr>Schwerpunkte</vt:lpstr>
      <vt:lpstr>Bsp. LetziKids (seit 2002)</vt:lpstr>
      <vt:lpstr>Bsp. FIFA Grassroots Handbuch</vt:lpstr>
      <vt:lpstr>Bsp. Lehrstellenvermittlung für  Sport-Talente  </vt:lpstr>
      <vt:lpstr>Bsp. FCZplus (2013) </vt:lpstr>
      <vt:lpstr>Bsp. Escolinha de Futebol  „GolBonito“</vt:lpstr>
      <vt:lpstr>Bsp. Kindersport-Projekt für bewegungsbegeisterte Kinder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Firma</dc:title>
  <dc:creator>Marco01</dc:creator>
  <cp:lastModifiedBy>Bernet</cp:lastModifiedBy>
  <cp:revision>46</cp:revision>
  <dcterms:created xsi:type="dcterms:W3CDTF">2014-07-28T08:04:57Z</dcterms:created>
  <dcterms:modified xsi:type="dcterms:W3CDTF">2014-10-31T15:31:21Z</dcterms:modified>
</cp:coreProperties>
</file>