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9" r:id="rId3"/>
    <p:sldId id="264" r:id="rId4"/>
    <p:sldId id="258" r:id="rId5"/>
    <p:sldId id="262" r:id="rId6"/>
    <p:sldId id="265" r:id="rId7"/>
    <p:sldId id="263" r:id="rId8"/>
    <p:sldId id="266" r:id="rId9"/>
    <p:sldId id="261" r:id="rId10"/>
    <p:sldId id="269" r:id="rId11"/>
    <p:sldId id="278" r:id="rId12"/>
    <p:sldId id="267" r:id="rId13"/>
    <p:sldId id="272" r:id="rId14"/>
    <p:sldId id="271" r:id="rId15"/>
    <p:sldId id="279" r:id="rId16"/>
    <p:sldId id="274" r:id="rId17"/>
    <p:sldId id="282" r:id="rId18"/>
    <p:sldId id="280" r:id="rId19"/>
    <p:sldId id="281" r:id="rId20"/>
    <p:sldId id="284" r:id="rId21"/>
    <p:sldId id="283" r:id="rId22"/>
    <p:sldId id="275" r:id="rId23"/>
    <p:sldId id="285" r:id="rId24"/>
    <p:sldId id="286" r:id="rId25"/>
    <p:sldId id="287" r:id="rId26"/>
    <p:sldId id="277" r:id="rId27"/>
    <p:sldId id="25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4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6/3/14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6/3/14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6/3/14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6/3/14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6/3/14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6/3/14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6/3/14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6/3/14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Apply </a:t>
            </a:r>
            <a:r>
              <a:rPr lang="en-US" altLang="zh-CN" dirty="0" smtClean="0"/>
              <a:t>MLT to </a:t>
            </a:r>
            <a:r>
              <a:rPr lang="en-US" altLang="zh-CN" dirty="0"/>
              <a:t>Model </a:t>
            </a:r>
            <a:r>
              <a:rPr lang="en-US" altLang="zh-CN" dirty="0" smtClean="0"/>
              <a:t>3D </a:t>
            </a:r>
            <a:r>
              <a:rPr lang="en-US" altLang="zh-CN" dirty="0"/>
              <a:t>Chromatin Structures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Weiyi Chen, </a:t>
            </a:r>
            <a:r>
              <a:rPr kumimoji="1" lang="en-US" altLang="zh-CN" dirty="0" err="1" smtClean="0"/>
              <a:t>Tianyi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Hao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889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336675"/>
            <a:ext cx="7562850" cy="29146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51000" y="4539734"/>
            <a:ext cx="605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Illustration of LLE [4]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196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Problem Specification and Ideas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 3: Modified </a:t>
            </a:r>
            <a:r>
              <a:rPr lang="en-US" altLang="zh-CN" dirty="0"/>
              <a:t>LLE for Structure Prediction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336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2787" y="2748222"/>
            <a:ext cx="7716838" cy="3388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Step 1 &amp; 2 are both quadratic programming such that they can be solved efficiently</a:t>
            </a:r>
          </a:p>
          <a:p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696293" y="3594665"/>
                <a:ext cx="7716838" cy="33886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ts val="0"/>
                  </a:spcBef>
                  <a:spcAft>
                    <a:spcPts val="2000"/>
                  </a:spcAft>
                  <a:buFontTx/>
                  <a:buBlip>
                    <a:blip r:embed="rId2"/>
                  </a:buBlip>
                  <a:defRPr sz="2400" kern="12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31825" indent="-282575" algn="l" defTabSz="9144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FontTx/>
                  <a:buBlip>
                    <a:blip r:embed="rId2"/>
                  </a:buBlip>
                  <a:defRPr sz="2200" kern="12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914400" indent="-282575" algn="l" defTabSz="9144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FontTx/>
                  <a:buBlip>
                    <a:blip r:embed="rId2"/>
                  </a:buBlip>
                  <a:defRPr sz="2000" kern="12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196975" indent="-282575" algn="l" defTabSz="9144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FontTx/>
                  <a:buBlip>
                    <a:blip r:embed="rId2"/>
                  </a:buBlip>
                  <a:defRPr sz="1800" kern="12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492250" indent="-295275" algn="l" defTabSz="9144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FontTx/>
                  <a:buBlip>
                    <a:blip r:embed="rId2"/>
                  </a:buBlip>
                  <a:defRPr sz="1800" kern="12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1774825" indent="-288925" algn="l" defTabSz="914400" rtl="0" eaLnBrk="1" latinLnBrk="0" hangingPunct="1">
                  <a:spcBef>
                    <a:spcPts val="0"/>
                  </a:spcBef>
                  <a:spcAft>
                    <a:spcPts val="600"/>
                  </a:spcAft>
                  <a:buFontTx/>
                  <a:buBlip>
                    <a:blip r:embed="rId2"/>
                  </a:buBlip>
                  <a:defRPr lang="en-US" sz="1800" kern="12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055813" indent="-288925" algn="l" defTabSz="914400" rtl="0" eaLnBrk="1" latinLnBrk="0" hangingPunct="1">
                  <a:spcBef>
                    <a:spcPts val="0"/>
                  </a:spcBef>
                  <a:spcAft>
                    <a:spcPts val="600"/>
                  </a:spcAft>
                  <a:buFontTx/>
                  <a:buBlip>
                    <a:blip r:embed="rId2"/>
                  </a:buBlip>
                  <a:defRPr lang="en-US" sz="1800" kern="12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344738" indent="-288925" algn="l" defTabSz="914400" rtl="0" eaLnBrk="1" latinLnBrk="0" hangingPunct="1">
                  <a:spcBef>
                    <a:spcPts val="0"/>
                  </a:spcBef>
                  <a:spcAft>
                    <a:spcPts val="600"/>
                  </a:spcAft>
                  <a:buFontTx/>
                  <a:buBlip>
                    <a:blip r:embed="rId2"/>
                  </a:buBlip>
                  <a:defRPr lang="en-US" sz="1800" kern="12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2625725" indent="-288925" algn="l" defTabSz="914400" rtl="0" eaLnBrk="1" latinLnBrk="0" hangingPunct="1">
                  <a:spcBef>
                    <a:spcPts val="0"/>
                  </a:spcBef>
                  <a:spcAft>
                    <a:spcPts val="600"/>
                  </a:spcAft>
                  <a:buFontTx/>
                  <a:buBlip>
                    <a:blip r:embed="rId2"/>
                  </a:buBlip>
                  <a:defRPr lang="en-US" sz="1800" kern="12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 smtClean="0"/>
                  <a:t>Step 2 has a quadratic form, </a:t>
                </a:r>
                <a14:m/>
                <a:endParaRPr lang="en-US" altLang="zh-CN" dirty="0" smtClean="0">
                  <a:ea typeface="Cambria Math" panose="02040503050406030204" pitchFamily="18" charset="0"/>
                </a:endParaRPr>
              </a:p>
              <a:p>
                <a:r>
                  <a:rPr lang="en-US" altLang="zh-CN" dirty="0" smtClean="0"/>
                  <a:t>Constraint 1: </a:t>
                </a:r>
                <a14:m/>
                <a:endParaRPr lang="en-US" altLang="zh-CN" dirty="0" smtClean="0"/>
              </a:p>
              <a:p>
                <a:r>
                  <a:rPr lang="en-US" altLang="zh-CN" dirty="0" smtClean="0"/>
                  <a:t>Constraint 2: </a:t>
                </a:r>
                <a14:m/>
                <a:endParaRPr lang="en-US" altLang="zh-CN" dirty="0" smtClean="0"/>
              </a:p>
              <a:p>
                <a:r>
                  <a:rPr lang="en-US" altLang="zh-CN" dirty="0" smtClean="0"/>
                  <a:t>Obtained by SVD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93" y="3594665"/>
                <a:ext cx="7716838" cy="3388658"/>
              </a:xfrm>
              <a:prstGeom prst="rect">
                <a:avLst/>
              </a:prstGeom>
              <a:blipFill rotWithShape="1">
                <a:blip r:embed="rId3"/>
                <a:stretch>
                  <a:fillRect r="-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7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 (Z.W.)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12787" y="3012142"/>
                <a:ext cx="7716838" cy="338865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Search for </a:t>
                </a:r>
                <a14:m>
                  <m:oMath xmlns=""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𝐾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nearest </a:t>
                </a:r>
                <a:r>
                  <a:rPr lang="en-US" altLang="zh-CN" dirty="0" smtClean="0"/>
                  <a:t>nodes</a:t>
                </a:r>
              </a:p>
              <a:p>
                <a:pPr lvl="1"/>
                <a:r>
                  <a:rPr lang="en-US" altLang="zh-CN" dirty="0" smtClean="0"/>
                  <a:t>By searching the highest </a:t>
                </a:r>
                <a14:m>
                  <m:oMath xmlns=""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𝐾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 smtClean="0"/>
                  <a:t>IFs</a:t>
                </a:r>
              </a:p>
              <a:p>
                <a:r>
                  <a:rPr lang="en-US" altLang="zh-CN" dirty="0" smtClean="0"/>
                  <a:t>Estimate </a:t>
                </a:r>
                <a14:m>
                  <m:oMath xmlns=""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𝑊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Naïve way</a:t>
                </a:r>
              </a:p>
              <a:p>
                <a:pPr lvl="1"/>
                <a:r>
                  <a:rPr lang="en-US" altLang="zh-CN" dirty="0" smtClean="0"/>
                  <a:t>Covariance using distance</a:t>
                </a:r>
              </a:p>
              <a:p>
                <a:r>
                  <a:rPr lang="en-US" altLang="zh-CN" dirty="0"/>
                  <a:t>Compute </a:t>
                </a:r>
                <a:r>
                  <a:rPr lang="en-US" altLang="zh-CN" dirty="0" smtClean="0"/>
                  <a:t>embedding from eigenvectors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2787" y="3012142"/>
                <a:ext cx="7716838" cy="3388658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973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Parameters and return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Input</a:t>
            </a:r>
          </a:p>
          <a:p>
            <a:pPr lvl="1"/>
            <a:r>
              <a:rPr lang="en-US" altLang="zh-CN" dirty="0" smtClean="0"/>
              <a:t>Interaction Frequency information</a:t>
            </a:r>
          </a:p>
          <a:p>
            <a:pPr lvl="1"/>
            <a:r>
              <a:rPr lang="en-US" altLang="zh-CN" dirty="0" smtClean="0"/>
              <a:t>Matrix information </a:t>
            </a:r>
          </a:p>
          <a:p>
            <a:r>
              <a:rPr lang="en-US" altLang="zh-CN" dirty="0" smtClean="0"/>
              <a:t>Output</a:t>
            </a:r>
          </a:p>
          <a:p>
            <a:pPr lvl="1"/>
            <a:r>
              <a:rPr lang="en-US" altLang="zh-CN" dirty="0" smtClean="0"/>
              <a:t>3 dimensional coordinates for each point</a:t>
            </a:r>
          </a:p>
        </p:txBody>
      </p:sp>
    </p:spTree>
    <p:extLst>
      <p:ext uri="{BB962C8B-B14F-4D97-AF65-F5344CB8AC3E}">
        <p14:creationId xmlns:p14="http://schemas.microsoft.com/office/powerpoint/2010/main" val="2062199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Part 4: </a:t>
            </a:r>
            <a:r>
              <a:rPr lang="en-US" altLang="zh-CN" dirty="0" smtClean="0"/>
              <a:t>Implementation &amp; results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62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LLE </a:t>
            </a:r>
            <a:r>
              <a:rPr lang="en-US" altLang="zh-CN" dirty="0" smtClean="0"/>
              <a:t>performance</a:t>
            </a:r>
            <a:endParaRPr lang="zh-CN" altLang="en-US" dirty="0"/>
          </a:p>
        </p:txBody>
      </p:sp>
      <p:pic>
        <p:nvPicPr>
          <p:cNvPr id="6" name="Picture 5" descr="Figure_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05" y="3249611"/>
            <a:ext cx="4135420" cy="3146515"/>
          </a:xfrm>
          <a:prstGeom prst="rect">
            <a:avLst/>
          </a:prstGeom>
        </p:spPr>
      </p:pic>
      <p:pic>
        <p:nvPicPr>
          <p:cNvPr id="7" name="Picture 6" descr="Figure_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473" y="3249610"/>
            <a:ext cx="4071961" cy="314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37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Sensitivity of 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igure_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28" y="3012142"/>
            <a:ext cx="4438006" cy="3388658"/>
          </a:xfrm>
          <a:prstGeom prst="rect">
            <a:avLst/>
          </a:prstGeom>
        </p:spPr>
      </p:pic>
      <p:pic>
        <p:nvPicPr>
          <p:cNvPr id="6" name="Picture 5" descr="Figure_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630" y="3012142"/>
            <a:ext cx="4385322" cy="338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MDS performance</a:t>
            </a:r>
            <a:endParaRPr lang="zh-CN" altLang="en-US" dirty="0"/>
          </a:p>
        </p:txBody>
      </p:sp>
      <p:pic>
        <p:nvPicPr>
          <p:cNvPr id="4" name="Picture 3" descr="md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19400"/>
            <a:ext cx="4585402" cy="4009500"/>
          </a:xfrm>
          <a:prstGeom prst="rect">
            <a:avLst/>
          </a:prstGeom>
        </p:spPr>
      </p:pic>
      <p:pic>
        <p:nvPicPr>
          <p:cNvPr id="5" name="Picture 4" descr="mds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896" y="2790300"/>
            <a:ext cx="4558597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19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MDS RMSD = 0.01544373</a:t>
            </a:r>
            <a:endParaRPr lang="zh-CN" altLang="en-US" dirty="0"/>
          </a:p>
        </p:txBody>
      </p:sp>
      <p:pic>
        <p:nvPicPr>
          <p:cNvPr id="3" name="Picture 2" descr="prob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53" y="3092730"/>
            <a:ext cx="4568907" cy="331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2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T.H.</a:t>
            </a:r>
          </a:p>
          <a:p>
            <a:pPr lvl="1"/>
            <a:r>
              <a:rPr lang="en-US" altLang="zh-CN" dirty="0" smtClean="0"/>
              <a:t>Dimension </a:t>
            </a:r>
            <a:r>
              <a:rPr lang="en-US" altLang="zh-CN" dirty="0" smtClean="0"/>
              <a:t>Reduction (MLT)</a:t>
            </a:r>
          </a:p>
          <a:p>
            <a:pPr lvl="1"/>
            <a:r>
              <a:rPr lang="en-US" altLang="zh-CN" dirty="0" smtClean="0"/>
              <a:t>Example tech: Locally Linear Embedding (LLE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W.C.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Modified MLT for Structure Prediction </a:t>
            </a:r>
          </a:p>
          <a:p>
            <a:pPr lvl="1"/>
            <a:r>
              <a:rPr lang="en-US" altLang="zh-CN" dirty="0" smtClean="0"/>
              <a:t>Implementation  and results</a:t>
            </a:r>
          </a:p>
          <a:p>
            <a:pPr lvl="1"/>
            <a:r>
              <a:rPr lang="en-US" altLang="zh-CN" dirty="0" smtClean="0"/>
              <a:t>Former step and next step (L.W. and  Z.W.)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3650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MDS RMSD = 0.01544373</a:t>
            </a:r>
            <a:endParaRPr lang="zh-CN" altLang="en-US" dirty="0"/>
          </a:p>
        </p:txBody>
      </p:sp>
      <p:pic>
        <p:nvPicPr>
          <p:cNvPr id="3" name="Picture 2" descr="prob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53" y="3092730"/>
            <a:ext cx="4568907" cy="331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55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PCA performance</a:t>
            </a:r>
            <a:endParaRPr lang="zh-CN" altLang="en-US" dirty="0"/>
          </a:p>
        </p:txBody>
      </p:sp>
      <p:pic>
        <p:nvPicPr>
          <p:cNvPr id="5" name="Picture 4" descr="Figure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00" y="3077482"/>
            <a:ext cx="4502930" cy="3500095"/>
          </a:xfrm>
          <a:prstGeom prst="rect">
            <a:avLst/>
          </a:prstGeom>
        </p:spPr>
      </p:pic>
      <p:pic>
        <p:nvPicPr>
          <p:cNvPr id="6" name="Picture 5" descr="Figure_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303" y="3077482"/>
            <a:ext cx="4502931" cy="350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55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</a:t>
            </a:r>
            <a:r>
              <a:rPr lang="en-US" altLang="zh-CN" dirty="0" smtClean="0"/>
              <a:t>? </a:t>
            </a:r>
            <a:r>
              <a:rPr lang="en-US" altLang="zh-CN" dirty="0" smtClean="0"/>
              <a:t>Reason 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IF information from one to its nearest points is not </a:t>
            </a:r>
            <a:r>
              <a:rPr lang="en-US" altLang="zh-CN" dirty="0" smtClean="0"/>
              <a:t>enough</a:t>
            </a:r>
            <a:endParaRPr lang="en-US" altLang="zh-CN" dirty="0"/>
          </a:p>
          <a:p>
            <a:r>
              <a:rPr lang="en-US" altLang="zh-CN" dirty="0" smtClean="0"/>
              <a:t>need </a:t>
            </a:r>
            <a:r>
              <a:rPr lang="en-US" altLang="zh-CN" dirty="0" smtClean="0"/>
              <a:t>more IF from its neighbor to its neighbor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58100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</a:t>
            </a:r>
            <a:r>
              <a:rPr lang="en-US" altLang="zh-CN" dirty="0" smtClean="0"/>
              <a:t>? </a:t>
            </a:r>
            <a:r>
              <a:rPr lang="en-US" altLang="zh-CN" dirty="0" smtClean="0"/>
              <a:t>Reason 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3306" y="3094617"/>
            <a:ext cx="4054050" cy="3388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Random </a:t>
            </a:r>
            <a:r>
              <a:rPr lang="en-US" altLang="zh-CN" dirty="0" smtClean="0"/>
              <a:t>structure is not </a:t>
            </a:r>
            <a:r>
              <a:rPr lang="en-US" altLang="zh-CN" dirty="0" smtClean="0"/>
              <a:t>reasonable</a:t>
            </a:r>
          </a:p>
          <a:p>
            <a:pPr lvl="1"/>
            <a:r>
              <a:rPr lang="en-US" altLang="zh-CN" dirty="0" smtClean="0"/>
              <a:t>W.L’s MLT: decrease energy function by random walk</a:t>
            </a:r>
          </a:p>
          <a:p>
            <a:pPr lvl="1"/>
            <a:r>
              <a:rPr lang="en-US" altLang="zh-CN" dirty="0" smtClean="0"/>
              <a:t>Inapplicable cause of complexity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Picture 3" descr="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953" y="3378507"/>
            <a:ext cx="4534919" cy="280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70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</a:t>
            </a:r>
            <a:r>
              <a:rPr lang="en-US" altLang="zh-CN" dirty="0" smtClean="0"/>
              <a:t>? </a:t>
            </a:r>
            <a:r>
              <a:rPr lang="en-US" altLang="zh-CN" dirty="0" smtClean="0"/>
              <a:t>Reason - 3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2788" y="3012142"/>
            <a:ext cx="4070545" cy="3388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Pure LLE doesn’t </a:t>
            </a:r>
            <a:r>
              <a:rPr lang="en-US" altLang="zh-CN" dirty="0" smtClean="0"/>
              <a:t>work well, </a:t>
            </a:r>
            <a:r>
              <a:rPr lang="en-US" altLang="zh-CN" dirty="0" smtClean="0"/>
              <a:t>requiring modifications</a:t>
            </a:r>
          </a:p>
          <a:p>
            <a:r>
              <a:rPr lang="en-US" altLang="zh-CN" dirty="0" smtClean="0"/>
              <a:t>Hessian LLE, MLLE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Picture 3" descr="ribb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353" y="3115595"/>
            <a:ext cx="34575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16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767px-Lle_hlle_swissro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22" y="13131"/>
            <a:ext cx="8764632" cy="684486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93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Improvement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Still have to convert IF to distance</a:t>
            </a:r>
          </a:p>
          <a:p>
            <a:pPr lvl="1"/>
            <a:r>
              <a:rPr lang="en-US" altLang="zh-CN" dirty="0" smtClean="0"/>
              <a:t>Estimate the distance between one’s neighbors</a:t>
            </a:r>
          </a:p>
          <a:p>
            <a:r>
              <a:rPr lang="en-US" altLang="zh-CN" dirty="0" smtClean="0"/>
              <a:t>2. </a:t>
            </a:r>
            <a:r>
              <a:rPr lang="en-US" altLang="zh-CN" dirty="0" smtClean="0"/>
              <a:t>Dataset</a:t>
            </a:r>
          </a:p>
          <a:p>
            <a:pPr lvl="1"/>
            <a:r>
              <a:rPr lang="en-US" altLang="zh-CN" dirty="0" smtClean="0"/>
              <a:t>Modify random structure</a:t>
            </a:r>
          </a:p>
          <a:p>
            <a:pPr lvl="1"/>
            <a:r>
              <a:rPr lang="en-US" altLang="zh-CN" dirty="0"/>
              <a:t>S</a:t>
            </a:r>
            <a:r>
              <a:rPr lang="en-US" altLang="zh-CN" dirty="0" smtClean="0"/>
              <a:t>earch </a:t>
            </a:r>
            <a:r>
              <a:rPr lang="en-US" altLang="zh-CN" dirty="0" smtClean="0"/>
              <a:t>for real data to run more structures</a:t>
            </a:r>
          </a:p>
          <a:p>
            <a:r>
              <a:rPr lang="en-US" altLang="zh-CN" dirty="0" smtClean="0"/>
              <a:t>3. </a:t>
            </a:r>
            <a:r>
              <a:rPr lang="en-US" altLang="zh-CN" dirty="0" smtClean="0"/>
              <a:t>LLE modification (HLLE works </a:t>
            </a:r>
            <a:r>
              <a:rPr lang="en-US" altLang="zh-CN" dirty="0" smtClean="0"/>
              <a:t>better)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4610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b="1" dirty="0"/>
              <a:t>[1] An Introduction to Locally Linear Embedding, Lawrence K. Saul, Lawrence K. Saul</a:t>
            </a:r>
          </a:p>
          <a:p>
            <a:r>
              <a:rPr lang="en-US" altLang="zh-CN" b="1" dirty="0"/>
              <a:t>[2] A Survey of Dimension Reduction Techniques, </a:t>
            </a:r>
            <a:r>
              <a:rPr lang="en-US" altLang="zh-CN" b="1" dirty="0" err="1"/>
              <a:t>Imola</a:t>
            </a:r>
            <a:r>
              <a:rPr lang="en-US" altLang="zh-CN" b="1" dirty="0"/>
              <a:t> K. Fodor</a:t>
            </a:r>
          </a:p>
          <a:p>
            <a:r>
              <a:rPr lang="en-US" altLang="zh-CN" b="1" dirty="0"/>
              <a:t>[3</a:t>
            </a:r>
            <a:r>
              <a:rPr lang="en-US" altLang="zh-CN" b="1" dirty="0" smtClean="0"/>
              <a:t>] Dimension Reduction: </a:t>
            </a:r>
            <a:r>
              <a:rPr lang="en-US" altLang="zh-CN" b="1" dirty="0"/>
              <a:t>A Guided Tour, Christopher J. C. </a:t>
            </a:r>
            <a:r>
              <a:rPr lang="en-US" altLang="zh-CN" b="1" dirty="0" smtClean="0"/>
              <a:t>Burges</a:t>
            </a:r>
          </a:p>
          <a:p>
            <a:r>
              <a:rPr lang="en-US" altLang="zh-CN" b="1" dirty="0" smtClean="0"/>
              <a:t>[4] </a:t>
            </a:r>
            <a:r>
              <a:rPr lang="en-US" altLang="zh-CN" b="1" dirty="0"/>
              <a:t>Nonlinear Dimensionality Reduction by Locally Linear Embedding Sam T. </a:t>
            </a:r>
            <a:r>
              <a:rPr lang="en-US" altLang="zh-CN" b="1" dirty="0" err="1" smtClean="0"/>
              <a:t>Roweis</a:t>
            </a:r>
            <a:r>
              <a:rPr lang="en-US" altLang="zh-CN" b="1" dirty="0" smtClean="0"/>
              <a:t> </a:t>
            </a:r>
            <a:r>
              <a:rPr lang="en-US" altLang="zh-CN" b="1" dirty="0"/>
              <a:t>and Lawrence K. </a:t>
            </a:r>
            <a:r>
              <a:rPr lang="en-US" altLang="zh-CN" b="1" dirty="0" smtClean="0"/>
              <a:t>Saul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8600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 rot="21048302">
            <a:off x="0" y="5229327"/>
            <a:ext cx="7223005" cy="977900"/>
          </a:xfrm>
        </p:spPr>
        <p:txBody>
          <a:bodyPr/>
          <a:lstStyle/>
          <a:p>
            <a:r>
              <a:rPr lang="en-US" altLang="zh-CN" dirty="0" smtClean="0"/>
              <a:t>Motivations and Techniques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 1:Dimension Reduction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645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Dimension Reduction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Manifold learning techniques</a:t>
            </a:r>
          </a:p>
          <a:p>
            <a:pPr lvl="1"/>
            <a:r>
              <a:rPr lang="en-US" altLang="zh-CN" dirty="0"/>
              <a:t>Embed data from high to </a:t>
            </a:r>
            <a:r>
              <a:rPr lang="en-US" altLang="zh-CN" dirty="0" smtClean="0"/>
              <a:t>low dimensional</a:t>
            </a:r>
          </a:p>
          <a:p>
            <a:pPr lvl="1"/>
            <a:r>
              <a:rPr lang="en-US" altLang="zh-CN" dirty="0" smtClean="0"/>
              <a:t>Goal 1: Reduce Complexity</a:t>
            </a:r>
          </a:p>
          <a:p>
            <a:pPr lvl="1"/>
            <a:r>
              <a:rPr lang="en-US" altLang="zh-CN" dirty="0" smtClean="0"/>
              <a:t>Goal 2: Extract </a:t>
            </a:r>
            <a:r>
              <a:rPr lang="en-US" altLang="zh-CN" dirty="0"/>
              <a:t>Key Low Dimensional </a:t>
            </a:r>
            <a:r>
              <a:rPr lang="en-US" altLang="zh-CN" dirty="0" smtClean="0"/>
              <a:t>Features</a:t>
            </a:r>
          </a:p>
          <a:p>
            <a:pPr lvl="1"/>
            <a:r>
              <a:rPr lang="en-US" altLang="zh-CN" dirty="0" smtClean="0"/>
              <a:t>Goal 3: Data </a:t>
            </a:r>
            <a:r>
              <a:rPr lang="en-US" altLang="zh-CN" dirty="0" smtClean="0"/>
              <a:t>Visualization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30647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Dimension Reduction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Possible MLTs</a:t>
            </a:r>
          </a:p>
          <a:p>
            <a:pPr lvl="1"/>
            <a:r>
              <a:rPr lang="en-US" altLang="zh-CN" dirty="0" smtClean="0"/>
              <a:t>Principle </a:t>
            </a:r>
            <a:r>
              <a:rPr lang="en-US" altLang="zh-CN" dirty="0"/>
              <a:t>Component Analysis (PCA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SVD, high speed and good result</a:t>
            </a:r>
            <a:endParaRPr lang="en-US" altLang="zh-CN" dirty="0"/>
          </a:p>
          <a:p>
            <a:pPr lvl="1"/>
            <a:r>
              <a:rPr lang="en-US" altLang="zh-CN" dirty="0"/>
              <a:t>Multidimensional Scaling (MDS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Hw2, a bit slower but better</a:t>
            </a:r>
            <a:endParaRPr lang="en-US" altLang="zh-CN" dirty="0"/>
          </a:p>
          <a:p>
            <a:pPr lvl="1"/>
            <a:r>
              <a:rPr lang="en-US" altLang="zh-CN" dirty="0" smtClean="0"/>
              <a:t>Locally </a:t>
            </a:r>
            <a:r>
              <a:rPr lang="en-US" altLang="zh-CN" dirty="0"/>
              <a:t>Linear Embedding (LLE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Improved LLE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9801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Intuitions and Algorithm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 2: </a:t>
            </a:r>
            <a:r>
              <a:rPr lang="en-US" altLang="zh-CN" dirty="0"/>
              <a:t>Locally Linear Embedding (LLE)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4899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Assumptions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points are sampled from a low dimensional manifold</a:t>
            </a:r>
          </a:p>
          <a:p>
            <a:r>
              <a:rPr lang="en-US" altLang="zh-CN" dirty="0" smtClean="0"/>
              <a:t>Data points can be locally approximately embedded into a plane</a:t>
            </a:r>
          </a:p>
          <a:p>
            <a:r>
              <a:rPr lang="en-US" altLang="zh-CN" dirty="0" smtClean="0"/>
              <a:t>The nearer two data points, the more similar they are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790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Intuitions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Every data point can be approximately expressed as an combination of its neighbors</a:t>
            </a:r>
          </a:p>
          <a:p>
            <a:r>
              <a:rPr lang="en-US" altLang="zh-CN" dirty="0" smtClean="0"/>
              <a:t>LLE constructs a neighborhood preserving mapping by</a:t>
            </a:r>
          </a:p>
          <a:p>
            <a:pPr marL="806450" lvl="1" indent="-457200">
              <a:buFont typeface="+mj-lt"/>
              <a:buAutoNum type="arabicPeriod"/>
            </a:pPr>
            <a:r>
              <a:rPr lang="en-US" altLang="zh-CN" dirty="0" smtClean="0"/>
              <a:t>Calculate combinations for each data point</a:t>
            </a:r>
          </a:p>
          <a:p>
            <a:pPr marL="806450" lvl="1" indent="-457200">
              <a:buFont typeface="+mj-lt"/>
              <a:buAutoNum type="arabicPeriod"/>
            </a:pPr>
            <a:r>
              <a:rPr lang="en-US" altLang="zh-CN" dirty="0" smtClean="0"/>
              <a:t>Fit into a low dimensional Euclidean space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6177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图片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72" y="0"/>
            <a:ext cx="7589378" cy="6858000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22772" cy="6858000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150" y="0"/>
            <a:ext cx="8318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06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1761</TotalTime>
  <Words>555</Words>
  <Application>Microsoft Macintosh PowerPoint</Application>
  <PresentationFormat>On-screen Show (4:3)</PresentationFormat>
  <Paragraphs>88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Sky</vt:lpstr>
      <vt:lpstr>Apply MLT to Model 3D Chromatin Structures </vt:lpstr>
      <vt:lpstr>Overview</vt:lpstr>
      <vt:lpstr>Part 1:Dimension Reduction</vt:lpstr>
      <vt:lpstr>Dimension Reduction </vt:lpstr>
      <vt:lpstr>Dimension Reduction</vt:lpstr>
      <vt:lpstr>Part 2: Locally Linear Embedding (LLE)</vt:lpstr>
      <vt:lpstr>Assumptions</vt:lpstr>
      <vt:lpstr>Intuitions</vt:lpstr>
      <vt:lpstr>PowerPoint Presentation</vt:lpstr>
      <vt:lpstr>PowerPoint Presentation</vt:lpstr>
      <vt:lpstr>Part 3: Modified LLE for Structure Prediction</vt:lpstr>
      <vt:lpstr>Implementations</vt:lpstr>
      <vt:lpstr>Algorithm (Z.W.)</vt:lpstr>
      <vt:lpstr>Parameters and return</vt:lpstr>
      <vt:lpstr> Part 4: Implementation &amp; results</vt:lpstr>
      <vt:lpstr>LLE performance</vt:lpstr>
      <vt:lpstr>Sensitivity of k</vt:lpstr>
      <vt:lpstr>MDS performance</vt:lpstr>
      <vt:lpstr>MDS RMSD = 0.01544373</vt:lpstr>
      <vt:lpstr>MDS RMSD = 0.01544373</vt:lpstr>
      <vt:lpstr>PCA performance</vt:lpstr>
      <vt:lpstr>Why? Reason - 1</vt:lpstr>
      <vt:lpstr>Why? Reason - 2</vt:lpstr>
      <vt:lpstr>Why? Reason - 3</vt:lpstr>
      <vt:lpstr>PowerPoint Presentation</vt:lpstr>
      <vt:lpstr>Improvement</vt:lpstr>
      <vt:lpstr>Reference</vt:lpstr>
    </vt:vector>
  </TitlesOfParts>
  <Company>Tsinghua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weiyi chen</dc:creator>
  <cp:lastModifiedBy>Weiyi</cp:lastModifiedBy>
  <cp:revision>172</cp:revision>
  <dcterms:created xsi:type="dcterms:W3CDTF">2013-06-04T01:00:22Z</dcterms:created>
  <dcterms:modified xsi:type="dcterms:W3CDTF">2014-06-03T04:52:10Z</dcterms:modified>
</cp:coreProperties>
</file>