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288" userDrawn="1">
          <p15:clr>
            <a:srgbClr val="A4A3A4"/>
          </p15:clr>
        </p15:guide>
        <p15:guide id="4" orient="horz" pos="2304" userDrawn="1">
          <p15:clr>
            <a:srgbClr val="A4A3A4"/>
          </p15:clr>
        </p15:guide>
        <p15:guide id="5" pos="9408" userDrawn="1">
          <p15:clr>
            <a:srgbClr val="A4A3A4"/>
          </p15:clr>
        </p15:guide>
        <p15:guide id="7" pos="26784" userDrawn="1">
          <p15:clr>
            <a:srgbClr val="A4A3A4"/>
          </p15:clr>
        </p15:guide>
        <p15:guide id="8" pos="20832" userDrawn="1">
          <p15:clr>
            <a:srgbClr val="A4A3A4"/>
          </p15:clr>
        </p15:guide>
        <p15:guide id="9" pos="288" userDrawn="1">
          <p15:clr>
            <a:srgbClr val="A4A3A4"/>
          </p15:clr>
        </p15:guide>
        <p15:guide id="10" orient="horz" pos="3456" userDrawn="1">
          <p15:clr>
            <a:srgbClr val="A4A3A4"/>
          </p15:clr>
        </p15:guide>
        <p15:guide id="11" pos="27072" userDrawn="1">
          <p15:clr>
            <a:srgbClr val="A4A3A4"/>
          </p15:clr>
        </p15:guide>
        <p15:guide id="12" pos="13632" userDrawn="1">
          <p15:clr>
            <a:srgbClr val="A4A3A4"/>
          </p15:clr>
        </p15:guide>
        <p15:guide id="13" pos="21120" userDrawn="1">
          <p15:clr>
            <a:srgbClr val="A4A3A4"/>
          </p15:clr>
        </p15:guide>
        <p15:guide id="14" orient="horz" pos="20448" userDrawn="1">
          <p15:clr>
            <a:srgbClr val="A4A3A4"/>
          </p15:clr>
        </p15:guide>
        <p15:guide id="15" pos="27360" userDrawn="1">
          <p15:clr>
            <a:srgbClr val="A4A3A4"/>
          </p15:clr>
        </p15:guide>
        <p15:guide id="16" pos="20688" userDrawn="1">
          <p15:clr>
            <a:srgbClr val="A4A3A4"/>
          </p15:clr>
        </p15:guide>
        <p15:guide id="17" pos="6960" userDrawn="1">
          <p15:clr>
            <a:srgbClr val="A4A3A4"/>
          </p15:clr>
        </p15:guide>
        <p15:guide id="18" orient="horz" pos="17616" userDrawn="1">
          <p15:clr>
            <a:srgbClr val="A4A3A4"/>
          </p15:clr>
        </p15:guide>
        <p15:guide id="19" pos="13920" userDrawn="1">
          <p15:clr>
            <a:srgbClr val="A4A3A4"/>
          </p15:clr>
        </p15:guide>
        <p15:guide id="20" pos="14208" userDrawn="1">
          <p15:clr>
            <a:srgbClr val="A4A3A4"/>
          </p15:clr>
        </p15:guide>
        <p15:guide id="21" pos="7248" userDrawn="1">
          <p15:clr>
            <a:srgbClr val="A4A3A4"/>
          </p15:clr>
        </p15:guide>
        <p15:guide id="22" pos="576" userDrawn="1">
          <p15:clr>
            <a:srgbClr val="A4A3A4"/>
          </p15:clr>
        </p15:guide>
        <p15:guide id="23" pos="6816" userDrawn="1">
          <p15:clr>
            <a:srgbClr val="A4A3A4"/>
          </p15:clr>
        </p15:guide>
        <p15:guide id="24" pos="6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B0B"/>
    <a:srgbClr val="DEA310"/>
    <a:srgbClr val="D2A500"/>
    <a:srgbClr val="E6B500"/>
    <a:srgbClr val="00244F"/>
    <a:srgbClr val="D3D3D3"/>
    <a:srgbClr val="A7A7A7"/>
    <a:srgbClr val="C49A00"/>
    <a:srgbClr val="1B304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94" autoAdjust="0"/>
    <p:restoredTop sz="96940" autoAdjust="0"/>
  </p:normalViewPr>
  <p:slideViewPr>
    <p:cSldViewPr>
      <p:cViewPr>
        <p:scale>
          <a:sx n="30" d="100"/>
          <a:sy n="30" d="100"/>
        </p:scale>
        <p:origin x="60" y="-1402"/>
      </p:cViewPr>
      <p:guideLst>
        <p:guide orient="horz" pos="10368"/>
        <p:guide pos="13824"/>
        <p:guide orient="horz" pos="288"/>
        <p:guide orient="horz" pos="2304"/>
        <p:guide pos="9408"/>
        <p:guide pos="26784"/>
        <p:guide pos="20832"/>
        <p:guide pos="288"/>
        <p:guide orient="horz" pos="3456"/>
        <p:guide pos="27072"/>
        <p:guide pos="13632"/>
        <p:guide pos="21120"/>
        <p:guide orient="horz" pos="20448"/>
        <p:guide pos="27360"/>
        <p:guide pos="20688"/>
        <p:guide pos="6960"/>
        <p:guide orient="horz" pos="17616"/>
        <p:guide pos="13920"/>
        <p:guide pos="14208"/>
        <p:guide pos="7248"/>
        <p:guide pos="576"/>
        <p:guide pos="6816"/>
        <p:guide pos="652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11/6/2017</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grpSp>
        <p:nvGrpSpPr>
          <p:cNvPr id="22" name="Group 21"/>
          <p:cNvGrpSpPr/>
          <p:nvPr/>
        </p:nvGrpSpPr>
        <p:grpSpPr>
          <a:xfrm>
            <a:off x="33103527" y="26968561"/>
            <a:ext cx="10332720" cy="3115237"/>
            <a:chOff x="33261300" y="24619721"/>
            <a:chExt cx="10287000" cy="3115237"/>
          </a:xfrm>
        </p:grpSpPr>
        <p:sp>
          <p:nvSpPr>
            <p:cNvPr id="14" name="Text Box 193"/>
            <p:cNvSpPr txBox="1">
              <a:spLocks noChangeArrowheads="1"/>
            </p:cNvSpPr>
            <p:nvPr/>
          </p:nvSpPr>
          <p:spPr bwMode="auto">
            <a:xfrm>
              <a:off x="33261300" y="25303570"/>
              <a:ext cx="10287000" cy="2431388"/>
            </a:xfrm>
            <a:prstGeom prst="rect">
              <a:avLst/>
            </a:prstGeom>
            <a:solidFill>
              <a:schemeClr val="bg1"/>
            </a:solidFill>
            <a:ln w="12700">
              <a:solidFill>
                <a:schemeClr val="accent1">
                  <a:lumMod val="75000"/>
                </a:schemeClr>
              </a:solidFill>
            </a:ln>
            <a:effectLst/>
          </p:spPr>
          <p:txBody>
            <a:bodyPr wrap="square" lIns="457200" tIns="137137" rIns="457200" bIns="137137" anchor="t" anchorCtr="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65138" indent="-465138" algn="just" eaLnBrk="1" hangingPunct="1">
                <a:tabLst>
                  <a:tab pos="465138" algn="l"/>
                </a:tabLst>
              </a:pPr>
              <a:r>
                <a:rPr lang="en-US" sz="2000" dirty="0">
                  <a:latin typeface="Calibri" pitchFamily="34" charset="0"/>
                </a:rPr>
                <a:t>[1]	Piotr </a:t>
              </a:r>
              <a:r>
                <a:rPr lang="en-US" sz="2000" dirty="0" err="1">
                  <a:latin typeface="Calibri" pitchFamily="34" charset="0"/>
                </a:rPr>
                <a:t>Mirowski</a:t>
              </a:r>
              <a:r>
                <a:rPr lang="en-US" sz="2000" dirty="0">
                  <a:latin typeface="Calibri" pitchFamily="34" charset="0"/>
                </a:rPr>
                <a:t>, Razvan </a:t>
              </a:r>
              <a:r>
                <a:rPr lang="en-US" sz="2000" dirty="0" err="1">
                  <a:latin typeface="Calibri" pitchFamily="34" charset="0"/>
                </a:rPr>
                <a:t>Pascanu</a:t>
              </a:r>
              <a:r>
                <a:rPr lang="en-US" sz="2000" dirty="0">
                  <a:latin typeface="Calibri" pitchFamily="34" charset="0"/>
                </a:rPr>
                <a:t>, Fabio Viola, Hubert </a:t>
              </a:r>
              <a:r>
                <a:rPr lang="en-US" sz="2000" dirty="0" err="1">
                  <a:latin typeface="Calibri" pitchFamily="34" charset="0"/>
                </a:rPr>
                <a:t>Soyer</a:t>
              </a:r>
              <a:r>
                <a:rPr lang="en-US" sz="2000" dirty="0">
                  <a:latin typeface="Calibri" pitchFamily="34" charset="0"/>
                </a:rPr>
                <a:t>, Andrew J. Ballard, Andrea </a:t>
              </a:r>
              <a:r>
                <a:rPr lang="en-US" sz="2000" dirty="0" err="1">
                  <a:latin typeface="Calibri" pitchFamily="34" charset="0"/>
                </a:rPr>
                <a:t>Banino</a:t>
              </a:r>
              <a:r>
                <a:rPr lang="en-US" sz="2000" dirty="0">
                  <a:latin typeface="Calibri" pitchFamily="34" charset="0"/>
                </a:rPr>
                <a:t>, Misha </a:t>
              </a:r>
              <a:r>
                <a:rPr lang="en-US" sz="2000" dirty="0" err="1">
                  <a:latin typeface="Calibri" pitchFamily="34" charset="0"/>
                </a:rPr>
                <a:t>Denil</a:t>
              </a:r>
              <a:r>
                <a:rPr lang="en-US" sz="2000" dirty="0">
                  <a:latin typeface="Calibri" pitchFamily="34" charset="0"/>
                </a:rPr>
                <a:t>, Ross </a:t>
              </a:r>
              <a:r>
                <a:rPr lang="en-US" sz="2000" dirty="0" err="1">
                  <a:latin typeface="Calibri" pitchFamily="34" charset="0"/>
                </a:rPr>
                <a:t>Goroshin</a:t>
              </a:r>
              <a:r>
                <a:rPr lang="en-US" sz="2000" dirty="0">
                  <a:latin typeface="Calibri" pitchFamily="34" charset="0"/>
                </a:rPr>
                <a:t>, Laurent </a:t>
              </a:r>
              <a:r>
                <a:rPr lang="en-US" sz="2000" dirty="0" err="1">
                  <a:latin typeface="Calibri" pitchFamily="34" charset="0"/>
                </a:rPr>
                <a:t>Sifre</a:t>
              </a:r>
              <a:r>
                <a:rPr lang="en-US" sz="2000" dirty="0">
                  <a:latin typeface="Calibri" pitchFamily="34" charset="0"/>
                </a:rPr>
                <a:t>, </a:t>
              </a:r>
              <a:r>
                <a:rPr lang="en-US" sz="2000" dirty="0" err="1">
                  <a:latin typeface="Calibri" pitchFamily="34" charset="0"/>
                </a:rPr>
                <a:t>Koray</a:t>
              </a:r>
              <a:r>
                <a:rPr lang="en-US" sz="2000" dirty="0">
                  <a:latin typeface="Calibri" pitchFamily="34" charset="0"/>
                </a:rPr>
                <a:t> </a:t>
              </a:r>
              <a:r>
                <a:rPr lang="en-US" sz="2000" dirty="0" err="1">
                  <a:latin typeface="Calibri" pitchFamily="34" charset="0"/>
                </a:rPr>
                <a:t>Kavukcuoglu</a:t>
              </a:r>
              <a:r>
                <a:rPr lang="en-US" sz="2000" dirty="0">
                  <a:latin typeface="Calibri" pitchFamily="34" charset="0"/>
                </a:rPr>
                <a:t>, </a:t>
              </a:r>
              <a:r>
                <a:rPr lang="en-US" sz="2000" dirty="0" err="1">
                  <a:latin typeface="Calibri" pitchFamily="34" charset="0"/>
                </a:rPr>
                <a:t>Dharshan</a:t>
              </a:r>
              <a:r>
                <a:rPr lang="en-US" sz="2000" dirty="0">
                  <a:latin typeface="Calibri" pitchFamily="34" charset="0"/>
                </a:rPr>
                <a:t> Kumaran, and </a:t>
              </a:r>
              <a:r>
                <a:rPr lang="en-US" sz="2000" dirty="0" err="1">
                  <a:latin typeface="Calibri" pitchFamily="34" charset="0"/>
                </a:rPr>
                <a:t>Raia</a:t>
              </a:r>
              <a:r>
                <a:rPr lang="en-US" sz="2000" dirty="0">
                  <a:latin typeface="Calibri" pitchFamily="34" charset="0"/>
                </a:rPr>
                <a:t> Hadsell. Learning to navigate in complex environments. </a:t>
              </a:r>
              <a:r>
                <a:rPr lang="en-US" sz="2000" dirty="0" err="1">
                  <a:latin typeface="Calibri" pitchFamily="34" charset="0"/>
                </a:rPr>
                <a:t>CoRR</a:t>
              </a:r>
              <a:r>
                <a:rPr lang="en-US" sz="2000" dirty="0">
                  <a:latin typeface="Calibri" pitchFamily="34" charset="0"/>
                </a:rPr>
                <a:t>, abs/1611.03673, 2016. URL http://arxiv.org/abs/1611.03673 </a:t>
              </a:r>
            </a:p>
            <a:p>
              <a:pPr marL="465138" indent="-465138" algn="just" eaLnBrk="1" hangingPunct="1">
                <a:tabLst>
                  <a:tab pos="465138" algn="l"/>
                </a:tabLst>
              </a:pPr>
              <a:r>
                <a:rPr lang="en-US" sz="2000" dirty="0">
                  <a:latin typeface="Calibri" pitchFamily="34" charset="0"/>
                </a:rPr>
                <a:t>[2]	Charles Beattie, Joel Z </a:t>
              </a:r>
              <a:r>
                <a:rPr lang="en-US" sz="2000" dirty="0" err="1">
                  <a:latin typeface="Calibri" pitchFamily="34" charset="0"/>
                </a:rPr>
                <a:t>Leibo</a:t>
              </a:r>
              <a:r>
                <a:rPr lang="en-US" sz="2000" dirty="0">
                  <a:latin typeface="Calibri" pitchFamily="34" charset="0"/>
                </a:rPr>
                <a:t>, Denis </a:t>
              </a:r>
              <a:r>
                <a:rPr lang="en-US" sz="2000" dirty="0" err="1">
                  <a:latin typeface="Calibri" pitchFamily="34" charset="0"/>
                </a:rPr>
                <a:t>Teplyashin</a:t>
              </a:r>
              <a:r>
                <a:rPr lang="en-US" sz="2000" dirty="0">
                  <a:latin typeface="Calibri" pitchFamily="34" charset="0"/>
                </a:rPr>
                <a:t>, Tom Ward, Marcus Wainwright, Heinrich </a:t>
              </a:r>
              <a:r>
                <a:rPr lang="en-US" sz="2000" dirty="0" err="1">
                  <a:latin typeface="Calibri" pitchFamily="34" charset="0"/>
                </a:rPr>
                <a:t>Küttler</a:t>
              </a:r>
              <a:r>
                <a:rPr lang="en-US" sz="2000" dirty="0">
                  <a:latin typeface="Calibri" pitchFamily="34" charset="0"/>
                </a:rPr>
                <a:t>, Andrew </a:t>
              </a:r>
              <a:r>
                <a:rPr lang="en-US" sz="2000" dirty="0" err="1">
                  <a:latin typeface="Calibri" pitchFamily="34" charset="0"/>
                </a:rPr>
                <a:t>Lefrancq</a:t>
              </a:r>
              <a:r>
                <a:rPr lang="en-US" sz="2000" dirty="0">
                  <a:latin typeface="Calibri" pitchFamily="34" charset="0"/>
                </a:rPr>
                <a:t>, Simon Green, Víctor Valdés, Amir </a:t>
              </a:r>
              <a:r>
                <a:rPr lang="en-US" sz="2000" dirty="0" err="1">
                  <a:latin typeface="Calibri" pitchFamily="34" charset="0"/>
                </a:rPr>
                <a:t>Sadik</a:t>
              </a:r>
              <a:r>
                <a:rPr lang="en-US" sz="2000" dirty="0">
                  <a:latin typeface="Calibri" pitchFamily="34" charset="0"/>
                </a:rPr>
                <a:t>, et al. </a:t>
              </a:r>
              <a:r>
                <a:rPr lang="en-US" sz="2000" dirty="0" err="1">
                  <a:latin typeface="Calibri" pitchFamily="34" charset="0"/>
                </a:rPr>
                <a:t>Deepmind</a:t>
              </a:r>
              <a:r>
                <a:rPr lang="en-US" sz="2000" dirty="0">
                  <a:latin typeface="Calibri" pitchFamily="34" charset="0"/>
                </a:rPr>
                <a:t> lab. </a:t>
              </a:r>
              <a:r>
                <a:rPr lang="en-US" sz="2000" dirty="0" err="1">
                  <a:latin typeface="Calibri" pitchFamily="34" charset="0"/>
                </a:rPr>
                <a:t>arXiv</a:t>
              </a:r>
              <a:r>
                <a:rPr lang="en-US" sz="2000" dirty="0">
                  <a:latin typeface="Calibri" pitchFamily="34" charset="0"/>
                </a:rPr>
                <a:t> preprint arXiv:1612.03801, 2016. </a:t>
              </a:r>
            </a:p>
          </p:txBody>
        </p:sp>
        <p:sp>
          <p:nvSpPr>
            <p:cNvPr id="36" name="Rectangle 35"/>
            <p:cNvSpPr/>
            <p:nvPr/>
          </p:nvSpPr>
          <p:spPr>
            <a:xfrm>
              <a:off x="33261300" y="24619721"/>
              <a:ext cx="10287000" cy="685800"/>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References</a:t>
              </a:r>
            </a:p>
          </p:txBody>
        </p:sp>
      </p:grpSp>
      <p:grpSp>
        <p:nvGrpSpPr>
          <p:cNvPr id="3" name="Group 2"/>
          <p:cNvGrpSpPr/>
          <p:nvPr/>
        </p:nvGrpSpPr>
        <p:grpSpPr>
          <a:xfrm>
            <a:off x="457200" y="4572000"/>
            <a:ext cx="10332720" cy="10821872"/>
            <a:chOff x="274319" y="9442756"/>
            <a:chExt cx="10332720" cy="10821872"/>
          </a:xfrm>
        </p:grpSpPr>
        <p:sp>
          <p:nvSpPr>
            <p:cNvPr id="33" name="Rectangle 32"/>
            <p:cNvSpPr/>
            <p:nvPr/>
          </p:nvSpPr>
          <p:spPr>
            <a:xfrm>
              <a:off x="274319" y="9442756"/>
              <a:ext cx="10332720" cy="685800"/>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Objective and Contributions</a:t>
              </a:r>
            </a:p>
          </p:txBody>
        </p:sp>
        <p:sp>
          <p:nvSpPr>
            <p:cNvPr id="11" name="Text Box 190"/>
            <p:cNvSpPr txBox="1">
              <a:spLocks noChangeArrowheads="1"/>
            </p:cNvSpPr>
            <p:nvPr/>
          </p:nvSpPr>
          <p:spPr bwMode="auto">
            <a:xfrm>
              <a:off x="274319" y="10123437"/>
              <a:ext cx="10332720" cy="10141191"/>
            </a:xfrm>
            <a:prstGeom prst="rect">
              <a:avLst/>
            </a:prstGeom>
            <a:solidFill>
              <a:schemeClr val="bg1"/>
            </a:solidFill>
            <a:ln w="12700">
              <a:solidFill>
                <a:schemeClr val="accent1">
                  <a:lumMod val="75000"/>
                </a:schemeClr>
              </a:solidFill>
            </a:ln>
            <a:effectLst/>
          </p:spPr>
          <p:txBody>
            <a:bodyPr wrap="square" lIns="347472" tIns="137137" rIns="429768" bIns="137137" anchor="t" anchorCtr="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14300" algn="just" eaLnBrk="1" hangingPunct="1">
                <a:spcAft>
                  <a:spcPts val="1800"/>
                </a:spcAft>
              </a:pPr>
              <a:r>
                <a:rPr lang="en-US" sz="3200" b="1" dirty="0">
                  <a:latin typeface="Calibri" pitchFamily="34" charset="0"/>
                </a:rPr>
                <a:t>We empirically analyze </a:t>
              </a:r>
              <a:r>
                <a:rPr lang="en-US" sz="3200" b="1" dirty="0" err="1">
                  <a:latin typeface="Calibri" pitchFamily="34" charset="0"/>
                </a:rPr>
                <a:t>Mirowski</a:t>
              </a:r>
              <a:r>
                <a:rPr lang="en-US" sz="3200" b="1" dirty="0">
                  <a:latin typeface="Calibri" pitchFamily="34" charset="0"/>
                </a:rPr>
                <a:t> et. </a:t>
              </a:r>
              <a:r>
                <a:rPr lang="en-US" sz="3200" b="1" dirty="0" err="1">
                  <a:latin typeface="Calibri" pitchFamily="34" charset="0"/>
                </a:rPr>
                <a:t>al’s</a:t>
              </a:r>
              <a:r>
                <a:rPr lang="en-US" sz="3200" b="1" dirty="0">
                  <a:latin typeface="Calibri" pitchFamily="34" charset="0"/>
                </a:rPr>
                <a:t> (2016) </a:t>
              </a:r>
              <a:br>
                <a:rPr lang="en-US" sz="3200" b="1" dirty="0">
                  <a:latin typeface="Calibri" pitchFamily="34" charset="0"/>
                </a:rPr>
              </a:br>
              <a:r>
                <a:rPr lang="en-US" sz="3200" b="1" dirty="0">
                  <a:latin typeface="Calibri" pitchFamily="34" charset="0"/>
                </a:rPr>
                <a:t>NAV-A3C-D1-D2-L deep reinforcement learning method for navigation across a wide variety of environments and starting conditions and discover that learned navigational abilities do not generalize to previously unseen environments.</a:t>
              </a:r>
            </a:p>
            <a:p>
              <a:pPr marL="457200" indent="-342900" algn="just" eaLnBrk="1" hangingPunct="1">
                <a:spcAft>
                  <a:spcPts val="1200"/>
                </a:spcAft>
                <a:buFont typeface="Arial" panose="020B0604020202020204" pitchFamily="34" charset="0"/>
                <a:buChar char="•"/>
              </a:pPr>
              <a:r>
                <a:rPr lang="en-US" sz="3200" dirty="0">
                  <a:latin typeface="Calibri" pitchFamily="34" charset="0"/>
                </a:rPr>
                <a:t>Motivations:</a:t>
              </a:r>
            </a:p>
            <a:p>
              <a:pPr marL="798513" lvl="1" indent="-342900" algn="just" eaLnBrk="1" hangingPunct="1">
                <a:spcAft>
                  <a:spcPts val="1200"/>
                </a:spcAft>
                <a:buFont typeface="Arial" panose="020B0604020202020204" pitchFamily="34" charset="0"/>
                <a:buChar char="•"/>
              </a:pPr>
              <a:r>
                <a:rPr lang="en-US" sz="3200" dirty="0">
                  <a:latin typeface="Calibri" pitchFamily="34" charset="0"/>
                </a:rPr>
                <a:t>DRL-based navigation methods have demonstrated strong performance in learning to find a goal in challenging environments.</a:t>
              </a:r>
            </a:p>
            <a:p>
              <a:pPr marL="798513" lvl="1" indent="-342900" algn="just" eaLnBrk="1" hangingPunct="1">
                <a:spcAft>
                  <a:spcPts val="1200"/>
                </a:spcAft>
                <a:buFont typeface="Arial" panose="020B0604020202020204" pitchFamily="34" charset="0"/>
                <a:buChar char="•"/>
              </a:pPr>
              <a:r>
                <a:rPr lang="en-US" sz="3200" dirty="0">
                  <a:latin typeface="Calibri" pitchFamily="34" charset="0"/>
                </a:rPr>
                <a:t>It is unknown whether agents thus trained are performing any path-planning or mapping in their navigation.</a:t>
              </a:r>
            </a:p>
            <a:p>
              <a:pPr marL="457200" indent="-342900" algn="just" eaLnBrk="1" hangingPunct="1">
                <a:spcAft>
                  <a:spcPts val="1200"/>
                </a:spcAft>
                <a:buFont typeface="Arial" panose="020B0604020202020204" pitchFamily="34" charset="0"/>
                <a:buChar char="•"/>
              </a:pPr>
              <a:r>
                <a:rPr lang="en-US" sz="3200" dirty="0">
                  <a:latin typeface="Calibri" pitchFamily="34" charset="0"/>
                </a:rPr>
                <a:t>Contributions:</a:t>
              </a:r>
            </a:p>
            <a:p>
              <a:pPr marL="798513" lvl="1" indent="-342900" algn="just" eaLnBrk="1" hangingPunct="1">
                <a:spcAft>
                  <a:spcPts val="1200"/>
                </a:spcAft>
                <a:buFont typeface="Arial" panose="020B0604020202020204" pitchFamily="34" charset="0"/>
                <a:buChar char="•"/>
              </a:pPr>
              <a:r>
                <a:rPr lang="en-US" sz="3200" dirty="0">
                  <a:latin typeface="Calibri" pitchFamily="34" charset="0"/>
                </a:rPr>
                <a:t>Empirical analysis of this method across a wide variety of environments and starting conditions. </a:t>
              </a:r>
            </a:p>
            <a:p>
              <a:pPr marL="798513" lvl="1" indent="-342900" algn="just" eaLnBrk="1" hangingPunct="1">
                <a:spcAft>
                  <a:spcPts val="1200"/>
                </a:spcAft>
                <a:buFont typeface="Arial" panose="020B0604020202020204" pitchFamily="34" charset="0"/>
                <a:buChar char="•"/>
              </a:pPr>
              <a:r>
                <a:rPr lang="en-US" sz="3200" dirty="0">
                  <a:latin typeface="Calibri" pitchFamily="34" charset="0"/>
                </a:rPr>
                <a:t>Empirical analysis of the performance of this method on previously unseen environments.</a:t>
              </a:r>
            </a:p>
          </p:txBody>
        </p:sp>
      </p:grpSp>
      <p:pic>
        <p:nvPicPr>
          <p:cNvPr id="6" name="Picture 2" descr="Image result for university of michiga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562079"/>
            <a:ext cx="2729894" cy="2990088"/>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p:nvPr/>
        </p:nvGrpSpPr>
        <p:grpSpPr>
          <a:xfrm>
            <a:off x="33103527" y="4574241"/>
            <a:ext cx="10332720" cy="15544646"/>
            <a:chOff x="33085493" y="4574241"/>
            <a:chExt cx="10332720" cy="15544646"/>
          </a:xfrm>
        </p:grpSpPr>
        <p:sp>
          <p:nvSpPr>
            <p:cNvPr id="12" name="Text Box 191"/>
            <p:cNvSpPr txBox="1">
              <a:spLocks noChangeArrowheads="1"/>
            </p:cNvSpPr>
            <p:nvPr/>
          </p:nvSpPr>
          <p:spPr bwMode="auto">
            <a:xfrm>
              <a:off x="33085493" y="5257800"/>
              <a:ext cx="10332720" cy="14861087"/>
            </a:xfrm>
            <a:prstGeom prst="rect">
              <a:avLst/>
            </a:prstGeom>
            <a:solidFill>
              <a:schemeClr val="bg1"/>
            </a:solidFill>
            <a:ln w="12700">
              <a:solidFill>
                <a:schemeClr val="accent1">
                  <a:lumMod val="75000"/>
                </a:schemeClr>
              </a:solidFill>
            </a:ln>
            <a:effectLst/>
          </p:spPr>
          <p:txBody>
            <a:bodyPr wrap="square"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High Tower Text" panose="02040502050506030303" pitchFamily="18" charset="0"/>
                <a:buChar char="–"/>
              </a:pPr>
              <a:endParaRPr lang="en-US" sz="3200" dirty="0">
                <a:latin typeface="+mj-lt"/>
              </a:endParaRPr>
            </a:p>
          </p:txBody>
        </p:sp>
        <p:sp>
          <p:nvSpPr>
            <p:cNvPr id="48" name="Rectangle 47"/>
            <p:cNvSpPr/>
            <p:nvPr/>
          </p:nvSpPr>
          <p:spPr>
            <a:xfrm>
              <a:off x="33085493" y="4574241"/>
              <a:ext cx="10332720" cy="685800"/>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Experiments: Accuracy and Median Error</a:t>
              </a:r>
            </a:p>
          </p:txBody>
        </p:sp>
      </p:grpSp>
      <p:grpSp>
        <p:nvGrpSpPr>
          <p:cNvPr id="29" name="Group 28"/>
          <p:cNvGrpSpPr/>
          <p:nvPr/>
        </p:nvGrpSpPr>
        <p:grpSpPr>
          <a:xfrm>
            <a:off x="33101280" y="30632400"/>
            <a:ext cx="10332720" cy="1824527"/>
            <a:chOff x="33242794" y="30433744"/>
            <a:chExt cx="10298391" cy="1824527"/>
          </a:xfrm>
        </p:grpSpPr>
        <p:sp>
          <p:nvSpPr>
            <p:cNvPr id="69" name="Text Box 193"/>
            <p:cNvSpPr txBox="1">
              <a:spLocks noChangeArrowheads="1"/>
            </p:cNvSpPr>
            <p:nvPr/>
          </p:nvSpPr>
          <p:spPr bwMode="auto">
            <a:xfrm>
              <a:off x="33242794" y="31119544"/>
              <a:ext cx="10297886" cy="1138727"/>
            </a:xfrm>
            <a:prstGeom prst="rect">
              <a:avLst/>
            </a:prstGeom>
            <a:solidFill>
              <a:schemeClr val="bg1"/>
            </a:solidFill>
            <a:ln w="12700">
              <a:solidFill>
                <a:schemeClr val="accent1">
                  <a:lumMod val="75000"/>
                </a:schemeClr>
              </a:solidFill>
            </a:ln>
            <a:effectLst/>
          </p:spPr>
          <p:txBody>
            <a:bodyPr wrap="square" lIns="457200" tIns="137137" rIns="457200"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This work was partially supported by the Denso Corporation, NSF CNS 1463102, and DARPA W31P4Q-16-C-0091.</a:t>
              </a:r>
            </a:p>
          </p:txBody>
        </p:sp>
        <p:sp>
          <p:nvSpPr>
            <p:cNvPr id="70" name="Rectangle 69"/>
            <p:cNvSpPr/>
            <p:nvPr/>
          </p:nvSpPr>
          <p:spPr>
            <a:xfrm>
              <a:off x="33243299" y="30433744"/>
              <a:ext cx="10297886" cy="685800"/>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Acknowledgements</a:t>
              </a:r>
            </a:p>
          </p:txBody>
        </p:sp>
      </p:grpSp>
      <p:grpSp>
        <p:nvGrpSpPr>
          <p:cNvPr id="129" name="Group 128"/>
          <p:cNvGrpSpPr/>
          <p:nvPr/>
        </p:nvGrpSpPr>
        <p:grpSpPr>
          <a:xfrm>
            <a:off x="33103527" y="20359712"/>
            <a:ext cx="10332720" cy="6368024"/>
            <a:chOff x="33261300" y="24619721"/>
            <a:chExt cx="10287000" cy="6368024"/>
          </a:xfrm>
        </p:grpSpPr>
        <p:sp>
          <p:nvSpPr>
            <p:cNvPr id="130" name="Text Box 193"/>
            <p:cNvSpPr txBox="1">
              <a:spLocks noChangeArrowheads="1"/>
            </p:cNvSpPr>
            <p:nvPr/>
          </p:nvSpPr>
          <p:spPr bwMode="auto">
            <a:xfrm>
              <a:off x="33261300" y="25305521"/>
              <a:ext cx="10287000" cy="5682224"/>
            </a:xfrm>
            <a:prstGeom prst="rect">
              <a:avLst/>
            </a:prstGeom>
            <a:solidFill>
              <a:schemeClr val="bg1"/>
            </a:solidFill>
            <a:ln w="12700">
              <a:solidFill>
                <a:schemeClr val="accent1">
                  <a:lumMod val="75000"/>
                </a:schemeClr>
              </a:solidFill>
            </a:ln>
            <a:effectLst/>
          </p:spPr>
          <p:txBody>
            <a:bodyPr wrap="square"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High Tower Text" panose="02040502050506030303" pitchFamily="18" charset="0"/>
                <a:buChar char="–"/>
              </a:pPr>
              <a:endParaRPr lang="en-US" sz="3200" dirty="0">
                <a:latin typeface="Calibri" pitchFamily="34" charset="0"/>
              </a:endParaRPr>
            </a:p>
          </p:txBody>
        </p:sp>
        <p:sp>
          <p:nvSpPr>
            <p:cNvPr id="131" name="Rectangle 130"/>
            <p:cNvSpPr/>
            <p:nvPr/>
          </p:nvSpPr>
          <p:spPr>
            <a:xfrm>
              <a:off x="33261300" y="24619721"/>
              <a:ext cx="10287000" cy="685800"/>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Experiments: Error Histograms</a:t>
              </a:r>
            </a:p>
          </p:txBody>
        </p:sp>
      </p:grpSp>
      <p:grpSp>
        <p:nvGrpSpPr>
          <p:cNvPr id="9" name="Group 8"/>
          <p:cNvGrpSpPr/>
          <p:nvPr/>
        </p:nvGrpSpPr>
        <p:grpSpPr>
          <a:xfrm>
            <a:off x="452022" y="15592401"/>
            <a:ext cx="10337898" cy="16864526"/>
            <a:chOff x="263751" y="23222446"/>
            <a:chExt cx="10337898" cy="8538133"/>
          </a:xfrm>
        </p:grpSpPr>
        <p:sp>
          <p:nvSpPr>
            <p:cNvPr id="99" name="Rectangle 98"/>
            <p:cNvSpPr/>
            <p:nvPr/>
          </p:nvSpPr>
          <p:spPr>
            <a:xfrm>
              <a:off x="263751" y="23222446"/>
              <a:ext cx="10332720" cy="685800"/>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Problem Statement</a:t>
              </a:r>
            </a:p>
          </p:txBody>
        </p:sp>
        <p:sp>
          <p:nvSpPr>
            <p:cNvPr id="100" name="Text Box 190"/>
            <p:cNvSpPr txBox="1">
              <a:spLocks noChangeArrowheads="1"/>
            </p:cNvSpPr>
            <p:nvPr/>
          </p:nvSpPr>
          <p:spPr bwMode="auto">
            <a:xfrm>
              <a:off x="268929" y="23936082"/>
              <a:ext cx="10332720" cy="7824497"/>
            </a:xfrm>
            <a:prstGeom prst="rect">
              <a:avLst/>
            </a:prstGeom>
            <a:solidFill>
              <a:schemeClr val="bg1"/>
            </a:solidFill>
            <a:ln w="12700">
              <a:solidFill>
                <a:schemeClr val="accent1">
                  <a:lumMod val="75000"/>
                </a:schemeClr>
              </a:solidFill>
            </a:ln>
            <a:effectLst/>
          </p:spPr>
          <p:txBody>
            <a:bodyPr wrap="square" lIns="457200" tIns="137137" rIns="457200"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lgn="just" eaLnBrk="1" hangingPunct="1">
                <a:spcAft>
                  <a:spcPts val="1200"/>
                </a:spcAft>
              </a:pPr>
              <a:r>
                <a:rPr lang="en-US" sz="3200" dirty="0">
                  <a:solidFill>
                    <a:prstClr val="black"/>
                  </a:solidFill>
                  <a:latin typeface="Calibri"/>
                </a:rPr>
                <a:t>In recent years, </a:t>
              </a:r>
              <a:r>
                <a:rPr lang="en-US" sz="3200" b="1" dirty="0">
                  <a:solidFill>
                    <a:prstClr val="black"/>
                  </a:solidFill>
                  <a:latin typeface="Calibri"/>
                </a:rPr>
                <a:t>deep reinforcement learning </a:t>
              </a:r>
              <a:r>
                <a:rPr lang="en-US" sz="3200" dirty="0">
                  <a:solidFill>
                    <a:prstClr val="black"/>
                  </a:solidFill>
                  <a:latin typeface="Calibri"/>
                </a:rPr>
                <a:t>for navigation has arisen as a potential alternative to SLAM methods. Unlike SLAM, it combines the tasks of </a:t>
              </a:r>
              <a:r>
                <a:rPr lang="en-US" sz="3200" b="1" dirty="0">
                  <a:solidFill>
                    <a:prstClr val="black"/>
                  </a:solidFill>
                  <a:latin typeface="Calibri"/>
                </a:rPr>
                <a:t>exploration</a:t>
              </a:r>
              <a:r>
                <a:rPr lang="en-US" sz="3200" dirty="0">
                  <a:solidFill>
                    <a:prstClr val="black"/>
                  </a:solidFill>
                  <a:latin typeface="Calibri"/>
                </a:rPr>
                <a:t> and </a:t>
              </a:r>
              <a:r>
                <a:rPr lang="en-US" sz="3200" b="1" dirty="0">
                  <a:solidFill>
                    <a:prstClr val="black"/>
                  </a:solidFill>
                  <a:latin typeface="Calibri"/>
                </a:rPr>
                <a:t>mapping </a:t>
              </a:r>
              <a:r>
                <a:rPr lang="en-US" sz="3200" dirty="0">
                  <a:solidFill>
                    <a:prstClr val="black"/>
                  </a:solidFill>
                  <a:latin typeface="Calibri"/>
                </a:rPr>
                <a:t>in to a single learning framework. </a:t>
              </a:r>
            </a:p>
            <a:p>
              <a:pPr lvl="0" algn="just" eaLnBrk="1" hangingPunct="1">
                <a:spcAft>
                  <a:spcPts val="1200"/>
                </a:spcAft>
              </a:pPr>
              <a:r>
                <a:rPr lang="en-US" sz="3200" dirty="0">
                  <a:solidFill>
                    <a:prstClr val="black"/>
                  </a:solidFill>
                  <a:latin typeface="Calibri"/>
                </a:rPr>
                <a:t>Agents are trained on pure vision based monocular input. The model utilized is a modified version of the </a:t>
              </a:r>
              <a:r>
                <a:rPr lang="en-US" sz="3200" b="1" dirty="0">
                  <a:solidFill>
                    <a:prstClr val="black"/>
                  </a:solidFill>
                  <a:latin typeface="Calibri"/>
                </a:rPr>
                <a:t>NAV-A3C-D1-D2-L</a:t>
              </a:r>
              <a:r>
                <a:rPr lang="en-US" sz="3200" dirty="0">
                  <a:solidFill>
                    <a:prstClr val="black"/>
                  </a:solidFill>
                  <a:latin typeface="Calibri"/>
                </a:rPr>
                <a:t> architecture.</a:t>
              </a:r>
            </a:p>
          </p:txBody>
        </p:sp>
      </p:grpSp>
      <p:grpSp>
        <p:nvGrpSpPr>
          <p:cNvPr id="35" name="Group 34"/>
          <p:cNvGrpSpPr/>
          <p:nvPr/>
        </p:nvGrpSpPr>
        <p:grpSpPr>
          <a:xfrm>
            <a:off x="11049427" y="14410625"/>
            <a:ext cx="21808440" cy="7292967"/>
            <a:chOff x="11023962" y="13224004"/>
            <a:chExt cx="21826626" cy="5296255"/>
          </a:xfrm>
        </p:grpSpPr>
        <p:grpSp>
          <p:nvGrpSpPr>
            <p:cNvPr id="8" name="Group 7"/>
            <p:cNvGrpSpPr/>
            <p:nvPr/>
          </p:nvGrpSpPr>
          <p:grpSpPr>
            <a:xfrm>
              <a:off x="11023962" y="13224004"/>
              <a:ext cx="21808440" cy="5296252"/>
              <a:chOff x="11023962" y="11934496"/>
              <a:chExt cx="21808440" cy="6642436"/>
            </a:xfrm>
          </p:grpSpPr>
          <p:sp>
            <p:nvSpPr>
              <p:cNvPr id="54" name="Text Box 192"/>
              <p:cNvSpPr txBox="1">
                <a:spLocks noChangeArrowheads="1"/>
              </p:cNvSpPr>
              <p:nvPr/>
            </p:nvSpPr>
            <p:spPr bwMode="auto">
              <a:xfrm>
                <a:off x="11023962" y="12790059"/>
                <a:ext cx="21808440" cy="5786873"/>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p:txBody>
          </p:sp>
          <p:sp>
            <p:nvSpPr>
              <p:cNvPr id="55" name="Rectangle 54"/>
              <p:cNvSpPr/>
              <p:nvPr/>
            </p:nvSpPr>
            <p:spPr>
              <a:xfrm>
                <a:off x="11023962" y="11934496"/>
                <a:ext cx="21808440" cy="855563"/>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Evaluation Metrics</a:t>
                </a:r>
              </a:p>
            </p:txBody>
          </p:sp>
        </p:grpSp>
        <p:sp>
          <p:nvSpPr>
            <p:cNvPr id="45" name="TextBox 44"/>
            <p:cNvSpPr txBox="1"/>
            <p:nvPr/>
          </p:nvSpPr>
          <p:spPr>
            <a:xfrm>
              <a:off x="11041379" y="14020800"/>
              <a:ext cx="10868618" cy="739741"/>
            </a:xfrm>
            <a:prstGeom prst="rect">
              <a:avLst/>
            </a:prstGeom>
            <a:noFill/>
          </p:spPr>
          <p:txBody>
            <a:bodyPr wrap="square" rtlCol="0">
              <a:noAutofit/>
            </a:bodyPr>
            <a:lstStyle/>
            <a:p>
              <a:pPr algn="ctr">
                <a:spcAft>
                  <a:spcPts val="1200"/>
                </a:spcAft>
              </a:pPr>
              <a:r>
                <a:rPr lang="en-US" sz="3200" b="1" dirty="0"/>
                <a:t>Latency 1:&gt;1</a:t>
              </a:r>
            </a:p>
          </p:txBody>
        </p:sp>
        <p:sp>
          <p:nvSpPr>
            <p:cNvPr id="104" name="TextBox 103"/>
            <p:cNvSpPr txBox="1"/>
            <p:nvPr/>
          </p:nvSpPr>
          <p:spPr>
            <a:xfrm>
              <a:off x="21947230" y="14020800"/>
              <a:ext cx="10903358" cy="533400"/>
            </a:xfrm>
            <a:prstGeom prst="rect">
              <a:avLst/>
            </a:prstGeom>
            <a:noFill/>
          </p:spPr>
          <p:txBody>
            <a:bodyPr wrap="square" rtlCol="0">
              <a:noAutofit/>
            </a:bodyPr>
            <a:lstStyle/>
            <a:p>
              <a:pPr algn="ctr">
                <a:spcAft>
                  <a:spcPts val="1200"/>
                </a:spcAft>
              </a:pPr>
              <a:r>
                <a:rPr lang="en-US" sz="3200" b="1" dirty="0"/>
                <a:t>Distance Inefficiency</a:t>
              </a:r>
            </a:p>
          </p:txBody>
        </p:sp>
        <p:cxnSp>
          <p:nvCxnSpPr>
            <p:cNvPr id="57" name="Straight Connector 56"/>
            <p:cNvCxnSpPr>
              <a:cxnSpLocks/>
            </p:cNvCxnSpPr>
            <p:nvPr/>
          </p:nvCxnSpPr>
          <p:spPr>
            <a:xfrm>
              <a:off x="22082176" y="13906177"/>
              <a:ext cx="0" cy="46140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11049427" y="22114043"/>
            <a:ext cx="21810129" cy="10347155"/>
            <a:chOff x="11022273" y="21611267"/>
            <a:chExt cx="21810129" cy="6945058"/>
          </a:xfrm>
        </p:grpSpPr>
        <p:sp>
          <p:nvSpPr>
            <p:cNvPr id="98" name="Rectangle 97"/>
            <p:cNvSpPr/>
            <p:nvPr/>
          </p:nvSpPr>
          <p:spPr>
            <a:xfrm>
              <a:off x="11023962" y="21611267"/>
              <a:ext cx="21808440" cy="460312"/>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Qualitative Results</a:t>
              </a:r>
            </a:p>
          </p:txBody>
        </p:sp>
        <p:sp>
          <p:nvSpPr>
            <p:cNvPr id="101" name="Text Box 192"/>
            <p:cNvSpPr txBox="1">
              <a:spLocks noChangeArrowheads="1"/>
            </p:cNvSpPr>
            <p:nvPr/>
          </p:nvSpPr>
          <p:spPr bwMode="auto">
            <a:xfrm>
              <a:off x="11022273" y="22079494"/>
              <a:ext cx="21802653" cy="6476831"/>
            </a:xfrm>
            <a:prstGeom prst="rect">
              <a:avLst/>
            </a:prstGeom>
            <a:solidFill>
              <a:schemeClr val="bg1"/>
            </a:solidFill>
            <a:ln w="12700">
              <a:solidFill>
                <a:schemeClr val="accent1">
                  <a:lumMod val="75000"/>
                </a:schemeClr>
              </a:solidFill>
            </a:ln>
            <a:effectLst/>
          </p:spPr>
          <p:txBody>
            <a:bodyPr lIns="365760" tIns="137137" rIns="365760"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342900" eaLnBrk="1" hangingPunct="1">
                <a:buFont typeface="Arial" panose="020B0604020202020204" pitchFamily="34" charset="0"/>
                <a:buChar char="•"/>
              </a:pPr>
              <a:endParaRPr lang="en-US" sz="3200" dirty="0">
                <a:latin typeface="Calibri" pitchFamily="34" charset="0"/>
              </a:endParaRPr>
            </a:p>
          </p:txBody>
        </p:sp>
      </p:grpSp>
      <p:sp>
        <p:nvSpPr>
          <p:cNvPr id="108" name="Text Box 122">
            <a:extLst>
              <a:ext uri="{FF2B5EF4-FFF2-40B4-BE49-F238E27FC236}">
                <a16:creationId xmlns:a16="http://schemas.microsoft.com/office/drawing/2014/main" id="{7314C027-0810-4420-AB0F-F8FF568A4F03}"/>
              </a:ext>
            </a:extLst>
          </p:cNvPr>
          <p:cNvSpPr txBox="1">
            <a:spLocks noChangeArrowheads="1"/>
          </p:cNvSpPr>
          <p:nvPr/>
        </p:nvSpPr>
        <p:spPr bwMode="auto">
          <a:xfrm>
            <a:off x="5486400" y="196957"/>
            <a:ext cx="32918400" cy="170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rgbClr val="FFCB0B"/>
                </a:solidFill>
                <a:latin typeface="+mn-lt"/>
              </a:rPr>
              <a:t>Do deep reinforcement learning algorithms really learn to navigate?</a:t>
            </a:r>
          </a:p>
        </p:txBody>
      </p:sp>
      <p:sp>
        <p:nvSpPr>
          <p:cNvPr id="109" name="Text Box 123">
            <a:extLst>
              <a:ext uri="{FF2B5EF4-FFF2-40B4-BE49-F238E27FC236}">
                <a16:creationId xmlns:a16="http://schemas.microsoft.com/office/drawing/2014/main" id="{7BDF4168-829F-41AA-942B-63B3244CB5D3}"/>
              </a:ext>
            </a:extLst>
          </p:cNvPr>
          <p:cNvSpPr txBox="1">
            <a:spLocks noChangeArrowheads="1"/>
          </p:cNvSpPr>
          <p:nvPr/>
        </p:nvSpPr>
        <p:spPr bwMode="auto">
          <a:xfrm>
            <a:off x="5486401" y="1931792"/>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Shurjo Banerjee*, </a:t>
            </a:r>
            <a:r>
              <a:rPr lang="en-US" sz="4000" dirty="0" err="1">
                <a:solidFill>
                  <a:schemeClr val="accent3">
                    <a:lumMod val="20000"/>
                    <a:lumOff val="80000"/>
                  </a:schemeClr>
                </a:solidFill>
                <a:latin typeface="+mn-lt"/>
              </a:rPr>
              <a:t>Vikas</a:t>
            </a:r>
            <a:r>
              <a:rPr lang="en-US" sz="4000" dirty="0">
                <a:solidFill>
                  <a:schemeClr val="accent3">
                    <a:lumMod val="20000"/>
                    <a:lumOff val="80000"/>
                  </a:schemeClr>
                </a:solidFill>
                <a:latin typeface="+mn-lt"/>
              </a:rPr>
              <a:t> </a:t>
            </a:r>
            <a:r>
              <a:rPr lang="en-US" sz="4000" dirty="0" err="1">
                <a:solidFill>
                  <a:schemeClr val="accent3">
                    <a:lumMod val="20000"/>
                    <a:lumOff val="80000"/>
                  </a:schemeClr>
                </a:solidFill>
                <a:latin typeface="+mn-lt"/>
              </a:rPr>
              <a:t>Dhiman</a:t>
            </a:r>
            <a:r>
              <a:rPr lang="en-US" sz="4000" dirty="0">
                <a:solidFill>
                  <a:schemeClr val="accent3">
                    <a:lumMod val="20000"/>
                    <a:lumOff val="80000"/>
                  </a:schemeClr>
                </a:solidFill>
                <a:latin typeface="+mn-lt"/>
              </a:rPr>
              <a:t>*, Brent Griffin and Jason J. Corso</a:t>
            </a:r>
          </a:p>
          <a:p>
            <a:pPr algn="ctr" eaLnBrk="1" hangingPunct="1"/>
            <a:r>
              <a:rPr lang="en-US" sz="4000" dirty="0">
                <a:solidFill>
                  <a:schemeClr val="accent3">
                    <a:lumMod val="20000"/>
                    <a:lumOff val="80000"/>
                  </a:schemeClr>
                </a:solidFill>
                <a:latin typeface="+mn-lt"/>
              </a:rPr>
              <a:t>Electrical Engineering and Computer Science, University of Michigan, Ann Arbor, MI</a:t>
            </a:r>
          </a:p>
          <a:p>
            <a:pPr algn="ctr" eaLnBrk="1" hangingPunct="1">
              <a:spcBef>
                <a:spcPts val="600"/>
              </a:spcBef>
            </a:pPr>
            <a:r>
              <a:rPr lang="en-US" sz="3200" dirty="0">
                <a:solidFill>
                  <a:schemeClr val="accent3">
                    <a:lumMod val="20000"/>
                    <a:lumOff val="80000"/>
                  </a:schemeClr>
                </a:solidFill>
                <a:latin typeface="Courier New" panose="02070309020205020404" pitchFamily="49" charset="0"/>
                <a:cs typeface="Courier New" panose="02070309020205020404" pitchFamily="49" charset="0"/>
              </a:rPr>
              <a:t>{shurjo, </a:t>
            </a:r>
            <a:r>
              <a:rPr lang="en-US" sz="3200" dirty="0" err="1">
                <a:solidFill>
                  <a:schemeClr val="accent3">
                    <a:lumMod val="20000"/>
                    <a:lumOff val="80000"/>
                  </a:schemeClr>
                </a:solidFill>
                <a:latin typeface="Courier New" panose="02070309020205020404" pitchFamily="49" charset="0"/>
                <a:cs typeface="Courier New" panose="02070309020205020404" pitchFamily="49" charset="0"/>
              </a:rPr>
              <a:t>dhiman</a:t>
            </a:r>
            <a:r>
              <a:rPr lang="en-US" sz="3200"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3200" dirty="0" err="1">
                <a:solidFill>
                  <a:schemeClr val="accent3">
                    <a:lumMod val="20000"/>
                    <a:lumOff val="80000"/>
                  </a:schemeClr>
                </a:solidFill>
                <a:latin typeface="Courier New" panose="02070309020205020404" pitchFamily="49" charset="0"/>
                <a:cs typeface="Courier New" panose="02070309020205020404" pitchFamily="49" charset="0"/>
              </a:rPr>
              <a:t>griffb,jjcorso</a:t>
            </a:r>
            <a:r>
              <a:rPr lang="en-US" sz="3200" dirty="0">
                <a:solidFill>
                  <a:schemeClr val="accent3">
                    <a:lumMod val="20000"/>
                    <a:lumOff val="80000"/>
                  </a:schemeClr>
                </a:solidFill>
                <a:latin typeface="Courier New" panose="02070309020205020404" pitchFamily="49" charset="0"/>
                <a:cs typeface="Courier New" panose="02070309020205020404" pitchFamily="49" charset="0"/>
              </a:rPr>
              <a:t>}@umich.edu</a:t>
            </a:r>
          </a:p>
        </p:txBody>
      </p:sp>
      <p:grpSp>
        <p:nvGrpSpPr>
          <p:cNvPr id="25" name="Group 24">
            <a:extLst>
              <a:ext uri="{FF2B5EF4-FFF2-40B4-BE49-F238E27FC236}">
                <a16:creationId xmlns:a16="http://schemas.microsoft.com/office/drawing/2014/main" id="{3740F868-FD91-42D2-AE9D-645E85B67D9D}"/>
              </a:ext>
            </a:extLst>
          </p:cNvPr>
          <p:cNvGrpSpPr/>
          <p:nvPr/>
        </p:nvGrpSpPr>
        <p:grpSpPr>
          <a:xfrm>
            <a:off x="11042503" y="4571999"/>
            <a:ext cx="21808440" cy="9750466"/>
            <a:chOff x="11042503" y="4572000"/>
            <a:chExt cx="21808440" cy="8296940"/>
          </a:xfrm>
        </p:grpSpPr>
        <p:sp>
          <p:nvSpPr>
            <p:cNvPr id="13" name="Text Box 192"/>
            <p:cNvSpPr txBox="1">
              <a:spLocks noChangeArrowheads="1"/>
            </p:cNvSpPr>
            <p:nvPr/>
          </p:nvSpPr>
          <p:spPr bwMode="auto">
            <a:xfrm>
              <a:off x="11042503" y="5257800"/>
              <a:ext cx="21808440" cy="761114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We randomly generate 1000 training maps and 100 testing maps for our experiments.</a:t>
              </a:r>
            </a:p>
          </p:txBody>
        </p:sp>
        <p:sp>
          <p:nvSpPr>
            <p:cNvPr id="34" name="Rectangle 33"/>
            <p:cNvSpPr/>
            <p:nvPr/>
          </p:nvSpPr>
          <p:spPr>
            <a:xfrm>
              <a:off x="11042503" y="4572000"/>
              <a:ext cx="21808440" cy="685800"/>
            </a:xfrm>
            <a:prstGeom prst="rect">
              <a:avLst/>
            </a:prstGeom>
            <a:solidFill>
              <a:srgbClr val="00274C"/>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The DRL Navigation Challenge</a:t>
              </a:r>
            </a:p>
          </p:txBody>
        </p:sp>
      </p:grpSp>
      <p:pic>
        <p:nvPicPr>
          <p:cNvPr id="10" name="Picture 9">
            <a:extLst>
              <a:ext uri="{FF2B5EF4-FFF2-40B4-BE49-F238E27FC236}">
                <a16:creationId xmlns:a16="http://schemas.microsoft.com/office/drawing/2014/main" id="{A0463ED5-07CA-4DE5-BF9F-86B45A9F974C}"/>
              </a:ext>
            </a:extLst>
          </p:cNvPr>
          <p:cNvPicPr>
            <a:picLocks noChangeAspect="1"/>
          </p:cNvPicPr>
          <p:nvPr/>
        </p:nvPicPr>
        <p:blipFill>
          <a:blip r:embed="rId3"/>
          <a:stretch>
            <a:fillRect/>
          </a:stretch>
        </p:blipFill>
        <p:spPr>
          <a:xfrm>
            <a:off x="6858000" y="26136600"/>
            <a:ext cx="2929967" cy="4989931"/>
          </a:xfrm>
          <a:prstGeom prst="rect">
            <a:avLst/>
          </a:prstGeom>
        </p:spPr>
      </p:pic>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D8F10F9A-BC7B-4635-9438-62242283C200}"/>
                  </a:ext>
                </a:extLst>
              </p:cNvPr>
              <p:cNvSpPr txBox="1"/>
              <p:nvPr/>
            </p:nvSpPr>
            <p:spPr>
              <a:xfrm>
                <a:off x="762000" y="21372175"/>
                <a:ext cx="5181600" cy="10784225"/>
              </a:xfrm>
              <a:prstGeom prst="rect">
                <a:avLst/>
              </a:prstGeom>
              <a:noFill/>
            </p:spPr>
            <p:txBody>
              <a:bodyPr wrap="square" rtlCol="0">
                <a:noAutofit/>
              </a:bodyPr>
              <a:lstStyle/>
              <a:p>
                <a:pPr lvl="0">
                  <a:spcAft>
                    <a:spcPts val="1200"/>
                  </a:spcAft>
                </a:pPr>
                <a:r>
                  <a:rPr lang="en-US" sz="3200" dirty="0">
                    <a:solidFill>
                      <a:prstClr val="black"/>
                    </a:solidFill>
                  </a:rPr>
                  <a:t>Environment:</a:t>
                </a:r>
              </a:p>
              <a:p>
                <a:pPr marL="457200" lvl="0" indent="-457200">
                  <a:spcAft>
                    <a:spcPts val="1200"/>
                  </a:spcAft>
                  <a:buFont typeface="Arial" panose="020B0604020202020204" pitchFamily="34" charset="0"/>
                  <a:buChar char="•"/>
                </a:pPr>
                <a:r>
                  <a:rPr lang="en-US" sz="3200" dirty="0">
                    <a:solidFill>
                      <a:prstClr val="black"/>
                    </a:solidFill>
                  </a:rPr>
                  <a:t>Utilizes </a:t>
                </a:r>
                <a:r>
                  <a:rPr lang="en-US" sz="3200" dirty="0" err="1">
                    <a:solidFill>
                      <a:prstClr val="black"/>
                    </a:solidFill>
                  </a:rPr>
                  <a:t>Deepmind</a:t>
                </a:r>
                <a:r>
                  <a:rPr lang="en-US" sz="3200" dirty="0">
                    <a:solidFill>
                      <a:prstClr val="black"/>
                    </a:solidFill>
                  </a:rPr>
                  <a:t> Lab [2].</a:t>
                </a:r>
              </a:p>
              <a:p>
                <a:pPr marL="457200" lvl="0" indent="-457200">
                  <a:spcAft>
                    <a:spcPts val="1200"/>
                  </a:spcAft>
                  <a:buFont typeface="Arial" panose="020B0604020202020204" pitchFamily="34" charset="0"/>
                  <a:buChar char="•"/>
                </a:pPr>
                <a:r>
                  <a:rPr lang="en-US" sz="3200" b="1" dirty="0">
                    <a:solidFill>
                      <a:prstClr val="black"/>
                    </a:solidFill>
                  </a:rPr>
                  <a:t>Randomly</a:t>
                </a:r>
                <a:r>
                  <a:rPr lang="en-US" sz="3200" dirty="0">
                    <a:solidFill>
                      <a:prstClr val="black"/>
                    </a:solidFill>
                  </a:rPr>
                  <a:t> generated environments.</a:t>
                </a:r>
              </a:p>
              <a:p>
                <a:pPr marL="457200" lvl="0" indent="-457200">
                  <a:spcAft>
                    <a:spcPts val="1200"/>
                  </a:spcAft>
                  <a:buFont typeface="Arial" panose="020B0604020202020204" pitchFamily="34" charset="0"/>
                  <a:buChar char="•"/>
                </a:pPr>
                <a:r>
                  <a:rPr lang="en-US" sz="3200" dirty="0">
                    <a:solidFill>
                      <a:prstClr val="black"/>
                    </a:solidFill>
                  </a:rPr>
                  <a:t>Agents tasked with learning to repeatedly find the goal to maximize reward.</a:t>
                </a:r>
              </a:p>
              <a:p>
                <a:pPr lvl="0">
                  <a:spcAft>
                    <a:spcPts val="1200"/>
                  </a:spcAft>
                </a:pPr>
                <a:r>
                  <a:rPr lang="en-US" sz="3200" dirty="0">
                    <a:solidFill>
                      <a:prstClr val="black"/>
                    </a:solidFill>
                  </a:rPr>
                  <a:t>Model Inputs:</a:t>
                </a:r>
              </a:p>
              <a:p>
                <a:pPr marL="457200" lvl="0" indent="-457200" algn="just">
                  <a:spcAft>
                    <a:spcPts val="1200"/>
                  </a:spcAft>
                  <a:buFont typeface="Arial" panose="020B0604020202020204" pitchFamily="34" charset="0"/>
                  <a:buChar char="•"/>
                </a:pPr>
                <a14:m>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𝐼</m:t>
                        </m:r>
                      </m:e>
                      <m:sub>
                        <m:r>
                          <a:rPr lang="en-US" sz="3200" i="1">
                            <a:solidFill>
                              <a:prstClr val="black"/>
                            </a:solidFill>
                            <a:latin typeface="Cambria Math" panose="02040503050406030204" pitchFamily="18" charset="0"/>
                          </a:rPr>
                          <m:t>𝑡</m:t>
                        </m:r>
                      </m:sub>
                    </m:sSub>
                  </m:oMath>
                </a14:m>
                <a:r>
                  <a:rPr lang="en-US" sz="3200" dirty="0">
                    <a:solidFill>
                      <a:prstClr val="black"/>
                    </a:solidFill>
                  </a:rPr>
                  <a:t> - RGB monocular view</a:t>
                </a:r>
              </a:p>
              <a:p>
                <a:pPr marL="457200" lvl="0" indent="-457200" algn="just">
                  <a:spcAft>
                    <a:spcPts val="1200"/>
                  </a:spcAft>
                  <a:buFont typeface="Arial" panose="020B0604020202020204" pitchFamily="34" charset="0"/>
                  <a:buChar char="•"/>
                </a:pPr>
                <a14:m>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𝑟</m:t>
                        </m:r>
                      </m:e>
                      <m:sub>
                        <m:r>
                          <a:rPr lang="en-US" sz="3200" i="1">
                            <a:solidFill>
                              <a:prstClr val="black"/>
                            </a:solidFill>
                            <a:latin typeface="Cambria Math" panose="02040503050406030204" pitchFamily="18" charset="0"/>
                          </a:rPr>
                          <m:t>𝑡</m:t>
                        </m:r>
                        <m:r>
                          <a:rPr lang="en-US" sz="3200" i="1">
                            <a:solidFill>
                              <a:prstClr val="black"/>
                            </a:solidFill>
                            <a:latin typeface="Cambria Math" panose="02040503050406030204" pitchFamily="18" charset="0"/>
                          </a:rPr>
                          <m:t>−1</m:t>
                        </m:r>
                      </m:sub>
                    </m:sSub>
                  </m:oMath>
                </a14:m>
                <a:r>
                  <a:rPr lang="en-US" sz="3200" dirty="0">
                    <a:solidFill>
                      <a:prstClr val="black"/>
                    </a:solidFill>
                  </a:rPr>
                  <a:t> - previous reward</a:t>
                </a:r>
              </a:p>
              <a:p>
                <a:pPr marL="457200" lvl="0" indent="-457200" algn="just">
                  <a:spcAft>
                    <a:spcPts val="1200"/>
                  </a:spcAft>
                  <a:buFont typeface="Arial" panose="020B0604020202020204" pitchFamily="34" charset="0"/>
                  <a:buChar char="•"/>
                </a:pPr>
                <a14:m>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𝑎</m:t>
                        </m:r>
                      </m:e>
                      <m:sub>
                        <m:r>
                          <a:rPr lang="en-US" sz="3200" i="1">
                            <a:solidFill>
                              <a:prstClr val="black"/>
                            </a:solidFill>
                            <a:latin typeface="Cambria Math" panose="02040503050406030204" pitchFamily="18" charset="0"/>
                          </a:rPr>
                          <m:t>𝑡</m:t>
                        </m:r>
                        <m:r>
                          <a:rPr lang="en-US" sz="3200" i="1">
                            <a:solidFill>
                              <a:prstClr val="black"/>
                            </a:solidFill>
                            <a:latin typeface="Cambria Math" panose="02040503050406030204" pitchFamily="18" charset="0"/>
                          </a:rPr>
                          <m:t>−1</m:t>
                        </m:r>
                      </m:sub>
                    </m:sSub>
                  </m:oMath>
                </a14:m>
                <a:r>
                  <a:rPr lang="en-US" sz="3200" dirty="0">
                    <a:solidFill>
                      <a:prstClr val="black"/>
                    </a:solidFill>
                  </a:rPr>
                  <a:t> - previous action</a:t>
                </a:r>
              </a:p>
              <a:p>
                <a:pPr lvl="0" algn="just">
                  <a:spcAft>
                    <a:spcPts val="1200"/>
                  </a:spcAft>
                </a:pPr>
                <a:r>
                  <a:rPr lang="en-US" sz="3200" dirty="0">
                    <a:solidFill>
                      <a:prstClr val="black"/>
                    </a:solidFill>
                  </a:rPr>
                  <a:t>Model Outputs:</a:t>
                </a:r>
              </a:p>
              <a:p>
                <a:pPr marL="457200" indent="-457200" algn="just">
                  <a:spcAft>
                    <a:spcPts val="1200"/>
                  </a:spcAft>
                  <a:buFont typeface="Arial" panose="020B0604020202020204" pitchFamily="34" charset="0"/>
                  <a:buChar char="•"/>
                </a:pPr>
                <a14:m>
                  <m:oMath xmlns:m="http://schemas.openxmlformats.org/officeDocument/2006/math">
                    <m:sSub>
                      <m:sSubPr>
                        <m:ctrlPr>
                          <a:rPr lang="en-US" sz="3200" i="1">
                            <a:solidFill>
                              <a:prstClr val="black"/>
                            </a:solidFill>
                            <a:latin typeface="Cambria Math" panose="02040503050406030204" pitchFamily="18" charset="0"/>
                          </a:rPr>
                        </m:ctrlPr>
                      </m:sSubPr>
                      <m:e>
                        <m:r>
                          <m:rPr>
                            <m:nor/>
                          </m:rPr>
                          <a:rPr lang="el-GR" sz="3200"/>
                          <m:t>π</m:t>
                        </m:r>
                      </m:e>
                      <m:sub>
                        <m:r>
                          <a:rPr lang="en-US" sz="3200" i="1">
                            <a:solidFill>
                              <a:prstClr val="black"/>
                            </a:solidFill>
                            <a:latin typeface="Cambria Math" panose="02040503050406030204" pitchFamily="18" charset="0"/>
                          </a:rPr>
                          <m:t>𝑡</m:t>
                        </m:r>
                      </m:sub>
                    </m:sSub>
                  </m:oMath>
                </a14:m>
                <a:r>
                  <a:rPr lang="en-US" sz="3200" dirty="0">
                    <a:solidFill>
                      <a:prstClr val="black"/>
                    </a:solidFill>
                  </a:rPr>
                  <a:t> - policy</a:t>
                </a:r>
              </a:p>
              <a:p>
                <a:pPr marL="457200" indent="-457200" algn="just">
                  <a:spcAft>
                    <a:spcPts val="1200"/>
                  </a:spcAft>
                  <a:buFont typeface="Arial" panose="020B0604020202020204" pitchFamily="34" charset="0"/>
                  <a:buChar char="•"/>
                </a:pPr>
                <a14:m>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𝑉</m:t>
                        </m:r>
                      </m:e>
                      <m:sub>
                        <m:r>
                          <a:rPr lang="en-US" sz="3200" i="1">
                            <a:solidFill>
                              <a:prstClr val="black"/>
                            </a:solidFill>
                            <a:latin typeface="Cambria Math" panose="02040503050406030204" pitchFamily="18" charset="0"/>
                          </a:rPr>
                          <m:t>𝑡</m:t>
                        </m:r>
                      </m:sub>
                    </m:sSub>
                  </m:oMath>
                </a14:m>
                <a:r>
                  <a:rPr lang="en-US" sz="3200" dirty="0">
                    <a:solidFill>
                      <a:prstClr val="black"/>
                    </a:solidFill>
                  </a:rPr>
                  <a:t> - value function</a:t>
                </a:r>
              </a:p>
              <a:p>
                <a:pPr marL="457200" indent="-457200" algn="just">
                  <a:spcAft>
                    <a:spcPts val="1200"/>
                  </a:spcAft>
                  <a:buFont typeface="Arial" panose="020B0604020202020204" pitchFamily="34" charset="0"/>
                  <a:buChar char="•"/>
                </a:pPr>
                <a:r>
                  <a:rPr lang="en-US" sz="3200" dirty="0">
                    <a:solidFill>
                      <a:prstClr val="black"/>
                    </a:solidFill>
                  </a:rPr>
                  <a:t>L -   loop closure signal</a:t>
                </a:r>
              </a:p>
              <a:p>
                <a:pPr marL="457200" indent="-457200" algn="just">
                  <a:spcAft>
                    <a:spcPts val="1200"/>
                  </a:spcAft>
                  <a:buFont typeface="Arial" panose="020B0604020202020204" pitchFamily="34" charset="0"/>
                  <a:buChar char="•"/>
                </a:pPr>
                <a14:m>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𝐷</m:t>
                        </m:r>
                      </m:e>
                      <m:sub>
                        <m:r>
                          <a:rPr lang="en-US" sz="3200" i="1">
                            <a:solidFill>
                              <a:prstClr val="black"/>
                            </a:solidFill>
                            <a:latin typeface="Cambria Math" panose="02040503050406030204" pitchFamily="18" charset="0"/>
                          </a:rPr>
                          <m:t>1</m:t>
                        </m:r>
                      </m:sub>
                    </m:sSub>
                    <m:r>
                      <a:rPr lang="en-US" sz="3200" i="1">
                        <a:solidFill>
                          <a:prstClr val="black"/>
                        </a:solidFill>
                        <a:latin typeface="Cambria Math" panose="02040503050406030204" pitchFamily="18" charset="0"/>
                      </a:rPr>
                      <m:t>,</m:t>
                    </m:r>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𝐷</m:t>
                        </m:r>
                      </m:e>
                      <m:sub>
                        <m:r>
                          <a:rPr lang="en-US" sz="3200" i="1">
                            <a:solidFill>
                              <a:prstClr val="black"/>
                            </a:solidFill>
                            <a:latin typeface="Cambria Math" panose="02040503050406030204" pitchFamily="18" charset="0"/>
                          </a:rPr>
                          <m:t>2</m:t>
                        </m:r>
                      </m:sub>
                    </m:sSub>
                  </m:oMath>
                </a14:m>
                <a:r>
                  <a:rPr lang="en-US" sz="3200" dirty="0">
                    <a:solidFill>
                      <a:prstClr val="black"/>
                    </a:solidFill>
                  </a:rPr>
                  <a:t> - depth prediction</a:t>
                </a:r>
              </a:p>
              <a:p>
                <a:pPr>
                  <a:spcAft>
                    <a:spcPts val="1200"/>
                  </a:spcAft>
                </a:pPr>
                <a:endParaRPr lang="en-US" sz="3200" dirty="0"/>
              </a:p>
            </p:txBody>
          </p:sp>
        </mc:Choice>
        <mc:Fallback>
          <p:sp>
            <p:nvSpPr>
              <p:cNvPr id="32" name="TextBox 31">
                <a:extLst>
                  <a:ext uri="{FF2B5EF4-FFF2-40B4-BE49-F238E27FC236}">
                    <a16:creationId xmlns:a16="http://schemas.microsoft.com/office/drawing/2014/main" id="{D8F10F9A-BC7B-4635-9438-62242283C200}"/>
                  </a:ext>
                </a:extLst>
              </p:cNvPr>
              <p:cNvSpPr txBox="1">
                <a:spLocks noRot="1" noChangeAspect="1" noMove="1" noResize="1" noEditPoints="1" noAdjustHandles="1" noChangeArrowheads="1" noChangeShapeType="1" noTextEdit="1"/>
              </p:cNvSpPr>
              <p:nvPr/>
            </p:nvSpPr>
            <p:spPr>
              <a:xfrm>
                <a:off x="762000" y="21372175"/>
                <a:ext cx="5181600" cy="10784225"/>
              </a:xfrm>
              <a:prstGeom prst="rect">
                <a:avLst/>
              </a:prstGeom>
              <a:blipFill>
                <a:blip r:embed="rId4"/>
                <a:stretch>
                  <a:fillRect l="-2941" t="-735" r="-1765"/>
                </a:stretch>
              </a:blipFill>
            </p:spPr>
            <p:txBody>
              <a:bodyPr/>
              <a:lstStyle/>
              <a:p>
                <a:r>
                  <a:rPr lang="en-US">
                    <a:noFill/>
                  </a:rPr>
                  <a:t> </a:t>
                </a:r>
              </a:p>
            </p:txBody>
          </p:sp>
        </mc:Fallback>
      </mc:AlternateContent>
      <p:pic>
        <p:nvPicPr>
          <p:cNvPr id="41" name="Picture 40">
            <a:extLst>
              <a:ext uri="{FF2B5EF4-FFF2-40B4-BE49-F238E27FC236}">
                <a16:creationId xmlns:a16="http://schemas.microsoft.com/office/drawing/2014/main" id="{EE8D656A-187F-402A-BE88-9D36DC50795E}"/>
              </a:ext>
            </a:extLst>
          </p:cNvPr>
          <p:cNvPicPr>
            <a:picLocks noChangeAspect="1"/>
          </p:cNvPicPr>
          <p:nvPr/>
        </p:nvPicPr>
        <p:blipFill>
          <a:blip r:embed="rId5"/>
          <a:stretch>
            <a:fillRect/>
          </a:stretch>
        </p:blipFill>
        <p:spPr>
          <a:xfrm>
            <a:off x="6420087" y="21045512"/>
            <a:ext cx="4145904" cy="4139574"/>
          </a:xfrm>
          <a:prstGeom prst="rect">
            <a:avLst/>
          </a:prstGeom>
        </p:spPr>
      </p:pic>
      <p:sp>
        <p:nvSpPr>
          <p:cNvPr id="46" name="TextBox 45">
            <a:extLst>
              <a:ext uri="{FF2B5EF4-FFF2-40B4-BE49-F238E27FC236}">
                <a16:creationId xmlns:a16="http://schemas.microsoft.com/office/drawing/2014/main" id="{46AF9689-F1A0-4581-9BC0-3E1BCFF27763}"/>
              </a:ext>
            </a:extLst>
          </p:cNvPr>
          <p:cNvSpPr txBox="1"/>
          <p:nvPr/>
        </p:nvSpPr>
        <p:spPr>
          <a:xfrm>
            <a:off x="6667499" y="25302276"/>
            <a:ext cx="3539567" cy="610394"/>
          </a:xfrm>
          <a:prstGeom prst="rect">
            <a:avLst/>
          </a:prstGeom>
          <a:noFill/>
        </p:spPr>
        <p:txBody>
          <a:bodyPr wrap="square" rtlCol="0">
            <a:noAutofit/>
          </a:bodyPr>
          <a:lstStyle/>
          <a:p>
            <a:pPr algn="ctr">
              <a:spcAft>
                <a:spcPts val="1200"/>
              </a:spcAft>
            </a:pPr>
            <a:r>
              <a:rPr lang="en-US" sz="2000" b="1" dirty="0"/>
              <a:t>Fig 1. </a:t>
            </a:r>
            <a:r>
              <a:rPr lang="en-US" sz="2000" dirty="0"/>
              <a:t>Screen shots from </a:t>
            </a:r>
            <a:r>
              <a:rPr lang="en-US" sz="2000" dirty="0" err="1"/>
              <a:t>Deepmind</a:t>
            </a:r>
            <a:r>
              <a:rPr lang="en-US" sz="2000" dirty="0"/>
              <a:t> lab environment.</a:t>
            </a:r>
            <a:endParaRPr lang="en-US" sz="2000" b="1" dirty="0"/>
          </a:p>
        </p:txBody>
      </p:sp>
      <p:sp>
        <p:nvSpPr>
          <p:cNvPr id="127" name="TextBox 126">
            <a:extLst>
              <a:ext uri="{FF2B5EF4-FFF2-40B4-BE49-F238E27FC236}">
                <a16:creationId xmlns:a16="http://schemas.microsoft.com/office/drawing/2014/main" id="{DEED9FDF-FCB5-4FC8-9721-E4E36BFEB4AA}"/>
              </a:ext>
            </a:extLst>
          </p:cNvPr>
          <p:cNvSpPr txBox="1"/>
          <p:nvPr/>
        </p:nvSpPr>
        <p:spPr>
          <a:xfrm>
            <a:off x="6591299" y="31271276"/>
            <a:ext cx="3539567" cy="732724"/>
          </a:xfrm>
          <a:prstGeom prst="rect">
            <a:avLst/>
          </a:prstGeom>
          <a:noFill/>
        </p:spPr>
        <p:txBody>
          <a:bodyPr wrap="square" rtlCol="0">
            <a:noAutofit/>
          </a:bodyPr>
          <a:lstStyle/>
          <a:p>
            <a:pPr algn="ctr">
              <a:spcAft>
                <a:spcPts val="1200"/>
              </a:spcAft>
            </a:pPr>
            <a:r>
              <a:rPr lang="en-US" sz="2000" b="1" dirty="0"/>
              <a:t>Fig 2. </a:t>
            </a:r>
            <a:r>
              <a:rPr lang="en-US" sz="2000" dirty="0"/>
              <a:t>Modified Nav-A3c-D1-D2-l architecture.</a:t>
            </a:r>
            <a:endParaRPr lang="en-US" sz="2000" b="1" dirty="0"/>
          </a:p>
        </p:txBody>
      </p:sp>
      <p:sp>
        <p:nvSpPr>
          <p:cNvPr id="111" name="TextBox 110">
            <a:extLst>
              <a:ext uri="{FF2B5EF4-FFF2-40B4-BE49-F238E27FC236}">
                <a16:creationId xmlns:a16="http://schemas.microsoft.com/office/drawing/2014/main" id="{E38D5F9D-66F5-421C-9F9B-F68C28394AD7}"/>
              </a:ext>
            </a:extLst>
          </p:cNvPr>
          <p:cNvSpPr txBox="1"/>
          <p:nvPr/>
        </p:nvSpPr>
        <p:spPr>
          <a:xfrm>
            <a:off x="11277600" y="6220285"/>
            <a:ext cx="10820400" cy="7691729"/>
          </a:xfrm>
          <a:prstGeom prst="rect">
            <a:avLst/>
          </a:prstGeom>
          <a:noFill/>
        </p:spPr>
        <p:txBody>
          <a:bodyPr wrap="square" rtlCol="0">
            <a:noAutofit/>
          </a:bodyPr>
          <a:lstStyle/>
          <a:p>
            <a:pPr algn="ctr"/>
            <a:r>
              <a:rPr lang="en-US" sz="3200" b="1" dirty="0">
                <a:latin typeface="Calibri" pitchFamily="34" charset="0"/>
              </a:rPr>
              <a:t>Coincident Training/Testing Sets (Static Maps)</a:t>
            </a:r>
            <a:r>
              <a:rPr lang="en-US" sz="3200" dirty="0">
                <a:latin typeface="Calibri" pitchFamily="34" charset="0"/>
              </a:rPr>
              <a:t>:</a:t>
            </a:r>
          </a:p>
          <a:p>
            <a:pPr marL="457200" indent="-457200">
              <a:buFont typeface="Arial" panose="020B0604020202020204" pitchFamily="34" charset="0"/>
              <a:buChar char="•"/>
            </a:pPr>
            <a:r>
              <a:rPr lang="en-US" sz="3200" dirty="0">
                <a:latin typeface="Calibri" pitchFamily="34" charset="0"/>
              </a:rPr>
              <a:t>10 maps are randomly selected from the training set.</a:t>
            </a:r>
          </a:p>
          <a:p>
            <a:pPr marL="457200" indent="-457200">
              <a:buFont typeface="Arial" panose="020B0604020202020204" pitchFamily="34" charset="0"/>
              <a:buChar char="•"/>
            </a:pPr>
            <a:r>
              <a:rPr lang="en-US" sz="3200" dirty="0">
                <a:latin typeface="Calibri" pitchFamily="34" charset="0"/>
              </a:rPr>
              <a:t>Agents are trained and tested on the same map under differing starting conditions:</a:t>
            </a:r>
            <a:br>
              <a:rPr lang="en-US" sz="3200" dirty="0">
                <a:latin typeface="Calibri" pitchFamily="34" charset="0"/>
              </a:rPr>
            </a:br>
            <a:endParaRPr lang="en-US" sz="3200" dirty="0">
              <a:latin typeface="Calibri" pitchFamily="34" charset="0"/>
            </a:endParaRPr>
          </a:p>
          <a:p>
            <a:pPr marL="798513" lvl="1" indent="-342900" algn="just">
              <a:spcAft>
                <a:spcPts val="1200"/>
              </a:spcAft>
              <a:buFont typeface="Arial" panose="020B0604020202020204" pitchFamily="34" charset="0"/>
              <a:buChar char="•"/>
            </a:pPr>
            <a:r>
              <a:rPr lang="en-US" sz="3200" i="1" dirty="0">
                <a:latin typeface="Calibri" pitchFamily="34" charset="0"/>
              </a:rPr>
              <a:t>static goal, static spawn</a:t>
            </a:r>
          </a:p>
          <a:p>
            <a:pPr marL="798513" lvl="1" indent="-342900" algn="just">
              <a:spcAft>
                <a:spcPts val="1200"/>
              </a:spcAft>
              <a:buFont typeface="Arial" panose="020B0604020202020204" pitchFamily="34" charset="0"/>
              <a:buChar char="•"/>
            </a:pPr>
            <a:r>
              <a:rPr lang="en-US" sz="3200" i="1" dirty="0">
                <a:latin typeface="Calibri" pitchFamily="34" charset="0"/>
              </a:rPr>
              <a:t>static goal, random spawn</a:t>
            </a:r>
          </a:p>
          <a:p>
            <a:pPr marL="798513" lvl="1" indent="-342900" algn="just">
              <a:spcAft>
                <a:spcPts val="1200"/>
              </a:spcAft>
              <a:buFont typeface="Arial" panose="020B0604020202020204" pitchFamily="34" charset="0"/>
              <a:buChar char="•"/>
            </a:pPr>
            <a:endParaRPr lang="en-US" sz="3200" i="1" dirty="0">
              <a:latin typeface="Calibri" pitchFamily="34" charset="0"/>
            </a:endParaRPr>
          </a:p>
          <a:p>
            <a:pPr marL="798513" lvl="1" indent="-342900" algn="just">
              <a:spcAft>
                <a:spcPts val="1200"/>
              </a:spcAft>
              <a:buFont typeface="Arial" panose="020B0604020202020204" pitchFamily="34" charset="0"/>
              <a:buChar char="•"/>
            </a:pPr>
            <a:endParaRPr lang="en-US" sz="3200" i="1" dirty="0">
              <a:latin typeface="Calibri" pitchFamily="34" charset="0"/>
            </a:endParaRPr>
          </a:p>
          <a:p>
            <a:pPr marL="798513" lvl="1" indent="-342900" algn="just">
              <a:spcAft>
                <a:spcPts val="1200"/>
              </a:spcAft>
              <a:buFont typeface="Arial" panose="020B0604020202020204" pitchFamily="34" charset="0"/>
              <a:buChar char="•"/>
            </a:pPr>
            <a:endParaRPr lang="en-US" sz="3200" i="1" dirty="0">
              <a:latin typeface="Calibri" pitchFamily="34" charset="0"/>
            </a:endParaRPr>
          </a:p>
          <a:p>
            <a:pPr marL="455613" lvl="1" algn="just">
              <a:spcAft>
                <a:spcPts val="1200"/>
              </a:spcAft>
            </a:pPr>
            <a:br>
              <a:rPr lang="en-US" sz="3200" i="1" dirty="0">
                <a:latin typeface="Calibri" pitchFamily="34" charset="0"/>
              </a:rPr>
            </a:br>
            <a:endParaRPr lang="en-US" sz="3200" i="1" dirty="0">
              <a:latin typeface="Calibri" pitchFamily="34" charset="0"/>
            </a:endParaRPr>
          </a:p>
          <a:p>
            <a:pPr marL="457200" indent="-457200">
              <a:buFont typeface="Arial" panose="020B0604020202020204" pitchFamily="34" charset="0"/>
              <a:buChar char="•"/>
            </a:pPr>
            <a:r>
              <a:rPr lang="en-US" sz="3200" dirty="0">
                <a:latin typeface="Calibri" pitchFamily="34" charset="0"/>
              </a:rPr>
              <a:t>The experiments analyze how well agent’s can remember and </a:t>
            </a:r>
            <a:r>
              <a:rPr lang="en-US" sz="3200" b="1" dirty="0">
                <a:latin typeface="Calibri" pitchFamily="34" charset="0"/>
              </a:rPr>
              <a:t>exploit</a:t>
            </a:r>
            <a:r>
              <a:rPr lang="en-US" sz="3200" dirty="0">
                <a:latin typeface="Calibri" pitchFamily="34" charset="0"/>
              </a:rPr>
              <a:t> goal location information in explored  environments</a:t>
            </a:r>
          </a:p>
        </p:txBody>
      </p:sp>
      <p:sp>
        <p:nvSpPr>
          <p:cNvPr id="142" name="TextBox 141">
            <a:extLst>
              <a:ext uri="{FF2B5EF4-FFF2-40B4-BE49-F238E27FC236}">
                <a16:creationId xmlns:a16="http://schemas.microsoft.com/office/drawing/2014/main" id="{E0A3C39C-204C-41DF-B541-3C397B8EA9BD}"/>
              </a:ext>
            </a:extLst>
          </p:cNvPr>
          <p:cNvSpPr txBox="1"/>
          <p:nvPr/>
        </p:nvSpPr>
        <p:spPr>
          <a:xfrm>
            <a:off x="22118026" y="6220286"/>
            <a:ext cx="10636690" cy="7968194"/>
          </a:xfrm>
          <a:prstGeom prst="rect">
            <a:avLst/>
          </a:prstGeom>
          <a:noFill/>
        </p:spPr>
        <p:txBody>
          <a:bodyPr wrap="square" rtlCol="0">
            <a:noAutofit/>
          </a:bodyPr>
          <a:lstStyle/>
          <a:p>
            <a:pPr algn="ctr"/>
            <a:r>
              <a:rPr lang="en-US" sz="3200" b="1" dirty="0">
                <a:latin typeface="Calibri" pitchFamily="34" charset="0"/>
              </a:rPr>
              <a:t>Separated Training/Testing Sets (Random Maps)</a:t>
            </a:r>
            <a:r>
              <a:rPr lang="en-US" sz="3200" dirty="0">
                <a:latin typeface="Calibri" pitchFamily="34" charset="0"/>
              </a:rPr>
              <a:t>:</a:t>
            </a:r>
          </a:p>
          <a:p>
            <a:pPr marL="457200" indent="-457200">
              <a:buFont typeface="Arial" panose="020B0604020202020204" pitchFamily="34" charset="0"/>
              <a:buChar char="•"/>
            </a:pPr>
            <a:r>
              <a:rPr lang="en-US" sz="3200" dirty="0">
                <a:latin typeface="Calibri" pitchFamily="34" charset="0"/>
              </a:rPr>
              <a:t>Agents are trained on increasing subsets {1, 10, 100, 500, 1000} of the training set and tested on the testing set.</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br>
              <a:rPr lang="en-US" sz="3200" dirty="0"/>
            </a:br>
            <a:endParaRPr lang="en-US" sz="3200" dirty="0"/>
          </a:p>
          <a:p>
            <a:pPr marL="457200" indent="-457200">
              <a:buFont typeface="Arial" panose="020B0604020202020204" pitchFamily="34" charset="0"/>
              <a:buChar char="•"/>
            </a:pPr>
            <a:r>
              <a:rPr lang="en-US" sz="3200" dirty="0">
                <a:latin typeface="Calibri" pitchFamily="34" charset="0"/>
              </a:rPr>
              <a:t>The experiments analyze whether these learned navigational abilities extend to unknown environments.</a:t>
            </a:r>
            <a:endParaRPr lang="en-US" sz="3200" dirty="0"/>
          </a:p>
        </p:txBody>
      </p:sp>
      <p:cxnSp>
        <p:nvCxnSpPr>
          <p:cNvPr id="150" name="Straight Connector 149">
            <a:extLst>
              <a:ext uri="{FF2B5EF4-FFF2-40B4-BE49-F238E27FC236}">
                <a16:creationId xmlns:a16="http://schemas.microsoft.com/office/drawing/2014/main" id="{024B3A28-928C-49F5-A207-FCB743857423}"/>
              </a:ext>
            </a:extLst>
          </p:cNvPr>
          <p:cNvCxnSpPr>
            <a:cxnSpLocks/>
          </p:cNvCxnSpPr>
          <p:nvPr/>
        </p:nvCxnSpPr>
        <p:spPr>
          <a:xfrm>
            <a:off x="22062809" y="6208493"/>
            <a:ext cx="55217" cy="7968195"/>
          </a:xfrm>
          <a:prstGeom prst="line">
            <a:avLst/>
          </a:prstGeom>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B0BB96EA-1561-4136-BDAC-5B1FC95C4023}"/>
              </a:ext>
            </a:extLst>
          </p:cNvPr>
          <p:cNvPicPr>
            <a:picLocks noChangeAspect="1"/>
          </p:cNvPicPr>
          <p:nvPr/>
        </p:nvPicPr>
        <p:blipFill>
          <a:blip r:embed="rId6"/>
          <a:stretch>
            <a:fillRect/>
          </a:stretch>
        </p:blipFill>
        <p:spPr>
          <a:xfrm>
            <a:off x="11271526" y="10653423"/>
            <a:ext cx="10753422" cy="1287498"/>
          </a:xfrm>
          <a:prstGeom prst="rect">
            <a:avLst/>
          </a:prstGeom>
        </p:spPr>
      </p:pic>
      <p:sp>
        <p:nvSpPr>
          <p:cNvPr id="153" name="TextBox 152">
            <a:extLst>
              <a:ext uri="{FF2B5EF4-FFF2-40B4-BE49-F238E27FC236}">
                <a16:creationId xmlns:a16="http://schemas.microsoft.com/office/drawing/2014/main" id="{6F6DC6A5-5058-406E-A0ED-06D75B14BADB}"/>
              </a:ext>
            </a:extLst>
          </p:cNvPr>
          <p:cNvSpPr txBox="1"/>
          <p:nvPr/>
        </p:nvSpPr>
        <p:spPr>
          <a:xfrm>
            <a:off x="12854258" y="12082943"/>
            <a:ext cx="7552767" cy="480155"/>
          </a:xfrm>
          <a:prstGeom prst="rect">
            <a:avLst/>
          </a:prstGeom>
          <a:noFill/>
        </p:spPr>
        <p:txBody>
          <a:bodyPr wrap="square" rtlCol="0">
            <a:noAutofit/>
          </a:bodyPr>
          <a:lstStyle/>
          <a:p>
            <a:pPr algn="ctr">
              <a:spcAft>
                <a:spcPts val="1200"/>
              </a:spcAft>
            </a:pPr>
            <a:r>
              <a:rPr lang="en-US" sz="2000" b="1" dirty="0"/>
              <a:t>Fig 3. </a:t>
            </a:r>
            <a:r>
              <a:rPr lang="en-US" sz="2000" dirty="0"/>
              <a:t>The 10 randomly selected maps from the training set.</a:t>
            </a:r>
            <a:endParaRPr lang="en-US" sz="2000" b="1" dirty="0"/>
          </a:p>
        </p:txBody>
      </p:sp>
      <p:sp>
        <p:nvSpPr>
          <p:cNvPr id="152" name="TextBox 151">
            <a:extLst>
              <a:ext uri="{FF2B5EF4-FFF2-40B4-BE49-F238E27FC236}">
                <a16:creationId xmlns:a16="http://schemas.microsoft.com/office/drawing/2014/main" id="{5946B8F8-0AFA-4D8F-B66B-7501465A4B90}"/>
              </a:ext>
            </a:extLst>
          </p:cNvPr>
          <p:cNvSpPr txBox="1"/>
          <p:nvPr/>
        </p:nvSpPr>
        <p:spPr>
          <a:xfrm>
            <a:off x="16204492" y="8670600"/>
            <a:ext cx="6019800" cy="1499308"/>
          </a:xfrm>
          <a:prstGeom prst="rect">
            <a:avLst/>
          </a:prstGeom>
          <a:noFill/>
        </p:spPr>
        <p:txBody>
          <a:bodyPr wrap="square" rtlCol="0">
            <a:noAutofit/>
          </a:bodyPr>
          <a:lstStyle/>
          <a:p>
            <a:pPr marL="798513" lvl="1" indent="-342900" algn="just">
              <a:spcAft>
                <a:spcPts val="1200"/>
              </a:spcAft>
              <a:buFont typeface="Arial" panose="020B0604020202020204" pitchFamily="34" charset="0"/>
              <a:buChar char="•"/>
            </a:pPr>
            <a:r>
              <a:rPr lang="en-US" sz="3200" i="1" dirty="0">
                <a:latin typeface="Calibri" pitchFamily="34" charset="0"/>
              </a:rPr>
              <a:t>random goal, static spawn</a:t>
            </a:r>
            <a:endParaRPr lang="en-US" sz="3200" dirty="0">
              <a:latin typeface="Calibri" pitchFamily="34" charset="0"/>
            </a:endParaRPr>
          </a:p>
          <a:p>
            <a:pPr marL="798513" lvl="1" indent="-342900" algn="just">
              <a:spcAft>
                <a:spcPts val="1200"/>
              </a:spcAft>
              <a:buFont typeface="Arial" panose="020B0604020202020204" pitchFamily="34" charset="0"/>
              <a:buChar char="•"/>
            </a:pPr>
            <a:r>
              <a:rPr lang="en-US" sz="3200" i="1" dirty="0">
                <a:latin typeface="Calibri" pitchFamily="34" charset="0"/>
              </a:rPr>
              <a:t>random goal, random spawn</a:t>
            </a:r>
            <a:endParaRPr lang="en-US" sz="3200" dirty="0">
              <a:latin typeface="Calibri" pitchFamily="34" charset="0"/>
            </a:endParaRPr>
          </a:p>
          <a:p>
            <a:pPr>
              <a:spcAft>
                <a:spcPts val="1200"/>
              </a:spcAft>
            </a:pPr>
            <a:endParaRPr lang="en-US" sz="3200" dirty="0"/>
          </a:p>
        </p:txBody>
      </p:sp>
      <p:pic>
        <p:nvPicPr>
          <p:cNvPr id="154" name="Picture 153">
            <a:extLst>
              <a:ext uri="{FF2B5EF4-FFF2-40B4-BE49-F238E27FC236}">
                <a16:creationId xmlns:a16="http://schemas.microsoft.com/office/drawing/2014/main" id="{CCCC3DDC-7305-4249-BB4A-121D63CA34BF}"/>
              </a:ext>
            </a:extLst>
          </p:cNvPr>
          <p:cNvPicPr>
            <a:picLocks noChangeAspect="1"/>
          </p:cNvPicPr>
          <p:nvPr/>
        </p:nvPicPr>
        <p:blipFill>
          <a:blip r:embed="rId7"/>
          <a:stretch>
            <a:fillRect/>
          </a:stretch>
        </p:blipFill>
        <p:spPr>
          <a:xfrm>
            <a:off x="23767342" y="7709833"/>
            <a:ext cx="6515100" cy="3714750"/>
          </a:xfrm>
          <a:prstGeom prst="rect">
            <a:avLst/>
          </a:prstGeom>
        </p:spPr>
      </p:pic>
      <p:sp>
        <p:nvSpPr>
          <p:cNvPr id="156" name="TextBox 155">
            <a:extLst>
              <a:ext uri="{FF2B5EF4-FFF2-40B4-BE49-F238E27FC236}">
                <a16:creationId xmlns:a16="http://schemas.microsoft.com/office/drawing/2014/main" id="{B82CC5E5-9DD0-46B9-9FBF-0BB49CA42F36}"/>
              </a:ext>
            </a:extLst>
          </p:cNvPr>
          <p:cNvSpPr txBox="1"/>
          <p:nvPr/>
        </p:nvSpPr>
        <p:spPr>
          <a:xfrm>
            <a:off x="22396009" y="11360266"/>
            <a:ext cx="10238224" cy="1420546"/>
          </a:xfrm>
          <a:prstGeom prst="rect">
            <a:avLst/>
          </a:prstGeom>
          <a:noFill/>
        </p:spPr>
        <p:txBody>
          <a:bodyPr wrap="square" rtlCol="0">
            <a:noAutofit/>
          </a:bodyPr>
          <a:lstStyle/>
          <a:p>
            <a:pPr algn="ctr">
              <a:spcAft>
                <a:spcPts val="1200"/>
              </a:spcAft>
            </a:pPr>
            <a:r>
              <a:rPr lang="en-US" sz="2000" b="1" dirty="0"/>
              <a:t>Fig 4. </a:t>
            </a:r>
            <a:r>
              <a:rPr lang="en-US" sz="2000" dirty="0"/>
              <a:t>Reward  curves of the different agents on the testing set. There is a marked increase in reward  when the number of training maps is increased from 10 to 100 but not for 500 or 1000 implying that the learned navigation strategy is learned with enough variation within the first 100 maps and additional information does not benefit the model.</a:t>
            </a:r>
            <a:endParaRPr lang="en-US" sz="2000" b="1" dirty="0"/>
          </a:p>
        </p:txBody>
      </p:sp>
      <mc:AlternateContent xmlns:mc="http://schemas.openxmlformats.org/markup-compatibility/2006">
        <mc:Choice xmlns:a14="http://schemas.microsoft.com/office/drawing/2010/main" Requires="a14">
          <p:sp>
            <p:nvSpPr>
              <p:cNvPr id="159" name="TextBox 158">
                <a:extLst>
                  <a:ext uri="{FF2B5EF4-FFF2-40B4-BE49-F238E27FC236}">
                    <a16:creationId xmlns:a16="http://schemas.microsoft.com/office/drawing/2014/main" id="{4BFE2BA5-C8F1-4858-A4A0-C9B9CAFC5215}"/>
                  </a:ext>
                </a:extLst>
              </p:cNvPr>
              <p:cNvSpPr txBox="1"/>
              <p:nvPr/>
            </p:nvSpPr>
            <p:spPr>
              <a:xfrm>
                <a:off x="11271526" y="16374059"/>
                <a:ext cx="10846500" cy="5329533"/>
              </a:xfrm>
              <a:prstGeom prst="rect">
                <a:avLst/>
              </a:prstGeom>
              <a:noFill/>
            </p:spPr>
            <p:txBody>
              <a:bodyPr wrap="square" rtlCol="0">
                <a:noAutofit/>
              </a:bodyPr>
              <a:lstStyle/>
              <a:p>
                <a:pPr algn="ctr">
                  <a:spcAft>
                    <a:spcPts val="1200"/>
                  </a:spcAft>
                </a:pPr>
                <a:r>
                  <a:rPr lang="en-US" sz="3200" dirty="0"/>
                  <a:t>Definition: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𝑒𝑥𝑝𝑙𝑜𝑟𝑎𝑡𝑖𝑜𝑛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𝑡𝑖𝑚𝑒</m:t>
                        </m:r>
                      </m:num>
                      <m:den>
                        <m:r>
                          <a:rPr lang="en-US" sz="3200" b="0" i="1" smtClean="0">
                            <a:latin typeface="Cambria Math" panose="02040503050406030204" pitchFamily="18" charset="0"/>
                          </a:rPr>
                          <m:t>𝑒𝑥𝑝𝑙𝑜𝑖𝑡𝑎𝑡𝑖𝑜𝑛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𝑡𝑖𝑚𝑒</m:t>
                        </m:r>
                      </m:den>
                    </m:f>
                  </m:oMath>
                </a14:m>
                <a:endParaRPr lang="en-US" sz="3200" dirty="0"/>
              </a:p>
            </p:txBody>
          </p:sp>
        </mc:Choice>
        <mc:Fallback>
          <p:sp>
            <p:nvSpPr>
              <p:cNvPr id="159" name="TextBox 158">
                <a:extLst>
                  <a:ext uri="{FF2B5EF4-FFF2-40B4-BE49-F238E27FC236}">
                    <a16:creationId xmlns:a16="http://schemas.microsoft.com/office/drawing/2014/main" id="{4BFE2BA5-C8F1-4858-A4A0-C9B9CAFC5215}"/>
                  </a:ext>
                </a:extLst>
              </p:cNvPr>
              <p:cNvSpPr txBox="1">
                <a:spLocks noRot="1" noChangeAspect="1" noMove="1" noResize="1" noEditPoints="1" noAdjustHandles="1" noChangeArrowheads="1" noChangeShapeType="1" noTextEdit="1"/>
              </p:cNvSpPr>
              <p:nvPr/>
            </p:nvSpPr>
            <p:spPr>
              <a:xfrm>
                <a:off x="11271526" y="16374059"/>
                <a:ext cx="10846500" cy="532953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8">
      <a:dk1>
        <a:sysClr val="windowText" lastClr="000000"/>
      </a:dk1>
      <a:lt1>
        <a:sysClr val="window" lastClr="FFFFFF"/>
      </a:lt1>
      <a:dk2>
        <a:srgbClr val="00274D"/>
      </a:dk2>
      <a:lt2>
        <a:srgbClr val="EEECE1"/>
      </a:lt2>
      <a:accent1>
        <a:srgbClr val="244061"/>
      </a:accent1>
      <a:accent2>
        <a:srgbClr val="C0504D"/>
      </a:accent2>
      <a:accent3>
        <a:srgbClr val="242424"/>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a:spcAft>
            <a:spcPts val="1200"/>
          </a:spcAft>
          <a:defRPr sz="32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TM03090430[[fn=Banded]]</Template>
  <TotalTime>5165</TotalTime>
  <Words>423</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Courier New</vt:lpstr>
      <vt:lpstr>High Tower Text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Szeto</dc:creator>
  <dc:description>Quality poster printing
www.genigraphics.com
1-800-790-4001</dc:description>
  <cp:lastModifiedBy>shurjo</cp:lastModifiedBy>
  <cp:revision>451</cp:revision>
  <cp:lastPrinted>2013-02-12T02:21:55Z</cp:lastPrinted>
  <dcterms:created xsi:type="dcterms:W3CDTF">2013-02-10T21:14:48Z</dcterms:created>
  <dcterms:modified xsi:type="dcterms:W3CDTF">2017-11-06T13:59:59Z</dcterms:modified>
</cp:coreProperties>
</file>