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  <p15:guide id="3" orient="horz" pos="288" userDrawn="1">
          <p15:clr>
            <a:srgbClr val="A4A3A4"/>
          </p15:clr>
        </p15:guide>
        <p15:guide id="4" orient="horz" pos="2304" userDrawn="1">
          <p15:clr>
            <a:srgbClr val="A4A3A4"/>
          </p15:clr>
        </p15:guide>
        <p15:guide id="5" pos="9408" userDrawn="1">
          <p15:clr>
            <a:srgbClr val="A4A3A4"/>
          </p15:clr>
        </p15:guide>
        <p15:guide id="7" pos="26784" userDrawn="1">
          <p15:clr>
            <a:srgbClr val="A4A3A4"/>
          </p15:clr>
        </p15:guide>
        <p15:guide id="8" pos="20832" userDrawn="1">
          <p15:clr>
            <a:srgbClr val="A4A3A4"/>
          </p15:clr>
        </p15:guide>
        <p15:guide id="9" pos="288" userDrawn="1">
          <p15:clr>
            <a:srgbClr val="A4A3A4"/>
          </p15:clr>
        </p15:guide>
        <p15:guide id="10" orient="horz" pos="3456" userDrawn="1">
          <p15:clr>
            <a:srgbClr val="A4A3A4"/>
          </p15:clr>
        </p15:guide>
        <p15:guide id="11" pos="27072" userDrawn="1">
          <p15:clr>
            <a:srgbClr val="A4A3A4"/>
          </p15:clr>
        </p15:guide>
        <p15:guide id="12" pos="13632" userDrawn="1">
          <p15:clr>
            <a:srgbClr val="A4A3A4"/>
          </p15:clr>
        </p15:guide>
        <p15:guide id="13" pos="21120" userDrawn="1">
          <p15:clr>
            <a:srgbClr val="A4A3A4"/>
          </p15:clr>
        </p15:guide>
        <p15:guide id="14" orient="horz" pos="20448" userDrawn="1">
          <p15:clr>
            <a:srgbClr val="A4A3A4"/>
          </p15:clr>
        </p15:guide>
        <p15:guide id="15" pos="27360" userDrawn="1">
          <p15:clr>
            <a:srgbClr val="A4A3A4"/>
          </p15:clr>
        </p15:guide>
        <p15:guide id="16" pos="20688" userDrawn="1">
          <p15:clr>
            <a:srgbClr val="A4A3A4"/>
          </p15:clr>
        </p15:guide>
        <p15:guide id="17" pos="6960" userDrawn="1">
          <p15:clr>
            <a:srgbClr val="A4A3A4"/>
          </p15:clr>
        </p15:guide>
        <p15:guide id="18" orient="horz" pos="17616" userDrawn="1">
          <p15:clr>
            <a:srgbClr val="A4A3A4"/>
          </p15:clr>
        </p15:guide>
        <p15:guide id="19" pos="13920" userDrawn="1">
          <p15:clr>
            <a:srgbClr val="A4A3A4"/>
          </p15:clr>
        </p15:guide>
        <p15:guide id="20" pos="14208" userDrawn="1">
          <p15:clr>
            <a:srgbClr val="A4A3A4"/>
          </p15:clr>
        </p15:guide>
        <p15:guide id="21" pos="7248" userDrawn="1">
          <p15:clr>
            <a:srgbClr val="A4A3A4"/>
          </p15:clr>
        </p15:guide>
        <p15:guide id="22" pos="576" userDrawn="1">
          <p15:clr>
            <a:srgbClr val="A4A3A4"/>
          </p15:clr>
        </p15:guide>
        <p15:guide id="23" pos="6816" userDrawn="1">
          <p15:clr>
            <a:srgbClr val="A4A3A4"/>
          </p15:clr>
        </p15:guide>
        <p15:guide id="24" pos="6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B0B"/>
    <a:srgbClr val="DEA310"/>
    <a:srgbClr val="D2A500"/>
    <a:srgbClr val="E6B500"/>
    <a:srgbClr val="00244F"/>
    <a:srgbClr val="D3D3D3"/>
    <a:srgbClr val="A7A7A7"/>
    <a:srgbClr val="C49A00"/>
    <a:srgbClr val="1B304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94" autoAdjust="0"/>
    <p:restoredTop sz="96940" autoAdjust="0"/>
  </p:normalViewPr>
  <p:slideViewPr>
    <p:cSldViewPr>
      <p:cViewPr>
        <p:scale>
          <a:sx n="50" d="100"/>
          <a:sy n="50" d="100"/>
        </p:scale>
        <p:origin x="-2526" y="-1098"/>
      </p:cViewPr>
      <p:guideLst>
        <p:guide orient="horz" pos="10368"/>
        <p:guide pos="13824"/>
        <p:guide orient="horz" pos="288"/>
        <p:guide orient="horz" pos="2304"/>
        <p:guide pos="9408"/>
        <p:guide pos="26784"/>
        <p:guide pos="20832"/>
        <p:guide pos="288"/>
        <p:guide orient="horz" pos="3456"/>
        <p:guide pos="27072"/>
        <p:guide pos="13632"/>
        <p:guide pos="21120"/>
        <p:guide orient="horz" pos="20448"/>
        <p:guide pos="27360"/>
        <p:guide pos="20688"/>
        <p:guide pos="6960"/>
        <p:guide orient="horz" pos="17616"/>
        <p:guide pos="13920"/>
        <p:guide pos="14208"/>
        <p:guide pos="7248"/>
        <p:guide pos="576"/>
        <p:guide pos="6816"/>
        <p:guide pos="6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15968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3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28803600"/>
            <a:ext cx="43891200" cy="411480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21" Type="http://schemas.openxmlformats.org/officeDocument/2006/relationships/image" Target="../media/image18.png"/><Relationship Id="rId7" Type="http://schemas.openxmlformats.org/officeDocument/2006/relationships/image" Target="../media/image2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31" Type="http://schemas.openxmlformats.org/officeDocument/2006/relationships/image" Target="../media/image28.sv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103527" y="26968561"/>
            <a:ext cx="10332720" cy="3423014"/>
            <a:chOff x="33261300" y="24619721"/>
            <a:chExt cx="10287000" cy="3423014"/>
          </a:xfrm>
        </p:grpSpPr>
        <p:sp>
          <p:nvSpPr>
            <p:cNvPr id="14" name="Text Box 193"/>
            <p:cNvSpPr txBox="1">
              <a:spLocks noChangeArrowheads="1"/>
            </p:cNvSpPr>
            <p:nvPr/>
          </p:nvSpPr>
          <p:spPr bwMode="auto">
            <a:xfrm>
              <a:off x="33261300" y="25303570"/>
              <a:ext cx="10287000" cy="2739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wrap="square" lIns="457200" tIns="137137" rIns="457200" bIns="137137" anchor="t" anchorCtr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465138" indent="-465138" algn="just" eaLnBrk="1" hangingPunct="1">
                <a:tabLst>
                  <a:tab pos="465138" algn="l"/>
                </a:tabLst>
              </a:pPr>
              <a:r>
                <a:rPr lang="en-US" sz="2000" dirty="0">
                  <a:latin typeface="Calibri" pitchFamily="34" charset="0"/>
                </a:rPr>
                <a:t>[1]	Su et al. Render for CNN: </a:t>
              </a:r>
              <a:r>
                <a:rPr lang="en-US" sz="2000" i="1" dirty="0">
                  <a:latin typeface="Calibri" pitchFamily="34" charset="0"/>
                </a:rPr>
                <a:t>Viewpoint Estimation in Images Using CNNs Trained with Rendered 3D Model Views.</a:t>
              </a:r>
              <a:r>
                <a:rPr lang="en-US" sz="2000" dirty="0">
                  <a:latin typeface="Calibri" pitchFamily="34" charset="0"/>
                </a:rPr>
                <a:t> ICCV 2015.</a:t>
              </a:r>
            </a:p>
            <a:p>
              <a:pPr marL="465138" indent="-465138" algn="just" eaLnBrk="1" hangingPunct="1">
                <a:tabLst>
                  <a:tab pos="465138" algn="l"/>
                </a:tabLst>
              </a:pPr>
              <a:r>
                <a:rPr lang="en-US" sz="2000" dirty="0">
                  <a:latin typeface="Calibri" pitchFamily="34" charset="0"/>
                </a:rPr>
                <a:t>[2]	Chang et al. </a:t>
              </a:r>
              <a:r>
                <a:rPr lang="en-US" sz="2000" i="1" dirty="0">
                  <a:latin typeface="Calibri" pitchFamily="34" charset="0"/>
                </a:rPr>
                <a:t>ShapeNet: An Information-Rich 3D Model Repository.</a:t>
              </a:r>
              <a:r>
                <a:rPr lang="en-US" sz="2000" dirty="0">
                  <a:latin typeface="Calibri" pitchFamily="34" charset="0"/>
                </a:rPr>
                <a:t> </a:t>
              </a:r>
              <a:r>
                <a:rPr lang="en-US" sz="2000" dirty="0" err="1">
                  <a:latin typeface="Calibri" pitchFamily="34" charset="0"/>
                </a:rPr>
                <a:t>ArXiv</a:t>
              </a:r>
              <a:r>
                <a:rPr lang="en-US" sz="2000" dirty="0">
                  <a:latin typeface="Calibri" pitchFamily="34" charset="0"/>
                </a:rPr>
                <a:t> 2015.</a:t>
              </a:r>
            </a:p>
            <a:p>
              <a:pPr marL="465138" indent="-465138" algn="just" eaLnBrk="1" hangingPunct="1">
                <a:tabLst>
                  <a:tab pos="465138" algn="l"/>
                </a:tabLst>
              </a:pPr>
              <a:r>
                <a:rPr lang="en-US" sz="2000" dirty="0">
                  <a:latin typeface="Calibri" pitchFamily="34" charset="0"/>
                </a:rPr>
                <a:t>[3]	Xiang et al. </a:t>
              </a:r>
              <a:r>
                <a:rPr lang="en-US" sz="2000" i="1" dirty="0">
                  <a:latin typeface="Calibri" pitchFamily="34" charset="0"/>
                </a:rPr>
                <a:t>Beyond PASCAL: A Benchmark for 3D Object Detection in the Wild.</a:t>
              </a:r>
              <a:r>
                <a:rPr lang="en-US" sz="2000" dirty="0">
                  <a:latin typeface="Calibri" pitchFamily="34" charset="0"/>
                </a:rPr>
                <a:t> WACV 2014.</a:t>
              </a:r>
            </a:p>
            <a:p>
              <a:pPr marL="465138" indent="-465138" algn="just" eaLnBrk="1" hangingPunct="1">
                <a:tabLst>
                  <a:tab pos="465138" algn="l"/>
                </a:tabLst>
              </a:pPr>
              <a:r>
                <a:rPr lang="en-US" sz="2000" dirty="0">
                  <a:latin typeface="Calibri" pitchFamily="34" charset="0"/>
                </a:rPr>
                <a:t>[4]	Li et al. </a:t>
              </a:r>
              <a:r>
                <a:rPr lang="en-US" sz="2000" i="1" dirty="0">
                  <a:latin typeface="Calibri" pitchFamily="34" charset="0"/>
                </a:rPr>
                <a:t>Deep Supervision with Shape Concepts for Occlusion-Aware 3D Object Parsing.</a:t>
              </a:r>
              <a:r>
                <a:rPr lang="en-US" sz="2000" dirty="0">
                  <a:latin typeface="Calibri" pitchFamily="34" charset="0"/>
                </a:rPr>
                <a:t> CVPR 2017.</a:t>
              </a:r>
            </a:p>
            <a:p>
              <a:pPr marL="465138" indent="-465138" algn="just" eaLnBrk="1" hangingPunct="1">
                <a:tabLst>
                  <a:tab pos="465138" algn="l"/>
                </a:tabLst>
              </a:pPr>
              <a:r>
                <a:rPr lang="en-US" sz="2000" dirty="0">
                  <a:latin typeface="Calibri" pitchFamily="34" charset="0"/>
                </a:rPr>
                <a:t>[5]	</a:t>
              </a:r>
              <a:r>
                <a:rPr lang="en-US" sz="2000" dirty="0" err="1">
                  <a:latin typeface="Calibri" pitchFamily="34" charset="0"/>
                </a:rPr>
                <a:t>Tulsiani</a:t>
              </a:r>
              <a:r>
                <a:rPr lang="en-US" sz="2000" dirty="0">
                  <a:latin typeface="Calibri" pitchFamily="34" charset="0"/>
                </a:rPr>
                <a:t> and Malik. </a:t>
              </a:r>
              <a:r>
                <a:rPr lang="en-US" sz="2000" i="1" dirty="0">
                  <a:latin typeface="Calibri" pitchFamily="34" charset="0"/>
                </a:rPr>
                <a:t>Viewpoints and </a:t>
              </a:r>
              <a:r>
                <a:rPr lang="en-US" sz="2000" i="1" dirty="0" err="1">
                  <a:latin typeface="Calibri" pitchFamily="34" charset="0"/>
                </a:rPr>
                <a:t>Keypoints</a:t>
              </a:r>
              <a:r>
                <a:rPr lang="en-US" sz="2000" dirty="0">
                  <a:latin typeface="Calibri" pitchFamily="34" charset="0"/>
                </a:rPr>
                <a:t>. CVPR 2015.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3261300" y="24619721"/>
              <a:ext cx="10287000" cy="685800"/>
            </a:xfrm>
            <a:prstGeom prst="rect">
              <a:avLst/>
            </a:prstGeom>
            <a:solidFill>
              <a:srgbClr val="00274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References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200" y="4572000"/>
            <a:ext cx="10332720" cy="10975761"/>
            <a:chOff x="274319" y="9442756"/>
            <a:chExt cx="10332720" cy="10975761"/>
          </a:xfrm>
        </p:grpSpPr>
        <p:sp>
          <p:nvSpPr>
            <p:cNvPr id="33" name="Rectangle 32"/>
            <p:cNvSpPr/>
            <p:nvPr/>
          </p:nvSpPr>
          <p:spPr>
            <a:xfrm>
              <a:off x="274319" y="9442756"/>
              <a:ext cx="10332720" cy="685800"/>
            </a:xfrm>
            <a:prstGeom prst="rect">
              <a:avLst/>
            </a:prstGeom>
            <a:solidFill>
              <a:srgbClr val="00274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Objective and Contributions</a:t>
              </a:r>
            </a:p>
          </p:txBody>
        </p:sp>
        <p:sp>
          <p:nvSpPr>
            <p:cNvPr id="11" name="Text Box 190"/>
            <p:cNvSpPr txBox="1">
              <a:spLocks noChangeArrowheads="1"/>
            </p:cNvSpPr>
            <p:nvPr/>
          </p:nvSpPr>
          <p:spPr bwMode="auto">
            <a:xfrm>
              <a:off x="274319" y="10123437"/>
              <a:ext cx="10332720" cy="102950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wrap="square" lIns="347472" tIns="137137" rIns="429768" bIns="137137" anchor="t" anchorCtr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4300" algn="just" eaLnBrk="1" hangingPunct="1">
                <a:spcAft>
                  <a:spcPts val="1800"/>
                </a:spcAft>
              </a:pPr>
              <a:r>
                <a:rPr lang="en-US" sz="3200" b="1" dirty="0">
                  <a:latin typeface="Calibri" pitchFamily="34" charset="0"/>
                </a:rPr>
                <a:t>We leverage human guidance at inference time to improve monocular viewpoint estimation performance over image-only approaches.</a:t>
              </a:r>
            </a:p>
            <a:p>
              <a:pPr marL="457200" indent="-342900" algn="just" eaLnBrk="1" hangingPunct="1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Motivations:</a:t>
              </a:r>
            </a:p>
            <a:p>
              <a:pPr marL="798513" lvl="1" indent="-342900" algn="just" eaLnBrk="1" hangingPunct="1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Human guidance can help overcome challenges due to occlusion, truncation, and symmetry</a:t>
              </a:r>
            </a:p>
            <a:p>
              <a:pPr marL="798513" lvl="1" indent="-342900" algn="just" eaLnBrk="1" hangingPunct="1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High benefit-to-human-effort ratio: Humans can quickly locate </a:t>
              </a:r>
              <a:r>
                <a:rPr lang="en-US" sz="3200" dirty="0" err="1">
                  <a:latin typeface="Calibri" pitchFamily="34" charset="0"/>
                </a:rPr>
                <a:t>keypoints</a:t>
              </a:r>
              <a:r>
                <a:rPr lang="en-US" sz="3200" dirty="0">
                  <a:latin typeface="Calibri" pitchFamily="34" charset="0"/>
                </a:rPr>
                <a:t>, and the information can help disambiguate viewpoint candidates</a:t>
              </a:r>
            </a:p>
            <a:p>
              <a:pPr marL="457200" indent="-342900" algn="just" eaLnBrk="1" hangingPunct="1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Contributions:</a:t>
              </a:r>
            </a:p>
            <a:p>
              <a:pPr marL="798513" lvl="1" indent="-342900" algn="just" eaLnBrk="1" hangingPunct="1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Click-Here CNN (CH-CNN), a model that estimates the viewpoint from an image and information about a single </a:t>
              </a:r>
              <a:r>
                <a:rPr lang="en-US" sz="3200" dirty="0" err="1">
                  <a:latin typeface="Calibri" pitchFamily="34" charset="0"/>
                </a:rPr>
                <a:t>keypoint</a:t>
              </a:r>
              <a:endParaRPr lang="en-US" sz="3200" dirty="0">
                <a:latin typeface="Calibri" pitchFamily="34" charset="0"/>
              </a:endParaRPr>
            </a:p>
            <a:p>
              <a:pPr marL="798513" lvl="1" indent="-342900" algn="just" eaLnBrk="1" hangingPunct="1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A publicly-available dataset of </a:t>
              </a:r>
              <a:r>
                <a:rPr lang="en-US" sz="3200" dirty="0" err="1">
                  <a:latin typeface="Calibri" pitchFamily="34" charset="0"/>
                </a:rPr>
                <a:t>keypoint</a:t>
              </a:r>
              <a:r>
                <a:rPr lang="en-US" sz="3200" dirty="0">
                  <a:latin typeface="Calibri" pitchFamily="34" charset="0"/>
                </a:rPr>
                <a:t> locations on over 8,500 CAD models from </a:t>
              </a:r>
              <a:r>
                <a:rPr lang="en-US" sz="3200" dirty="0" err="1">
                  <a:latin typeface="Calibri" pitchFamily="34" charset="0"/>
                </a:rPr>
                <a:t>ShapeNet</a:t>
              </a:r>
              <a:r>
                <a:rPr lang="en-US" sz="3200" dirty="0">
                  <a:latin typeface="Calibri" pitchFamily="34" charset="0"/>
                </a:rPr>
                <a:t> [2]</a:t>
              </a:r>
            </a:p>
            <a:p>
              <a:pPr marL="798513" lvl="1" indent="-342900" algn="just" eaLnBrk="1" hangingPunct="1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Better viewpoint estimates: </a:t>
              </a:r>
              <a:r>
                <a:rPr lang="en-US" sz="3200" dirty="0">
                  <a:solidFill>
                    <a:srgbClr val="DEA310"/>
                  </a:solidFill>
                  <a:latin typeface="Calibri" pitchFamily="34" charset="0"/>
                </a:rPr>
                <a:t>CH-CNN achieves </a:t>
              </a:r>
              <a:r>
                <a:rPr lang="en-US" sz="3200" b="1" dirty="0">
                  <a:solidFill>
                    <a:srgbClr val="DEA310"/>
                  </a:solidFill>
                  <a:latin typeface="Calibri" pitchFamily="34" charset="0"/>
                </a:rPr>
                <a:t>90.7%</a:t>
              </a:r>
              <a:r>
                <a:rPr lang="en-US" sz="3200" dirty="0">
                  <a:solidFill>
                    <a:srgbClr val="DEA310"/>
                  </a:solidFill>
                  <a:latin typeface="Calibri" pitchFamily="34" charset="0"/>
                </a:rPr>
                <a:t> accuracy on PASCAL 3D+ [3], whereas the state-of-the-art image-only model [1] obtains </a:t>
              </a:r>
              <a:r>
                <a:rPr lang="en-US" sz="3200" b="1" dirty="0">
                  <a:solidFill>
                    <a:srgbClr val="DEA310"/>
                  </a:solidFill>
                  <a:latin typeface="Calibri" pitchFamily="34" charset="0"/>
                </a:rPr>
                <a:t>85.7%</a:t>
              </a:r>
              <a:endParaRPr lang="en-US" sz="3200" dirty="0">
                <a:solidFill>
                  <a:srgbClr val="DEA310"/>
                </a:solidFill>
                <a:latin typeface="Calibri" pitchFamily="34" charset="0"/>
              </a:endParaRPr>
            </a:p>
          </p:txBody>
        </p:sp>
      </p:grpSp>
      <p:pic>
        <p:nvPicPr>
          <p:cNvPr id="6" name="Picture 2" descr="Image result for university of michiga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62079"/>
            <a:ext cx="2729894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33103527" y="4574241"/>
            <a:ext cx="10332720" cy="15544646"/>
            <a:chOff x="33085493" y="4574241"/>
            <a:chExt cx="10332720" cy="15544646"/>
          </a:xfrm>
        </p:grpSpPr>
        <p:sp>
          <p:nvSpPr>
            <p:cNvPr id="12" name="Text Box 191"/>
            <p:cNvSpPr txBox="1">
              <a:spLocks noChangeArrowheads="1"/>
            </p:cNvSpPr>
            <p:nvPr/>
          </p:nvSpPr>
          <p:spPr bwMode="auto">
            <a:xfrm>
              <a:off x="33085493" y="5257800"/>
              <a:ext cx="10332720" cy="148610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wrap="square" lIns="137137" tIns="137137" rIns="137137" bIns="137137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457200" indent="-457200" eaLnBrk="1" hangingPunct="1">
                <a:buFont typeface="High Tower Text" panose="02040502050506030303" pitchFamily="18" charset="0"/>
                <a:buChar char="–"/>
              </a:pPr>
              <a:endParaRPr lang="en-US" sz="3200" dirty="0">
                <a:latin typeface="+mj-l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3085493" y="4574241"/>
              <a:ext cx="10332720" cy="685800"/>
            </a:xfrm>
            <a:prstGeom prst="rect">
              <a:avLst/>
            </a:prstGeom>
            <a:solidFill>
              <a:srgbClr val="00274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Experiments: Accuracy and Median Error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101280" y="30632400"/>
            <a:ext cx="10332720" cy="1824527"/>
            <a:chOff x="33242794" y="30433744"/>
            <a:chExt cx="10298391" cy="1824527"/>
          </a:xfrm>
        </p:grpSpPr>
        <p:sp>
          <p:nvSpPr>
            <p:cNvPr id="69" name="Text Box 193"/>
            <p:cNvSpPr txBox="1">
              <a:spLocks noChangeArrowheads="1"/>
            </p:cNvSpPr>
            <p:nvPr/>
          </p:nvSpPr>
          <p:spPr bwMode="auto">
            <a:xfrm>
              <a:off x="33242794" y="31119544"/>
              <a:ext cx="10297886" cy="11387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wrap="square" lIns="457200" tIns="137137" rIns="457200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sz="2800" dirty="0">
                  <a:latin typeface="Calibri" pitchFamily="34" charset="0"/>
                </a:rPr>
                <a:t>This work was partially supported by the Denso Corporation, NSF CNS 1463102, and DARPA W31P4Q-16-C-0091.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243299" y="30433744"/>
              <a:ext cx="10297886" cy="685800"/>
            </a:xfrm>
            <a:prstGeom prst="rect">
              <a:avLst/>
            </a:prstGeom>
            <a:solidFill>
              <a:srgbClr val="00274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Acknowledgements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Table 8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363850"/>
                  </p:ext>
                </p:extLst>
              </p:nvPr>
            </p:nvGraphicFramePr>
            <p:xfrm>
              <a:off x="33528000" y="8523316"/>
              <a:ext cx="9448801" cy="4372547"/>
            </p:xfrm>
            <a:graphic>
              <a:graphicData uri="http://schemas.openxmlformats.org/drawingml/2006/table">
                <a:tbl>
                  <a:tblPr firstRow="1" bandRow="1">
                    <a:tableStyleId>{1FECB4D8-DB02-4DC6-A0A2-4F2EBAE1DC90}</a:tableStyleId>
                  </a:tblPr>
                  <a:tblGrid>
                    <a:gridCol w="4215405">
                      <a:extLst>
                        <a:ext uri="{9D8B030D-6E8A-4147-A177-3AD203B41FA5}">
                          <a16:colId xmlns:a16="http://schemas.microsoft.com/office/drawing/2014/main" val="1338048066"/>
                        </a:ext>
                      </a:extLst>
                    </a:gridCol>
                    <a:gridCol w="1308349">
                      <a:extLst>
                        <a:ext uri="{9D8B030D-6E8A-4147-A177-3AD203B41FA5}">
                          <a16:colId xmlns:a16="http://schemas.microsoft.com/office/drawing/2014/main" val="902798392"/>
                        </a:ext>
                      </a:extLst>
                    </a:gridCol>
                    <a:gridCol w="1308349">
                      <a:extLst>
                        <a:ext uri="{9D8B030D-6E8A-4147-A177-3AD203B41FA5}">
                          <a16:colId xmlns:a16="http://schemas.microsoft.com/office/drawing/2014/main" val="2090764776"/>
                        </a:ext>
                      </a:extLst>
                    </a:gridCol>
                    <a:gridCol w="1308349">
                      <a:extLst>
                        <a:ext uri="{9D8B030D-6E8A-4147-A177-3AD203B41FA5}">
                          <a16:colId xmlns:a16="http://schemas.microsoft.com/office/drawing/2014/main" val="3297669901"/>
                        </a:ext>
                      </a:extLst>
                    </a:gridCol>
                    <a:gridCol w="1308349">
                      <a:extLst>
                        <a:ext uri="{9D8B030D-6E8A-4147-A177-3AD203B41FA5}">
                          <a16:colId xmlns:a16="http://schemas.microsoft.com/office/drawing/2014/main" val="3116456847"/>
                        </a:ext>
                      </a:extLst>
                    </a:gridCol>
                  </a:tblGrid>
                  <a:tr h="144272">
                    <a:tc gridSpan="5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rgbClr val="D3D3D3"/>
                                    </a:solidFill>
                                    <a:latin typeface="Cambria Math" panose="02040503050406030204" pitchFamily="18" charset="0"/>
                                  </a:rPr>
                                  <m:t>𝑨𝒄</m:t>
                                </m:r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rgbClr val="D3D3D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rgbClr val="D3D3D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800" smtClean="0">
                                        <a:solidFill>
                                          <a:srgbClr val="D3D3D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  <m:r>
                                      <a:rPr lang="en-US" sz="2800" smtClean="0">
                                        <a:solidFill>
                                          <a:srgbClr val="D3D3D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2800" smtClean="0">
                                        <a:solidFill>
                                          <a:srgbClr val="D3D3D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244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4993142"/>
                      </a:ext>
                    </a:extLst>
                  </a:tr>
                  <a:tr h="144272"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i="0" dirty="0"/>
                            <a:t>bus</a:t>
                          </a:r>
                          <a:endParaRPr lang="en-US" sz="2800" b="1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i="0" dirty="0"/>
                            <a:t>car</a:t>
                          </a:r>
                          <a:endParaRPr lang="en-US" sz="2800" b="1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i="0" dirty="0"/>
                            <a:t>motor</a:t>
                          </a:r>
                          <a:endParaRPr lang="en-US" sz="2800" b="1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i="0" dirty="0"/>
                            <a:t>mean</a:t>
                          </a:r>
                          <a:endParaRPr lang="en-US" sz="2800" b="1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1289791"/>
                      </a:ext>
                    </a:extLst>
                  </a:tr>
                  <a:tr h="144272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R4CNN [1]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92.4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78.5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81.4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84.1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05036004"/>
                      </a:ext>
                    </a:extLst>
                  </a:tr>
                  <a:tr h="144272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R4CNN [1], fine-tuned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90.6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82.4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84.1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85.7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9353211"/>
                      </a:ext>
                    </a:extLst>
                  </a:tr>
                  <a:tr h="144272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Fixed weights, Gaussian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88.9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81.3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82.8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84.4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0442244"/>
                      </a:ext>
                    </a:extLst>
                  </a:tr>
                  <a:tr h="14427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Fixed weights, uniform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90.6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82.0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83.7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85.4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12092855"/>
                      </a:ext>
                    </a:extLst>
                  </a:tr>
                  <a:tr h="144272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CH-CNN (KPM only)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90.6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82.0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84.2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85.6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39374766"/>
                      </a:ext>
                    </a:extLst>
                  </a:tr>
                  <a:tr h="144272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CH-CNN (KPC only)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90.9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86.3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83.1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86.8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1923215"/>
                      </a:ext>
                    </a:extLst>
                  </a:tr>
                  <a:tr h="144272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CH-CNN (full model)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DEA310"/>
                              </a:solidFill>
                            </a:rPr>
                            <a:t>96.8</a:t>
                          </a: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DEA310"/>
                              </a:solidFill>
                            </a:rPr>
                            <a:t>90.2</a:t>
                          </a: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DEA310"/>
                              </a:solidFill>
                            </a:rPr>
                            <a:t>85.2</a:t>
                          </a: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DEA310"/>
                              </a:solidFill>
                            </a:rPr>
                            <a:t>90.7</a:t>
                          </a: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90195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Table 8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363850"/>
                  </p:ext>
                </p:extLst>
              </p:nvPr>
            </p:nvGraphicFramePr>
            <p:xfrm>
              <a:off x="33528000" y="8523316"/>
              <a:ext cx="9448801" cy="4372547"/>
            </p:xfrm>
            <a:graphic>
              <a:graphicData uri="http://schemas.openxmlformats.org/drawingml/2006/table">
                <a:tbl>
                  <a:tblPr firstRow="1" bandRow="1">
                    <a:tableStyleId>{1FECB4D8-DB02-4DC6-A0A2-4F2EBAE1DC90}</a:tableStyleId>
                  </a:tblPr>
                  <a:tblGrid>
                    <a:gridCol w="4215405">
                      <a:extLst>
                        <a:ext uri="{9D8B030D-6E8A-4147-A177-3AD203B41FA5}">
                          <a16:colId xmlns:a16="http://schemas.microsoft.com/office/drawing/2014/main" val="1338048066"/>
                        </a:ext>
                      </a:extLst>
                    </a:gridCol>
                    <a:gridCol w="1308349">
                      <a:extLst>
                        <a:ext uri="{9D8B030D-6E8A-4147-A177-3AD203B41FA5}">
                          <a16:colId xmlns:a16="http://schemas.microsoft.com/office/drawing/2014/main" val="902798392"/>
                        </a:ext>
                      </a:extLst>
                    </a:gridCol>
                    <a:gridCol w="1308349">
                      <a:extLst>
                        <a:ext uri="{9D8B030D-6E8A-4147-A177-3AD203B41FA5}">
                          <a16:colId xmlns:a16="http://schemas.microsoft.com/office/drawing/2014/main" val="2090764776"/>
                        </a:ext>
                      </a:extLst>
                    </a:gridCol>
                    <a:gridCol w="1308349">
                      <a:extLst>
                        <a:ext uri="{9D8B030D-6E8A-4147-A177-3AD203B41FA5}">
                          <a16:colId xmlns:a16="http://schemas.microsoft.com/office/drawing/2014/main" val="3297669901"/>
                        </a:ext>
                      </a:extLst>
                    </a:gridCol>
                    <a:gridCol w="1308349">
                      <a:extLst>
                        <a:ext uri="{9D8B030D-6E8A-4147-A177-3AD203B41FA5}">
                          <a16:colId xmlns:a16="http://schemas.microsoft.com/office/drawing/2014/main" val="3116456847"/>
                        </a:ext>
                      </a:extLst>
                    </a:gridCol>
                  </a:tblGrid>
                  <a:tr h="519875"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64" b="-78117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4993142"/>
                      </a:ext>
                    </a:extLst>
                  </a:tr>
                  <a:tr h="481584"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i="0" dirty="0"/>
                            <a:t>bus</a:t>
                          </a:r>
                          <a:endParaRPr lang="en-US" sz="2800" b="1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i="0" dirty="0"/>
                            <a:t>car</a:t>
                          </a:r>
                          <a:endParaRPr lang="en-US" sz="2800" b="1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i="0" dirty="0"/>
                            <a:t>motor</a:t>
                          </a:r>
                          <a:endParaRPr lang="en-US" sz="2800" b="1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i="0" dirty="0"/>
                            <a:t>mean</a:t>
                          </a:r>
                          <a:endParaRPr lang="en-US" sz="2800" b="1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1289791"/>
                      </a:ext>
                    </a:extLst>
                  </a:tr>
                  <a:tr h="481584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R4CNN [1]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92.4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78.5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81.4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84.1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05036004"/>
                      </a:ext>
                    </a:extLst>
                  </a:tr>
                  <a:tr h="481584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R4CNN [1], fine-tuned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90.6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82.4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84.1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85.7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9353211"/>
                      </a:ext>
                    </a:extLst>
                  </a:tr>
                  <a:tr h="481584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Fixed weights, Gaussian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88.9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81.3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82.8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84.4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0442244"/>
                      </a:ext>
                    </a:extLst>
                  </a:tr>
                  <a:tr h="4815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Fixed weights, uniform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90.6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82.0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83.7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85.4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12092855"/>
                      </a:ext>
                    </a:extLst>
                  </a:tr>
                  <a:tr h="481584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CH-CNN (KPM only)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90.6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82.0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84.2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85.6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39374766"/>
                      </a:ext>
                    </a:extLst>
                  </a:tr>
                  <a:tr h="481584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CH-CNN (KPC only)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90.9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86.3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83.1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86.8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1923215"/>
                      </a:ext>
                    </a:extLst>
                  </a:tr>
                  <a:tr h="481584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CH-CNN (full model)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DEA310"/>
                              </a:solidFill>
                            </a:rPr>
                            <a:t>96.8</a:t>
                          </a: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DEA310"/>
                              </a:solidFill>
                            </a:rPr>
                            <a:t>90.2</a:t>
                          </a: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DEA310"/>
                              </a:solidFill>
                            </a:rPr>
                            <a:t>85.2</a:t>
                          </a: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DEA310"/>
                              </a:solidFill>
                            </a:rPr>
                            <a:t>90.7</a:t>
                          </a: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901953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409118" y="5365215"/>
                <a:ext cx="9659343" cy="309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7663" indent="-347663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𝐴𝑐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/6</m:t>
                        </m:r>
                      </m:sub>
                    </m:sSub>
                  </m:oMath>
                </a14:m>
                <a:r>
                  <a:rPr lang="en-US" sz="3200" dirty="0"/>
                  <a:t>: Geodesic distance between predicted rotation matrix and GT is less than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/6</m:t>
                    </m:r>
                  </m:oMath>
                </a14:m>
                <a:r>
                  <a:rPr lang="en-US" sz="3200" dirty="0"/>
                  <a:t> in radians [1, 5]</a:t>
                </a:r>
              </a:p>
              <a:p>
                <a:pPr marL="347663" indent="-347663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𝑀𝑒𝑑𝐸𝑟𝑟</m:t>
                    </m:r>
                  </m:oMath>
                </a14:m>
                <a:r>
                  <a:rPr lang="en-US" sz="3200" dirty="0"/>
                  <a:t>: The median error (in degrees) for estimates in the object class [1, 5]</a:t>
                </a:r>
              </a:p>
              <a:p>
                <a:pPr marL="347663" indent="-347663" algn="just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Fixed weights: </a:t>
                </a:r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conv4</a:t>
                </a:r>
                <a:r>
                  <a:rPr lang="en-US" sz="3200" dirty="0"/>
                  <a:t> columns are weighted by 2D Gaussian or uniform map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9118" y="5365215"/>
                <a:ext cx="9659343" cy="3091103"/>
              </a:xfrm>
              <a:prstGeom prst="rect">
                <a:avLst/>
              </a:prstGeom>
              <a:blipFill>
                <a:blip r:embed="rId5"/>
                <a:stretch>
                  <a:fillRect l="-1451" t="-2367" r="-1577" b="-5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Table 8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5930234"/>
                  </p:ext>
                </p:extLst>
              </p:nvPr>
            </p:nvGraphicFramePr>
            <p:xfrm>
              <a:off x="33528000" y="13218897"/>
              <a:ext cx="9448801" cy="4590288"/>
            </p:xfrm>
            <a:graphic>
              <a:graphicData uri="http://schemas.openxmlformats.org/drawingml/2006/table">
                <a:tbl>
                  <a:tblPr firstRow="1" bandRow="1">
                    <a:tableStyleId>{1FECB4D8-DB02-4DC6-A0A2-4F2EBAE1DC90}</a:tableStyleId>
                  </a:tblPr>
                  <a:tblGrid>
                    <a:gridCol w="4215405">
                      <a:extLst>
                        <a:ext uri="{9D8B030D-6E8A-4147-A177-3AD203B41FA5}">
                          <a16:colId xmlns:a16="http://schemas.microsoft.com/office/drawing/2014/main" val="1338048066"/>
                        </a:ext>
                      </a:extLst>
                    </a:gridCol>
                    <a:gridCol w="1308349">
                      <a:extLst>
                        <a:ext uri="{9D8B030D-6E8A-4147-A177-3AD203B41FA5}">
                          <a16:colId xmlns:a16="http://schemas.microsoft.com/office/drawing/2014/main" val="902798392"/>
                        </a:ext>
                      </a:extLst>
                    </a:gridCol>
                    <a:gridCol w="1308349">
                      <a:extLst>
                        <a:ext uri="{9D8B030D-6E8A-4147-A177-3AD203B41FA5}">
                          <a16:colId xmlns:a16="http://schemas.microsoft.com/office/drawing/2014/main" val="2090764776"/>
                        </a:ext>
                      </a:extLst>
                    </a:gridCol>
                    <a:gridCol w="1308349">
                      <a:extLst>
                        <a:ext uri="{9D8B030D-6E8A-4147-A177-3AD203B41FA5}">
                          <a16:colId xmlns:a16="http://schemas.microsoft.com/office/drawing/2014/main" val="3297669901"/>
                        </a:ext>
                      </a:extLst>
                    </a:gridCol>
                    <a:gridCol w="1308349">
                      <a:extLst>
                        <a:ext uri="{9D8B030D-6E8A-4147-A177-3AD203B41FA5}">
                          <a16:colId xmlns:a16="http://schemas.microsoft.com/office/drawing/2014/main" val="3116456847"/>
                        </a:ext>
                      </a:extLst>
                    </a:gridCol>
                  </a:tblGrid>
                  <a:tr h="144272">
                    <a:tc gridSpan="5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rgbClr val="D3D3D3"/>
                                    </a:solidFill>
                                    <a:latin typeface="Cambria Math" panose="02040503050406030204" pitchFamily="18" charset="0"/>
                                  </a:rPr>
                                  <m:t>𝑴𝒆𝒅𝑬𝒓𝒓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D3D3D3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244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4993142"/>
                      </a:ext>
                    </a:extLst>
                  </a:tr>
                  <a:tr h="144272"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i="0" dirty="0"/>
                            <a:t>bus</a:t>
                          </a:r>
                          <a:endParaRPr lang="en-US" sz="2800" b="1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i="0" dirty="0"/>
                            <a:t>car</a:t>
                          </a:r>
                          <a:endParaRPr lang="en-US" sz="2800" b="1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i="0" dirty="0"/>
                            <a:t>motor</a:t>
                          </a:r>
                          <a:endParaRPr lang="en-US" sz="2800" b="1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i="0" dirty="0"/>
                            <a:t>mean</a:t>
                          </a:r>
                          <a:endParaRPr lang="en-US" sz="2800" b="1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1289791"/>
                      </a:ext>
                    </a:extLst>
                  </a:tr>
                  <a:tr h="144272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R4CNN [1]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5.04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7.86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14.5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9.14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05036004"/>
                      </a:ext>
                    </a:extLst>
                  </a:tr>
                  <a:tr h="144272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R4CNN [1], fine-tuned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2.93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5.63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11.7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6.74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9353211"/>
                      </a:ext>
                    </a:extLst>
                  </a:tr>
                  <a:tr h="144272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Fixed weights, Gaussian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3.00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5.88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11.4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6.76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0442244"/>
                      </a:ext>
                    </a:extLst>
                  </a:tr>
                  <a:tr h="14427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Fixed weights, uniform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3.01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5.72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12.1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6.93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12092855"/>
                      </a:ext>
                    </a:extLst>
                  </a:tr>
                  <a:tr h="144272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CH-CNN (KPM only)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3.04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5.73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11.3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6.68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39374766"/>
                      </a:ext>
                    </a:extLst>
                  </a:tr>
                  <a:tr h="144272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CH-CNN (KPC only)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2.92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5.29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DEA310"/>
                              </a:solidFill>
                            </a:rPr>
                            <a:t>11.0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6.41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1923215"/>
                      </a:ext>
                    </a:extLst>
                  </a:tr>
                  <a:tr h="144272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CH-CNN (full model)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DEA310"/>
                              </a:solidFill>
                            </a:rPr>
                            <a:t>2.64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DEA310"/>
                              </a:solidFill>
                            </a:rPr>
                            <a:t>4.98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11.4</a:t>
                          </a:r>
                          <a:endParaRPr lang="en-US" sz="2800" b="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DEA310"/>
                              </a:solidFill>
                            </a:rPr>
                            <a:t>6.35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90195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Table 8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5930234"/>
                  </p:ext>
                </p:extLst>
              </p:nvPr>
            </p:nvGraphicFramePr>
            <p:xfrm>
              <a:off x="33528000" y="13218897"/>
              <a:ext cx="9448801" cy="4590288"/>
            </p:xfrm>
            <a:graphic>
              <a:graphicData uri="http://schemas.openxmlformats.org/drawingml/2006/table">
                <a:tbl>
                  <a:tblPr firstRow="1" bandRow="1">
                    <a:tableStyleId>{1FECB4D8-DB02-4DC6-A0A2-4F2EBAE1DC90}</a:tableStyleId>
                  </a:tblPr>
                  <a:tblGrid>
                    <a:gridCol w="4215405">
                      <a:extLst>
                        <a:ext uri="{9D8B030D-6E8A-4147-A177-3AD203B41FA5}">
                          <a16:colId xmlns:a16="http://schemas.microsoft.com/office/drawing/2014/main" val="1338048066"/>
                        </a:ext>
                      </a:extLst>
                    </a:gridCol>
                    <a:gridCol w="1308349">
                      <a:extLst>
                        <a:ext uri="{9D8B030D-6E8A-4147-A177-3AD203B41FA5}">
                          <a16:colId xmlns:a16="http://schemas.microsoft.com/office/drawing/2014/main" val="902798392"/>
                        </a:ext>
                      </a:extLst>
                    </a:gridCol>
                    <a:gridCol w="1308349">
                      <a:extLst>
                        <a:ext uri="{9D8B030D-6E8A-4147-A177-3AD203B41FA5}">
                          <a16:colId xmlns:a16="http://schemas.microsoft.com/office/drawing/2014/main" val="2090764776"/>
                        </a:ext>
                      </a:extLst>
                    </a:gridCol>
                    <a:gridCol w="1308349">
                      <a:extLst>
                        <a:ext uri="{9D8B030D-6E8A-4147-A177-3AD203B41FA5}">
                          <a16:colId xmlns:a16="http://schemas.microsoft.com/office/drawing/2014/main" val="3297669901"/>
                        </a:ext>
                      </a:extLst>
                    </a:gridCol>
                    <a:gridCol w="1308349">
                      <a:extLst>
                        <a:ext uri="{9D8B030D-6E8A-4147-A177-3AD203B41FA5}">
                          <a16:colId xmlns:a16="http://schemas.microsoft.com/office/drawing/2014/main" val="3116456847"/>
                        </a:ext>
                      </a:extLst>
                    </a:gridCol>
                  </a:tblGrid>
                  <a:tr h="481584"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r="64" b="-88987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4993142"/>
                      </a:ext>
                    </a:extLst>
                  </a:tr>
                  <a:tr h="481584"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i="0" dirty="0"/>
                            <a:t>bus</a:t>
                          </a:r>
                          <a:endParaRPr lang="en-US" sz="2800" b="1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i="0" dirty="0"/>
                            <a:t>car</a:t>
                          </a:r>
                          <a:endParaRPr lang="en-US" sz="2800" b="1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i="0" dirty="0"/>
                            <a:t>motor</a:t>
                          </a:r>
                          <a:endParaRPr lang="en-US" sz="2800" b="1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i="0" dirty="0"/>
                            <a:t>mean</a:t>
                          </a:r>
                          <a:endParaRPr lang="en-US" sz="2800" b="1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12897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R4CNN [1]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5.04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7.86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14.5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9.14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05036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R4CNN [1], fine-tuned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2.93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5.63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11.7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6.74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935321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Fixed weights, Gaussian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3.00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5.88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11.4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6.76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044224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Fixed weights, uniform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3.01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5.72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12.1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6.93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1209285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CH-CNN (KPM only)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3.04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5.73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11.3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6.68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3937476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CH-CNN (KPC only)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2.92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5.29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DEA310"/>
                              </a:solidFill>
                            </a:rPr>
                            <a:t>11.0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6.41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192321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CH-CNN (full model)</a:t>
                          </a:r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71163" marR="171163" marT="27432" marB="27432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DEA310"/>
                              </a:solidFill>
                            </a:rPr>
                            <a:t>2.64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DEA310"/>
                              </a:solidFill>
                            </a:rPr>
                            <a:t>4.98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11.4</a:t>
                          </a:r>
                          <a:endParaRPr lang="en-US" sz="2800" b="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rgbClr val="DEA310"/>
                              </a:solidFill>
                            </a:rPr>
                            <a:t>6.35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9019538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1" name="Group 20"/>
          <p:cNvGrpSpPr/>
          <p:nvPr/>
        </p:nvGrpSpPr>
        <p:grpSpPr>
          <a:xfrm>
            <a:off x="456694" y="25057101"/>
            <a:ext cx="10333226" cy="7404098"/>
            <a:chOff x="456694" y="26844211"/>
            <a:chExt cx="10333226" cy="7404098"/>
          </a:xfrm>
        </p:grpSpPr>
        <p:grpSp>
          <p:nvGrpSpPr>
            <p:cNvPr id="121" name="Group 120"/>
            <p:cNvGrpSpPr/>
            <p:nvPr/>
          </p:nvGrpSpPr>
          <p:grpSpPr>
            <a:xfrm>
              <a:off x="457200" y="26844211"/>
              <a:ext cx="10332720" cy="7404098"/>
              <a:chOff x="274319" y="4350262"/>
              <a:chExt cx="10332720" cy="7404098"/>
            </a:xfrm>
          </p:grpSpPr>
          <p:sp>
            <p:nvSpPr>
              <p:cNvPr id="122" name="Text Box 189"/>
              <p:cNvSpPr txBox="1">
                <a:spLocks noChangeArrowheads="1"/>
              </p:cNvSpPr>
              <p:nvPr/>
            </p:nvSpPr>
            <p:spPr bwMode="auto">
              <a:xfrm>
                <a:off x="274319" y="5036061"/>
                <a:ext cx="10332720" cy="671829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 wrap="square" lIns="137137" tIns="137137" rIns="137137" bIns="137137">
                <a:no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Aft>
                    <a:spcPts val="1200"/>
                  </a:spcAft>
                </a:pPr>
                <a:endParaRPr lang="en-US" sz="3200" dirty="0">
                  <a:latin typeface="Calibri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74319" y="4350262"/>
                <a:ext cx="10332720" cy="685800"/>
              </a:xfrm>
              <a:prstGeom prst="rect">
                <a:avLst/>
              </a:prstGeom>
              <a:solidFill>
                <a:srgbClr val="00274C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8" tIns="34284" rIns="68568" bIns="34284" rtlCol="0" anchor="ctr"/>
              <a:lstStyle/>
              <a:p>
                <a:pPr algn="ctr"/>
                <a:r>
                  <a:rPr lang="en-US" sz="4400" b="1" dirty="0" er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Keypoint</a:t>
                </a:r>
                <a:r>
                  <a:rPr lang="en-US" sz="4400" b="1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 Collection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07745" y="27900747"/>
              <a:ext cx="5829953" cy="3981296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56694" y="31997607"/>
              <a:ext cx="10333226" cy="2246769"/>
            </a:xfrm>
            <a:prstGeom prst="rect">
              <a:avLst/>
            </a:prstGeom>
            <a:noFill/>
          </p:spPr>
          <p:txBody>
            <a:bodyPr wrap="square" lIns="457200" tIns="137160" rIns="457200" bIns="137160" rtlCol="0" anchor="t" anchorCtr="0">
              <a:sp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en-US" sz="3200" dirty="0"/>
                <a:t>Our dataset, with annotations for 918 bus, 7,377 car, and 320 motorcycle models, includes over ten times more models than the next-largest </a:t>
              </a:r>
              <a:r>
                <a:rPr lang="en-US" sz="3200" dirty="0" err="1"/>
                <a:t>ShapeNet</a:t>
              </a:r>
              <a:r>
                <a:rPr lang="en-US" sz="3200" dirty="0"/>
                <a:t> </a:t>
              </a:r>
              <a:r>
                <a:rPr lang="en-US" sz="3200" dirty="0" err="1"/>
                <a:t>keypoint</a:t>
              </a:r>
              <a:r>
                <a:rPr lang="en-US" sz="3200" dirty="0"/>
                <a:t> dataset [4]. It is available on our project website.</a:t>
              </a: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33528000" y="17923332"/>
            <a:ext cx="9540461" cy="206210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47663" indent="-347663" algn="just">
              <a:buFont typeface="Arial" panose="020B0604020202020204" pitchFamily="34" charset="0"/>
              <a:buChar char="•"/>
            </a:pPr>
            <a:r>
              <a:rPr lang="en-US" sz="3200" dirty="0"/>
              <a:t>CH-CNN surpasses state-of-the-art image-only model</a:t>
            </a:r>
          </a:p>
          <a:p>
            <a:pPr marL="347663" indent="-347663" algn="just">
              <a:buFont typeface="Arial" panose="020B0604020202020204" pitchFamily="34" charset="0"/>
              <a:buChar char="•"/>
            </a:pPr>
            <a:r>
              <a:rPr lang="en-US" sz="3200" dirty="0"/>
              <a:t>Weighing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conv4</a:t>
            </a:r>
            <a:r>
              <a:rPr lang="en-US" sz="3200" dirty="0"/>
              <a:t> columns dynamically from keypoint data works better than hand-crafted maps</a:t>
            </a:r>
          </a:p>
          <a:p>
            <a:pPr marL="347663" indent="-347663" algn="just">
              <a:buFont typeface="Arial" panose="020B0604020202020204" pitchFamily="34" charset="0"/>
              <a:buChar char="•"/>
            </a:pPr>
            <a:r>
              <a:rPr lang="en-US" sz="3200" dirty="0"/>
              <a:t>Best results from using both keypoint location and class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3103527" y="20359712"/>
            <a:ext cx="10332720" cy="6368024"/>
            <a:chOff x="33085493" y="20770682"/>
            <a:chExt cx="10332720" cy="6368024"/>
          </a:xfrm>
        </p:grpSpPr>
        <p:grpSp>
          <p:nvGrpSpPr>
            <p:cNvPr id="129" name="Group 128"/>
            <p:cNvGrpSpPr/>
            <p:nvPr/>
          </p:nvGrpSpPr>
          <p:grpSpPr>
            <a:xfrm>
              <a:off x="33085493" y="20770682"/>
              <a:ext cx="10332720" cy="6368024"/>
              <a:chOff x="33261300" y="24619721"/>
              <a:chExt cx="10287000" cy="6368024"/>
            </a:xfrm>
          </p:grpSpPr>
          <p:sp>
            <p:nvSpPr>
              <p:cNvPr id="130" name="Text Box 193"/>
              <p:cNvSpPr txBox="1">
                <a:spLocks noChangeArrowheads="1"/>
              </p:cNvSpPr>
              <p:nvPr/>
            </p:nvSpPr>
            <p:spPr bwMode="auto">
              <a:xfrm>
                <a:off x="33261300" y="25305521"/>
                <a:ext cx="10287000" cy="56822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 wrap="square" lIns="137137" tIns="137137" rIns="137137" bIns="137137">
                <a:no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457200" indent="-457200" eaLnBrk="1" hangingPunct="1">
                  <a:buFont typeface="High Tower Text" panose="02040502050506030303" pitchFamily="18" charset="0"/>
                  <a:buChar char="–"/>
                </a:pPr>
                <a:endParaRPr lang="en-US" sz="3200" dirty="0">
                  <a:latin typeface="Calibri" pitchFamily="34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33261300" y="24619721"/>
                <a:ext cx="10287000" cy="685800"/>
              </a:xfrm>
              <a:prstGeom prst="rect">
                <a:avLst/>
              </a:prstGeom>
              <a:solidFill>
                <a:srgbClr val="00274C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8" tIns="34284" rIns="68568" bIns="34284" rtlCol="0" anchor="ctr"/>
              <a:lstStyle/>
              <a:p>
                <a:pPr algn="ctr"/>
                <a:r>
                  <a:rPr lang="en-US" sz="4400" b="1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Experiments: Error Histograms</a:t>
                </a:r>
              </a:p>
            </p:txBody>
          </p:sp>
        </p:grp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663774" y="21511508"/>
              <a:ext cx="4176047" cy="418543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695821" y="21511508"/>
              <a:ext cx="4185432" cy="4185432"/>
            </a:xfrm>
            <a:prstGeom prst="rect">
              <a:avLst/>
            </a:prstGeom>
          </p:spPr>
        </p:pic>
        <p:sp>
          <p:nvSpPr>
            <p:cNvPr id="133" name="TextBox 132"/>
            <p:cNvSpPr txBox="1"/>
            <p:nvPr/>
          </p:nvSpPr>
          <p:spPr>
            <a:xfrm>
              <a:off x="33509966" y="25485935"/>
              <a:ext cx="9448800" cy="156966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347663" indent="-347663" algn="just">
                <a:buFont typeface="Arial" panose="020B0604020202020204" pitchFamily="34" charset="0"/>
                <a:buChar char="•"/>
              </a:pPr>
              <a:r>
                <a:rPr lang="en-US" sz="3200" dirty="0"/>
                <a:t>CH-CNN: Large errors are less frequent</a:t>
              </a:r>
            </a:p>
            <a:p>
              <a:pPr marL="347663" indent="-347663" algn="just">
                <a:buFont typeface="Arial" panose="020B0604020202020204" pitchFamily="34" charset="0"/>
                <a:buChar char="•"/>
              </a:pPr>
              <a:r>
                <a:rPr lang="en-US" sz="3200" dirty="0"/>
                <a:t>CH-CNN takes advantage of keypoint features when image features are insufficient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200" y="15861915"/>
            <a:ext cx="10332720" cy="8881033"/>
            <a:chOff x="457200" y="17723637"/>
            <a:chExt cx="10332720" cy="8881033"/>
          </a:xfrm>
        </p:grpSpPr>
        <p:grpSp>
          <p:nvGrpSpPr>
            <p:cNvPr id="9" name="Group 8"/>
            <p:cNvGrpSpPr/>
            <p:nvPr/>
          </p:nvGrpSpPr>
          <p:grpSpPr>
            <a:xfrm>
              <a:off x="457200" y="17723637"/>
              <a:ext cx="10332720" cy="8881033"/>
              <a:chOff x="268929" y="22879546"/>
              <a:chExt cx="10332720" cy="8881033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268929" y="22879546"/>
                <a:ext cx="10332720" cy="685800"/>
              </a:xfrm>
              <a:prstGeom prst="rect">
                <a:avLst/>
              </a:prstGeom>
              <a:solidFill>
                <a:srgbClr val="00274C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8" tIns="34284" rIns="68568" bIns="34284" rtlCol="0" anchor="ctr"/>
              <a:lstStyle/>
              <a:p>
                <a:pPr algn="ctr"/>
                <a:r>
                  <a:rPr lang="en-US" sz="4400" b="1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Problem Statement</a:t>
                </a:r>
              </a:p>
            </p:txBody>
          </p:sp>
          <p:sp>
            <p:nvSpPr>
              <p:cNvPr id="100" name="Text Box 190"/>
              <p:cNvSpPr txBox="1">
                <a:spLocks noChangeArrowheads="1"/>
              </p:cNvSpPr>
              <p:nvPr/>
            </p:nvSpPr>
            <p:spPr bwMode="auto">
              <a:xfrm>
                <a:off x="268929" y="23565346"/>
                <a:ext cx="10332720" cy="81952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 wrap="square" lIns="457200" tIns="137137" rIns="457200" bIns="137137">
                <a:no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lvl="0" algn="just" eaLnBrk="1" hangingPunct="1">
                  <a:spcAft>
                    <a:spcPts val="1200"/>
                  </a:spcAft>
                </a:pPr>
                <a:r>
                  <a:rPr lang="en-US" sz="3200" dirty="0">
                    <a:solidFill>
                      <a:prstClr val="black"/>
                    </a:solidFill>
                    <a:latin typeface="Calibri"/>
                  </a:rPr>
                  <a:t>Given an image, information about one </a:t>
                </a:r>
                <a:r>
                  <a:rPr lang="en-US" sz="3200" dirty="0" err="1">
                    <a:solidFill>
                      <a:prstClr val="black"/>
                    </a:solidFill>
                    <a:latin typeface="Calibri"/>
                  </a:rPr>
                  <a:t>keypoint</a:t>
                </a:r>
                <a:r>
                  <a:rPr lang="en-US" sz="3200" dirty="0">
                    <a:solidFill>
                      <a:prstClr val="black"/>
                    </a:solidFill>
                    <a:latin typeface="Calibri"/>
                  </a:rPr>
                  <a:t> (2D location and class), and the object class, predict the azimuth, elevation, and tilt of the camera w.r.t. the object</a:t>
                </a:r>
                <a:r>
                  <a:rPr lang="en-US" sz="3200" dirty="0">
                    <a:solidFill>
                      <a:prstClr val="black"/>
                    </a:solidFill>
                    <a:latin typeface="+mn-lt"/>
                  </a:rPr>
                  <a:t>.</a:t>
                </a:r>
                <a:endParaRPr lang="en-US" sz="32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85521" y="20248959"/>
              <a:ext cx="5989787" cy="285819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035898" y="23184669"/>
              <a:ext cx="2702871" cy="5334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3200" dirty="0"/>
                <a:t>Keypoint class</a:t>
              </a:r>
              <a:endParaRPr lang="en-US" sz="3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45399" y="23764001"/>
              <a:ext cx="3083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car_left_front_wheel</a:t>
              </a:r>
              <a:endParaRPr lang="en-US" sz="2000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444235" y="24205988"/>
              <a:ext cx="3886200" cy="320013"/>
              <a:chOff x="1215735" y="24032845"/>
              <a:chExt cx="3886200" cy="320013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215735" y="24032845"/>
                <a:ext cx="3886200" cy="32001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711706" y="24032845"/>
                <a:ext cx="279762" cy="3200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81065" y="23192881"/>
              <a:ext cx="2702871" cy="5334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3200" dirty="0"/>
                <a:t>Keypoint map</a:t>
              </a:r>
              <a:endParaRPr lang="en-US" sz="3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30349" y="24221201"/>
              <a:ext cx="1404305" cy="140430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024993" y="25770873"/>
                  <a:ext cx="2987773" cy="4315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𝑘𝑝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993" y="25770873"/>
                  <a:ext cx="2987773" cy="431528"/>
                </a:xfrm>
                <a:prstGeom prst="rect">
                  <a:avLst/>
                </a:prstGeom>
                <a:blipFill>
                  <a:blip r:embed="rId13"/>
                  <a:stretch>
                    <a:fillRect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TextBox 83"/>
            <p:cNvSpPr txBox="1"/>
            <p:nvPr/>
          </p:nvSpPr>
          <p:spPr>
            <a:xfrm>
              <a:off x="8090108" y="23764001"/>
              <a:ext cx="884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x,y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2000" dirty="0"/>
            </a:p>
          </p:txBody>
        </p:sp>
        <p:sp>
          <p:nvSpPr>
            <p:cNvPr id="85" name="TextBox 84"/>
            <p:cNvSpPr txBox="1"/>
            <p:nvPr/>
          </p:nvSpPr>
          <p:spPr>
            <a:xfrm rot="2484023">
              <a:off x="3196834" y="25299019"/>
              <a:ext cx="25986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car_left_front_wheel</a:t>
              </a:r>
              <a:endParaRPr lang="en-US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 rot="2484023">
              <a:off x="1308689" y="25322567"/>
              <a:ext cx="25986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bus_left_front_wheel</a:t>
              </a:r>
              <a:endParaRPr lang="en-US" sz="1600" dirty="0"/>
            </a:p>
          </p:txBody>
        </p:sp>
        <p:sp>
          <p:nvSpPr>
            <p:cNvPr id="89" name="TextBox 88"/>
            <p:cNvSpPr txBox="1"/>
            <p:nvPr/>
          </p:nvSpPr>
          <p:spPr>
            <a:xfrm rot="2484023">
              <a:off x="1781175" y="25306228"/>
              <a:ext cx="25986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bus_right_front_wheel</a:t>
              </a:r>
              <a:endParaRPr lang="en-US" sz="1600" dirty="0"/>
            </a:p>
          </p:txBody>
        </p:sp>
        <p:sp>
          <p:nvSpPr>
            <p:cNvPr id="90" name="TextBox 89"/>
            <p:cNvSpPr txBox="1"/>
            <p:nvPr/>
          </p:nvSpPr>
          <p:spPr>
            <a:xfrm rot="2484023">
              <a:off x="3656784" y="25285688"/>
              <a:ext cx="25986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car_left_back_wheel</a:t>
              </a:r>
              <a:endParaRPr lang="en-US" sz="16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049000" y="13194630"/>
            <a:ext cx="21808440" cy="5296253"/>
            <a:chOff x="11023962" y="13224006"/>
            <a:chExt cx="21826626" cy="5296253"/>
          </a:xfrm>
        </p:grpSpPr>
        <p:grpSp>
          <p:nvGrpSpPr>
            <p:cNvPr id="8" name="Group 7"/>
            <p:cNvGrpSpPr/>
            <p:nvPr/>
          </p:nvGrpSpPr>
          <p:grpSpPr>
            <a:xfrm>
              <a:off x="11023962" y="13224006"/>
              <a:ext cx="21808440" cy="5296253"/>
              <a:chOff x="11023962" y="11934496"/>
              <a:chExt cx="21808440" cy="6642436"/>
            </a:xfrm>
          </p:grpSpPr>
          <p:sp>
            <p:nvSpPr>
              <p:cNvPr id="54" name="Text Box 192"/>
              <p:cNvSpPr txBox="1">
                <a:spLocks noChangeArrowheads="1"/>
              </p:cNvSpPr>
              <p:nvPr/>
            </p:nvSpPr>
            <p:spPr bwMode="auto">
              <a:xfrm>
                <a:off x="11023962" y="12790059"/>
                <a:ext cx="21808440" cy="57868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 lIns="137137" tIns="137137" rIns="137137" bIns="137137">
                <a:no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sz="3200" b="1" dirty="0">
                  <a:latin typeface="Calibr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1023962" y="11934496"/>
                <a:ext cx="21808440" cy="855563"/>
              </a:xfrm>
              <a:prstGeom prst="rect">
                <a:avLst/>
              </a:prstGeom>
              <a:solidFill>
                <a:srgbClr val="00274C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8" tIns="34284" rIns="68568" bIns="34284" rtlCol="0" anchor="ctr"/>
              <a:lstStyle/>
              <a:p>
                <a:pPr algn="ctr"/>
                <a:r>
                  <a:rPr lang="en-US" sz="4400" b="1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Training Data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5374034" y="14752527"/>
              <a:ext cx="6332253" cy="3558127"/>
            </a:xfrm>
            <a:prstGeom prst="rect">
              <a:avLst/>
            </a:prstGeom>
            <a:noFill/>
          </p:spPr>
          <p:txBody>
            <a:bodyPr wrap="square" lIns="0" rIns="82296" rtlCol="0" anchor="ctr">
              <a:noAutofit/>
            </a:bodyPr>
            <a:lstStyle/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sz="3200" dirty="0"/>
                <a:t>Extend Render for CNN pipeline [1] to generate synthetic images with keypoint data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sz="3200" dirty="0"/>
                <a:t>Sample viewpoint and cropping parameters, add background image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sz="3200" dirty="0"/>
                <a:t>Extract keypoint location and visibility from rendering engine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7118619" y="14936911"/>
              <a:ext cx="5262185" cy="3166120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noAutofit/>
            </a:bodyPr>
            <a:lstStyle/>
            <a:p>
              <a:pPr marL="342900" indent="-342900" algn="just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200" dirty="0"/>
                <a:t>Object bounding boxes, keypoint locations, and viewpoint labels included</a:t>
              </a:r>
            </a:p>
            <a:p>
              <a:pPr marL="342900" indent="-342900" algn="just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200" dirty="0"/>
                <a:t>Crop the object and create one training instance for each visible keypoint</a:t>
              </a:r>
            </a:p>
          </p:txBody>
        </p:sp>
        <p:pic>
          <p:nvPicPr>
            <p:cNvPr id="1026" name="Picture 2" descr="https://lh5.googleusercontent.com/5P6nz9QRJ0uA8zH_ffejbXeZX3PpFSZ7fPZ3zjZbUVGfxLZiSFHryROCS15MGiIdtE9k5GTW6H3bOXDYjPxDJIGNobpVGfMSZiPDQ7UPmj2hYXuZfWXh01LxeqSgsBkhMxbwQKVCkQX7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0695" y="14793665"/>
              <a:ext cx="3441778" cy="3441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 descr="https://lh3.googleusercontent.com/oOvkpTAblrAqH3ZWM1pEClV9q0cHDJPza08MJ_snfiuHOZ5V1JDU1wHfx_3wrwp1KU99LSxLqT6t1OUHsKTU9ZNi70ZM5-XUJ8he19eI3i_kmW84Gi-tLcti2KiptdW3NJl_rMxh7YHL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45858" y="14821978"/>
              <a:ext cx="4141617" cy="341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Star: 5 Points 92"/>
            <p:cNvSpPr/>
            <p:nvPr/>
          </p:nvSpPr>
          <p:spPr>
            <a:xfrm>
              <a:off x="12557590" y="17496446"/>
              <a:ext cx="328864" cy="328864"/>
            </a:xfrm>
            <a:prstGeom prst="star5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Star: 5 Points 93"/>
            <p:cNvSpPr/>
            <p:nvPr/>
          </p:nvSpPr>
          <p:spPr>
            <a:xfrm>
              <a:off x="25281993" y="14836397"/>
              <a:ext cx="328864" cy="328864"/>
            </a:xfrm>
            <a:prstGeom prst="star5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041379" y="14020800"/>
              <a:ext cx="10868618" cy="5334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3200" b="1" dirty="0"/>
                <a:t>Synthetic Data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1947230" y="14020800"/>
              <a:ext cx="10903358" cy="5334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3200" b="1" dirty="0"/>
                <a:t>PASCAL 3D+ Data</a:t>
              </a:r>
            </a:p>
          </p:txBody>
        </p:sp>
        <p:cxnSp>
          <p:nvCxnSpPr>
            <p:cNvPr id="57" name="Straight Connector 56"/>
            <p:cNvCxnSpPr>
              <a:cxnSpLocks/>
            </p:cNvCxnSpPr>
            <p:nvPr/>
          </p:nvCxnSpPr>
          <p:spPr>
            <a:xfrm>
              <a:off x="22082176" y="13906177"/>
              <a:ext cx="0" cy="4614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1045952" y="18816573"/>
            <a:ext cx="21808440" cy="2971783"/>
            <a:chOff x="11041378" y="18831261"/>
            <a:chExt cx="21808440" cy="2971783"/>
          </a:xfrm>
        </p:grpSpPr>
        <p:grpSp>
          <p:nvGrpSpPr>
            <p:cNvPr id="124" name="Group 123"/>
            <p:cNvGrpSpPr/>
            <p:nvPr/>
          </p:nvGrpSpPr>
          <p:grpSpPr>
            <a:xfrm>
              <a:off x="11041378" y="18831261"/>
              <a:ext cx="21808440" cy="2971783"/>
              <a:chOff x="11023962" y="11934497"/>
              <a:chExt cx="21808440" cy="3727141"/>
            </a:xfrm>
          </p:grpSpPr>
          <p:sp>
            <p:nvSpPr>
              <p:cNvPr id="125" name="Text Box 192"/>
              <p:cNvSpPr txBox="1">
                <a:spLocks noChangeArrowheads="1"/>
              </p:cNvSpPr>
              <p:nvPr/>
            </p:nvSpPr>
            <p:spPr bwMode="auto">
              <a:xfrm>
                <a:off x="11023962" y="12794610"/>
                <a:ext cx="21808440" cy="28670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 lIns="137137" tIns="137137" rIns="137137" bIns="137137">
                <a:no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514350" indent="-514350" eaLnBrk="1" hangingPunct="1">
                  <a:buFont typeface="+mj-lt"/>
                  <a:buAutoNum type="arabicPeriod"/>
                </a:pPr>
                <a:endParaRPr lang="en-US" sz="3200" dirty="0">
                  <a:latin typeface="Calibri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1023962" y="11934497"/>
                <a:ext cx="21808440" cy="860114"/>
              </a:xfrm>
              <a:prstGeom prst="rect">
                <a:avLst/>
              </a:prstGeom>
              <a:solidFill>
                <a:srgbClr val="00274C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8" tIns="34284" rIns="68568" bIns="34284" rtlCol="0" anchor="ctr"/>
              <a:lstStyle/>
              <a:p>
                <a:pPr algn="ctr"/>
                <a:r>
                  <a:rPr lang="en-US" sz="4400" b="1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Training Procedure</a:t>
                </a: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1970998" y="19653466"/>
              <a:ext cx="6680202" cy="6829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1200"/>
                </a:spcAft>
              </a:pPr>
              <a:r>
                <a:rPr lang="en-US" sz="3200" dirty="0"/>
                <a:t>Geometric structure-aware loss [1]: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386816" y="19647577"/>
              <a:ext cx="9685280" cy="201050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514350" indent="-514350">
                <a:spcAft>
                  <a:spcPts val="600"/>
                </a:spcAft>
                <a:buFont typeface="+mj-lt"/>
                <a:buAutoNum type="arabicPeriod"/>
              </a:pPr>
              <a:r>
                <a:rPr lang="en-US" sz="3200" dirty="0">
                  <a:latin typeface="Calibri" pitchFamily="34" charset="0"/>
                </a:rPr>
                <a:t>Initialize image feature layers with R4CNN [1] weights</a:t>
              </a:r>
            </a:p>
            <a:p>
              <a:pPr marL="514350" indent="-514350">
                <a:spcAft>
                  <a:spcPts val="600"/>
                </a:spcAft>
                <a:buFont typeface="+mj-lt"/>
                <a:buAutoNum type="arabicPeriod"/>
              </a:pPr>
              <a:r>
                <a:rPr lang="en-US" sz="3200" dirty="0">
                  <a:latin typeface="Calibri" pitchFamily="34" charset="0"/>
                </a:rPr>
                <a:t>Fine-tune on synthetic data until convergence</a:t>
              </a:r>
            </a:p>
            <a:p>
              <a:pPr marL="514350" indent="-514350">
                <a:spcAft>
                  <a:spcPts val="600"/>
                </a:spcAft>
                <a:buFont typeface="+mj-lt"/>
                <a:buAutoNum type="arabicPeriod"/>
              </a:pPr>
              <a:r>
                <a:rPr lang="en-US" sz="3200" dirty="0">
                  <a:latin typeface="Calibri" pitchFamily="34" charset="0"/>
                </a:rPr>
                <a:t>Fine-tune on PASCAL 3D+ data until convergence</a:t>
              </a:r>
            </a:p>
          </p:txBody>
        </p:sp>
        <p:pic>
          <p:nvPicPr>
            <p:cNvPr id="2" name="Picture 2" descr="http://www.sciweavers.org/upload/Tex2Img_1493328092/eqn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3610" y="20324848"/>
              <a:ext cx="9556515" cy="1333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/>
          <p:cNvGrpSpPr/>
          <p:nvPr/>
        </p:nvGrpSpPr>
        <p:grpSpPr>
          <a:xfrm>
            <a:off x="11049427" y="22114045"/>
            <a:ext cx="21810129" cy="10347154"/>
            <a:chOff x="11022273" y="21611267"/>
            <a:chExt cx="21810129" cy="6945057"/>
          </a:xfrm>
        </p:grpSpPr>
        <p:sp>
          <p:nvSpPr>
            <p:cNvPr id="98" name="Rectangle 97"/>
            <p:cNvSpPr/>
            <p:nvPr/>
          </p:nvSpPr>
          <p:spPr>
            <a:xfrm>
              <a:off x="11023962" y="21611267"/>
              <a:ext cx="21808440" cy="460312"/>
            </a:xfrm>
            <a:prstGeom prst="rect">
              <a:avLst/>
            </a:prstGeom>
            <a:solidFill>
              <a:srgbClr val="00274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Qualitative Results</a:t>
              </a:r>
            </a:p>
          </p:txBody>
        </p:sp>
        <p:sp>
          <p:nvSpPr>
            <p:cNvPr id="101" name="Text Box 192"/>
            <p:cNvSpPr txBox="1">
              <a:spLocks noChangeArrowheads="1"/>
            </p:cNvSpPr>
            <p:nvPr/>
          </p:nvSpPr>
          <p:spPr bwMode="auto">
            <a:xfrm>
              <a:off x="11022273" y="22079493"/>
              <a:ext cx="21802653" cy="6476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365760" tIns="137137" rIns="365760" bIns="137137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457200" indent="-342900" eaLnBrk="1" hangingPunct="1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Gray bars indicate confidence across 360 azimuth angles</a:t>
              </a:r>
            </a:p>
            <a:p>
              <a:pPr marL="457200" indent="-342900" eaLnBrk="1" hangingPunct="1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Green triangles mark the ground truth, purple lines indicate each model’s most confident prediction</a:t>
              </a:r>
            </a:p>
            <a:p>
              <a:pPr marL="457200" indent="-342900" eaLnBrk="1" hangingPunct="1">
                <a:buFont typeface="Arial" panose="020B0604020202020204" pitchFamily="34" charset="0"/>
                <a:buChar char="•"/>
              </a:pPr>
              <a:endParaRPr lang="en-US" sz="3200" dirty="0">
                <a:latin typeface="Calibri" pitchFamily="34" charset="0"/>
              </a:endParaRPr>
            </a:p>
            <a:p>
              <a:pPr marL="457200" indent="-342900" eaLnBrk="1" hangingPunct="1">
                <a:buFont typeface="Arial" panose="020B0604020202020204" pitchFamily="34" charset="0"/>
                <a:buChar char="•"/>
              </a:pPr>
              <a:endParaRPr lang="en-US" sz="3200" dirty="0">
                <a:latin typeface="Calibri" pitchFamily="34" charset="0"/>
              </a:endParaRPr>
            </a:p>
            <a:p>
              <a:pPr marL="457200" indent="-342900" eaLnBrk="1" hangingPunct="1">
                <a:buFont typeface="Arial" panose="020B0604020202020204" pitchFamily="34" charset="0"/>
                <a:buChar char="•"/>
              </a:pPr>
              <a:endParaRPr lang="en-US" sz="3200" dirty="0">
                <a:latin typeface="Calibri" pitchFamily="34" charset="0"/>
              </a:endParaRPr>
            </a:p>
            <a:p>
              <a:pPr marL="457200" indent="-342900" eaLnBrk="1" hangingPunct="1">
                <a:buFont typeface="Arial" panose="020B0604020202020204" pitchFamily="34" charset="0"/>
                <a:buChar char="•"/>
              </a:pPr>
              <a:endParaRPr lang="en-US" sz="3200" dirty="0">
                <a:latin typeface="Calibri" pitchFamily="34" charset="0"/>
              </a:endParaRPr>
            </a:p>
            <a:p>
              <a:pPr marL="457200" indent="-342900" eaLnBrk="1" hangingPunct="1">
                <a:buFont typeface="Arial" panose="020B0604020202020204" pitchFamily="34" charset="0"/>
                <a:buChar char="•"/>
              </a:pPr>
              <a:endParaRPr lang="en-US" sz="3200" dirty="0">
                <a:latin typeface="Calibri" pitchFamily="34" charset="0"/>
              </a:endParaRPr>
            </a:p>
            <a:p>
              <a:pPr marL="457200" indent="-342900" eaLnBrk="1" hangingPunct="1">
                <a:buFont typeface="Arial" panose="020B0604020202020204" pitchFamily="34" charset="0"/>
                <a:buChar char="•"/>
              </a:pPr>
              <a:endParaRPr lang="en-US" sz="3200" dirty="0">
                <a:latin typeface="Calibri" pitchFamily="34" charset="0"/>
              </a:endParaRPr>
            </a:p>
            <a:p>
              <a:pPr marL="457200" indent="-342900" eaLnBrk="1" hangingPunct="1">
                <a:buFont typeface="Arial" panose="020B0604020202020204" pitchFamily="34" charset="0"/>
                <a:buChar char="•"/>
              </a:pPr>
              <a:endParaRPr lang="en-US" sz="3200" dirty="0">
                <a:latin typeface="Calibri" pitchFamily="34" charset="0"/>
              </a:endParaRPr>
            </a:p>
            <a:p>
              <a:pPr marL="457200" indent="-342900" eaLnBrk="1" hangingPunct="1">
                <a:buFont typeface="Arial" panose="020B0604020202020204" pitchFamily="34" charset="0"/>
                <a:buChar char="•"/>
              </a:pPr>
              <a:endParaRPr lang="en-US" sz="3200" dirty="0">
                <a:latin typeface="Calibri" pitchFamily="34" charset="0"/>
              </a:endParaRPr>
            </a:p>
            <a:p>
              <a:pPr marL="457200" indent="-342900" eaLnBrk="1" hangingPunct="1">
                <a:buFont typeface="Arial" panose="020B0604020202020204" pitchFamily="34" charset="0"/>
                <a:buChar char="•"/>
              </a:pPr>
              <a:endParaRPr lang="en-US" sz="3200" dirty="0">
                <a:latin typeface="Calibri" pitchFamily="34" charset="0"/>
              </a:endParaRPr>
            </a:p>
            <a:p>
              <a:pPr marL="457200" indent="-342900" eaLnBrk="1" hangingPunct="1">
                <a:buFont typeface="Arial" panose="020B0604020202020204" pitchFamily="34" charset="0"/>
                <a:buChar char="•"/>
              </a:pPr>
              <a:endParaRPr lang="en-US" sz="3200" dirty="0">
                <a:latin typeface="Calibri" pitchFamily="34" charset="0"/>
              </a:endParaRPr>
            </a:p>
            <a:p>
              <a:pPr marL="457200" indent="-342900" eaLnBrk="1" hangingPunct="1">
                <a:buFont typeface="Arial" panose="020B0604020202020204" pitchFamily="34" charset="0"/>
                <a:buChar char="•"/>
              </a:pPr>
              <a:endParaRPr lang="en-US" sz="3200" dirty="0">
                <a:latin typeface="Calibri" pitchFamily="34" charset="0"/>
              </a:endParaRPr>
            </a:p>
            <a:p>
              <a:pPr marL="457200" indent="-342900" eaLnBrk="1" hangingPunct="1">
                <a:buFont typeface="Arial" panose="020B0604020202020204" pitchFamily="34" charset="0"/>
                <a:buChar char="•"/>
              </a:pPr>
              <a:endParaRPr lang="en-US" sz="3200" dirty="0">
                <a:latin typeface="Calibri" pitchFamily="34" charset="0"/>
              </a:endParaRPr>
            </a:p>
            <a:p>
              <a:pPr marL="457200" indent="-342900" eaLnBrk="1" hangingPunct="1">
                <a:buFont typeface="Arial" panose="020B0604020202020204" pitchFamily="34" charset="0"/>
                <a:buChar char="•"/>
              </a:pPr>
              <a:endParaRPr lang="en-US" sz="3200" dirty="0">
                <a:latin typeface="Calibri" pitchFamily="34" charset="0"/>
              </a:endParaRPr>
            </a:p>
            <a:p>
              <a:pPr marL="457200" indent="-342900" eaLnBrk="1" hangingPunct="1"/>
              <a:endParaRPr lang="en-US" sz="3200" dirty="0">
                <a:latin typeface="Calibri" pitchFamily="34" charset="0"/>
              </a:endParaRPr>
            </a:p>
            <a:p>
              <a:pPr marL="457200" indent="-342900" eaLnBrk="1" hangingPunct="1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R4CNN: Multiple peaks, wide bands, or high confidence for the angle opposite the ground truth</a:t>
              </a:r>
            </a:p>
            <a:p>
              <a:pPr marL="457200" indent="-342900" eaLnBrk="1" hangingPunct="1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CH-CNN: Higher confidence within smaller intervals around the ground truth compared to R4CNN</a:t>
              </a:r>
            </a:p>
            <a:p>
              <a:pPr marL="457200" indent="-342900" eaLnBrk="1" hangingPunct="1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CH-CNN: More robust to occlusion, truncation, and symmetry</a:t>
              </a:r>
            </a:p>
          </p:txBody>
        </p:sp>
      </p:grpSp>
      <p:pic>
        <p:nvPicPr>
          <p:cNvPr id="19" name="Picture 4" descr="http://iccv2017.thecvf.com/images/ICCVLogo_alpha.png">
            <a:extLst>
              <a:ext uri="{FF2B5EF4-FFF2-40B4-BE49-F238E27FC236}">
                <a16:creationId xmlns:a16="http://schemas.microsoft.com/office/drawing/2014/main" id="{CE981CA6-86C7-4DF9-A795-A66EDDEB9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6835" y="508762"/>
            <a:ext cx="5205746" cy="1948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08" name="Text Box 122">
            <a:extLst>
              <a:ext uri="{FF2B5EF4-FFF2-40B4-BE49-F238E27FC236}">
                <a16:creationId xmlns:a16="http://schemas.microsoft.com/office/drawing/2014/main" id="{7314C027-0810-4420-AB0F-F8FF568A4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96957"/>
            <a:ext cx="32918400" cy="1708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6600" b="1" dirty="0">
                <a:solidFill>
                  <a:srgbClr val="FFCB0B"/>
                </a:solidFill>
                <a:latin typeface="+mn-lt"/>
              </a:rPr>
              <a:t>Click Here: Human-Localized Keypoints as Guidance for Viewpoint Estimation</a:t>
            </a:r>
          </a:p>
        </p:txBody>
      </p:sp>
      <p:sp>
        <p:nvSpPr>
          <p:cNvPr id="109" name="Text Box 123">
            <a:extLst>
              <a:ext uri="{FF2B5EF4-FFF2-40B4-BE49-F238E27FC236}">
                <a16:creationId xmlns:a16="http://schemas.microsoft.com/office/drawing/2014/main" id="{7BDF4168-829F-41AA-942B-63B3244CB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1" y="1931792"/>
            <a:ext cx="32918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Ryan Szeto and Jason J. Corso</a:t>
            </a:r>
          </a:p>
          <a:p>
            <a:pPr algn="ctr" eaLnBrk="1" hangingPunct="1"/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Electrical Engineering and Computer Science, University of Michigan, Ann Arbor, MI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{szetor,jjcorso}@umich.edu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209EA-EE95-4142-89F6-2E7944ED4025}"/>
              </a:ext>
            </a:extLst>
          </p:cNvPr>
          <p:cNvSpPr txBox="1"/>
          <p:nvPr/>
        </p:nvSpPr>
        <p:spPr>
          <a:xfrm>
            <a:off x="36894108" y="2686833"/>
            <a:ext cx="5791200" cy="9707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Project URL: </a:t>
            </a:r>
            <a:r>
              <a:rPr lang="en-US" sz="3200" b="1" dirty="0">
                <a:solidFill>
                  <a:srgbClr val="FFCB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ryanszeto.com/</a:t>
            </a:r>
          </a:p>
          <a:p>
            <a:pPr algn="ctr"/>
            <a:r>
              <a:rPr lang="en-US" sz="3200" b="1" dirty="0">
                <a:solidFill>
                  <a:srgbClr val="FFCB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projects/</a:t>
            </a:r>
            <a:r>
              <a:rPr lang="en-US" sz="3200" b="1" dirty="0" err="1">
                <a:solidFill>
                  <a:srgbClr val="FFCB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ch-cnn</a:t>
            </a:r>
            <a:endParaRPr lang="en-US" sz="3200" b="1" dirty="0">
              <a:solidFill>
                <a:srgbClr val="FFCB0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6CE63F1-6E15-4DE8-977C-8EA06EEDC1F0}"/>
              </a:ext>
            </a:extLst>
          </p:cNvPr>
          <p:cNvGrpSpPr/>
          <p:nvPr/>
        </p:nvGrpSpPr>
        <p:grpSpPr>
          <a:xfrm>
            <a:off x="11358606" y="27381077"/>
            <a:ext cx="21011154" cy="3128552"/>
            <a:chOff x="11358606" y="27523440"/>
            <a:chExt cx="21011154" cy="3128552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D408322-3B17-4986-8DF1-9E92D80CB8FD}"/>
                </a:ext>
              </a:extLst>
            </p:cNvPr>
            <p:cNvGrpSpPr/>
            <p:nvPr/>
          </p:nvGrpSpPr>
          <p:grpSpPr>
            <a:xfrm>
              <a:off x="26151840" y="27523440"/>
              <a:ext cx="6217920" cy="3128552"/>
              <a:chOff x="26151840" y="27523440"/>
              <a:chExt cx="6217920" cy="3128552"/>
            </a:xfrm>
          </p:grpSpPr>
          <p:sp>
            <p:nvSpPr>
              <p:cNvPr id="120" name="TextBox 119"/>
              <p:cNvSpPr txBox="1"/>
              <p:nvPr/>
            </p:nvSpPr>
            <p:spPr>
              <a:xfrm>
                <a:off x="26991896" y="27523440"/>
                <a:ext cx="4537808" cy="53035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sz="3200" b="1" dirty="0"/>
                  <a:t>Symmetry</a:t>
                </a:r>
              </a:p>
            </p:txBody>
          </p:sp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51840" y="28091672"/>
                <a:ext cx="2926080" cy="2560320"/>
              </a:xfrm>
              <a:prstGeom prst="rect">
                <a:avLst/>
              </a:prstGeom>
            </p:spPr>
          </p:pic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443680" y="28091672"/>
                <a:ext cx="2926080" cy="2560320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06DAADC-B507-424F-9FA5-E1A7B0787150}"/>
                </a:ext>
              </a:extLst>
            </p:cNvPr>
            <p:cNvGrpSpPr/>
            <p:nvPr/>
          </p:nvGrpSpPr>
          <p:grpSpPr>
            <a:xfrm>
              <a:off x="18754344" y="27523440"/>
              <a:ext cx="6217920" cy="3128552"/>
              <a:chOff x="18836640" y="27523440"/>
              <a:chExt cx="6217920" cy="3128552"/>
            </a:xfrm>
          </p:grpSpPr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36640" y="28091672"/>
                <a:ext cx="2926080" cy="2560320"/>
              </a:xfrm>
              <a:prstGeom prst="rect">
                <a:avLst/>
              </a:prstGeom>
            </p:spPr>
          </p:pic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28480" y="28091672"/>
                <a:ext cx="2926080" cy="2560320"/>
              </a:xfrm>
              <a:prstGeom prst="rect">
                <a:avLst/>
              </a:prstGeom>
            </p:spPr>
          </p:pic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BD1FD39-72AF-47AC-AE90-7FEC9EAD290F}"/>
                  </a:ext>
                </a:extLst>
              </p:cNvPr>
              <p:cNvSpPr txBox="1"/>
              <p:nvPr/>
            </p:nvSpPr>
            <p:spPr>
              <a:xfrm>
                <a:off x="19676696" y="27523440"/>
                <a:ext cx="4537808" cy="53035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sz="3200" b="1" dirty="0"/>
                  <a:t>Truncation</a:t>
                </a: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14F1E6B-3757-4D63-B19E-F8396453BC4C}"/>
                </a:ext>
              </a:extLst>
            </p:cNvPr>
            <p:cNvGrpSpPr/>
            <p:nvPr/>
          </p:nvGrpSpPr>
          <p:grpSpPr>
            <a:xfrm>
              <a:off x="11358606" y="27523440"/>
              <a:ext cx="6216162" cy="3128552"/>
              <a:chOff x="11358606" y="27523440"/>
              <a:chExt cx="6216162" cy="3128552"/>
            </a:xfrm>
          </p:grpSpPr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8606" y="28091672"/>
                <a:ext cx="2926080" cy="2560320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8688" y="28091672"/>
                <a:ext cx="2926080" cy="2560320"/>
              </a:xfrm>
              <a:prstGeom prst="rect">
                <a:avLst/>
              </a:prstGeom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4695174-31EA-4BF8-BB02-CF6B562C2F57}"/>
                  </a:ext>
                </a:extLst>
              </p:cNvPr>
              <p:cNvSpPr txBox="1"/>
              <p:nvPr/>
            </p:nvSpPr>
            <p:spPr>
              <a:xfrm>
                <a:off x="12197783" y="27523440"/>
                <a:ext cx="4537808" cy="53035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sz="3200" b="1" dirty="0"/>
                  <a:t>Occlusion</a:t>
                </a: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A616759-E157-4E46-801F-121E630943A9}"/>
              </a:ext>
            </a:extLst>
          </p:cNvPr>
          <p:cNvGrpSpPr/>
          <p:nvPr/>
        </p:nvGrpSpPr>
        <p:grpSpPr>
          <a:xfrm>
            <a:off x="11358606" y="23984712"/>
            <a:ext cx="21011154" cy="3129832"/>
            <a:chOff x="11358606" y="23984712"/>
            <a:chExt cx="21011154" cy="3129832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B739595-D0E4-4983-B687-F89781DADEFA}"/>
                </a:ext>
              </a:extLst>
            </p:cNvPr>
            <p:cNvGrpSpPr/>
            <p:nvPr/>
          </p:nvGrpSpPr>
          <p:grpSpPr>
            <a:xfrm>
              <a:off x="11358606" y="23984712"/>
              <a:ext cx="6216162" cy="3129832"/>
              <a:chOff x="11358606" y="23984712"/>
              <a:chExt cx="6216162" cy="3129832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A57BA56-B5F1-42AC-8AC1-F7FD6E585E4E}"/>
                  </a:ext>
                </a:extLst>
              </p:cNvPr>
              <p:cNvGrpSpPr/>
              <p:nvPr/>
            </p:nvGrpSpPr>
            <p:grpSpPr>
              <a:xfrm>
                <a:off x="11358606" y="24554224"/>
                <a:ext cx="6216162" cy="2560320"/>
                <a:chOff x="11358606" y="24554224"/>
                <a:chExt cx="6216162" cy="2560320"/>
              </a:xfrm>
            </p:grpSpPr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58606" y="24554224"/>
                  <a:ext cx="2926080" cy="2560320"/>
                </a:xfrm>
                <a:prstGeom prst="rect">
                  <a:avLst/>
                </a:prstGeom>
              </p:spPr>
            </p:pic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648688" y="24554224"/>
                  <a:ext cx="2926080" cy="2560320"/>
                </a:xfrm>
                <a:prstGeom prst="rect">
                  <a:avLst/>
                </a:prstGeom>
              </p:spPr>
            </p:pic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EC34D80-90DA-4EC9-BA22-25C593739CE7}"/>
                  </a:ext>
                </a:extLst>
              </p:cNvPr>
              <p:cNvSpPr txBox="1"/>
              <p:nvPr/>
            </p:nvSpPr>
            <p:spPr>
              <a:xfrm>
                <a:off x="12197783" y="23984712"/>
                <a:ext cx="4537808" cy="53035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sz="3200" b="1" dirty="0"/>
                  <a:t>Buses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08A907E-2647-4E48-AB3C-8C03A446C03D}"/>
                </a:ext>
              </a:extLst>
            </p:cNvPr>
            <p:cNvGrpSpPr/>
            <p:nvPr/>
          </p:nvGrpSpPr>
          <p:grpSpPr>
            <a:xfrm>
              <a:off x="18754344" y="23984712"/>
              <a:ext cx="6217920" cy="3129832"/>
              <a:chOff x="18836640" y="23984712"/>
              <a:chExt cx="6217920" cy="3129832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A2E407A5-423B-40D0-AC54-2C32591B6821}"/>
                  </a:ext>
                </a:extLst>
              </p:cNvPr>
              <p:cNvGrpSpPr/>
              <p:nvPr/>
            </p:nvGrpSpPr>
            <p:grpSpPr>
              <a:xfrm>
                <a:off x="18836640" y="24554224"/>
                <a:ext cx="6217920" cy="2560320"/>
                <a:chOff x="18836640" y="24554224"/>
                <a:chExt cx="6217920" cy="2560320"/>
              </a:xfrm>
            </p:grpSpPr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36640" y="24554224"/>
                  <a:ext cx="2926080" cy="2560320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28480" y="24554224"/>
                  <a:ext cx="2926080" cy="2560320"/>
                </a:xfrm>
                <a:prstGeom prst="rect">
                  <a:avLst/>
                </a:prstGeom>
              </p:spPr>
            </p:pic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8CC1473-41B9-4F89-AF93-CD909D7FC7FD}"/>
                  </a:ext>
                </a:extLst>
              </p:cNvPr>
              <p:cNvSpPr txBox="1"/>
              <p:nvPr/>
            </p:nvSpPr>
            <p:spPr>
              <a:xfrm>
                <a:off x="19676696" y="23984712"/>
                <a:ext cx="4537808" cy="53035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sz="3200" b="1" dirty="0"/>
                  <a:t>Cars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50B6E10-BC98-4FFE-A4C8-55A2FEC4B812}"/>
                </a:ext>
              </a:extLst>
            </p:cNvPr>
            <p:cNvGrpSpPr/>
            <p:nvPr/>
          </p:nvGrpSpPr>
          <p:grpSpPr>
            <a:xfrm>
              <a:off x="26151840" y="23984712"/>
              <a:ext cx="6217920" cy="3129832"/>
              <a:chOff x="26151840" y="23984712"/>
              <a:chExt cx="6217920" cy="3129832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2623F84-5712-4E8D-88DE-EE401D2D05A6}"/>
                  </a:ext>
                </a:extLst>
              </p:cNvPr>
              <p:cNvGrpSpPr/>
              <p:nvPr/>
            </p:nvGrpSpPr>
            <p:grpSpPr>
              <a:xfrm>
                <a:off x="26151840" y="24554224"/>
                <a:ext cx="6217920" cy="2560320"/>
                <a:chOff x="26151840" y="24554224"/>
                <a:chExt cx="6217920" cy="2560320"/>
              </a:xfrm>
            </p:grpSpPr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151840" y="24554224"/>
                  <a:ext cx="2926080" cy="2560320"/>
                </a:xfrm>
                <a:prstGeom prst="rect">
                  <a:avLst/>
                </a:prstGeom>
              </p:spPr>
            </p:pic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43680" y="24554224"/>
                  <a:ext cx="2926080" cy="2560320"/>
                </a:xfrm>
                <a:prstGeom prst="rect">
                  <a:avLst/>
                </a:prstGeom>
              </p:spPr>
            </p:pic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4B42E87-70D5-4624-A89D-72588D3F212C}"/>
                  </a:ext>
                </a:extLst>
              </p:cNvPr>
              <p:cNvSpPr txBox="1"/>
              <p:nvPr/>
            </p:nvSpPr>
            <p:spPr>
              <a:xfrm>
                <a:off x="26991896" y="23984712"/>
                <a:ext cx="4537808" cy="53035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sz="3200" b="1" dirty="0"/>
                  <a:t>Motorcycles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40F868-FD91-42D2-AE9D-645E85B67D9D}"/>
              </a:ext>
            </a:extLst>
          </p:cNvPr>
          <p:cNvGrpSpPr/>
          <p:nvPr/>
        </p:nvGrpSpPr>
        <p:grpSpPr>
          <a:xfrm>
            <a:off x="11042503" y="4572000"/>
            <a:ext cx="21808440" cy="8296940"/>
            <a:chOff x="11042503" y="4572000"/>
            <a:chExt cx="21808440" cy="8296940"/>
          </a:xfrm>
        </p:grpSpPr>
        <p:sp>
          <p:nvSpPr>
            <p:cNvPr id="13" name="Text Box 192"/>
            <p:cNvSpPr txBox="1">
              <a:spLocks noChangeArrowheads="1"/>
            </p:cNvSpPr>
            <p:nvPr/>
          </p:nvSpPr>
          <p:spPr bwMode="auto">
            <a:xfrm>
              <a:off x="11042503" y="5257800"/>
              <a:ext cx="21808440" cy="76111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3200" dirty="0">
                <a:latin typeface="Calibr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042503" y="4572000"/>
              <a:ext cx="21808440" cy="685800"/>
            </a:xfrm>
            <a:prstGeom prst="rect">
              <a:avLst/>
            </a:prstGeom>
            <a:solidFill>
              <a:srgbClr val="00274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Click-Here CNN (CH-CNN)</a:t>
              </a: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268FFC3B-CBB2-4C24-AC82-A056C3D9E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1176385" y="5346334"/>
              <a:ext cx="21540677" cy="7434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ysClr val="windowText" lastClr="000000"/>
      </a:dk1>
      <a:lt1>
        <a:sysClr val="window" lastClr="FFFFFF"/>
      </a:lt1>
      <a:dk2>
        <a:srgbClr val="00274D"/>
      </a:dk2>
      <a:lt2>
        <a:srgbClr val="EEECE1"/>
      </a:lt2>
      <a:accent1>
        <a:srgbClr val="244061"/>
      </a:accent1>
      <a:accent2>
        <a:srgbClr val="C0504D"/>
      </a:accent2>
      <a:accent3>
        <a:srgbClr val="242424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spcAft>
            <a:spcPts val="1200"/>
          </a:spcAft>
          <a:defRPr sz="3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4940</TotalTime>
  <Words>737</Words>
  <Application>Microsoft Office PowerPoint</Application>
  <PresentationFormat>Custom</PresentationFormat>
  <Paragraphs>166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Consolas</vt:lpstr>
      <vt:lpstr>Courier New</vt:lpstr>
      <vt:lpstr>High Tower Text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Szeto</dc:creator>
  <dc:description>Quality poster printing
www.genigraphics.com
1-800-790-4001</dc:description>
  <cp:lastModifiedBy>szetor</cp:lastModifiedBy>
  <cp:revision>404</cp:revision>
  <cp:lastPrinted>2013-02-12T02:21:55Z</cp:lastPrinted>
  <dcterms:created xsi:type="dcterms:W3CDTF">2013-02-10T21:14:48Z</dcterms:created>
  <dcterms:modified xsi:type="dcterms:W3CDTF">2017-10-11T13:21:35Z</dcterms:modified>
</cp:coreProperties>
</file>