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288" userDrawn="1">
          <p15:clr>
            <a:srgbClr val="A4A3A4"/>
          </p15:clr>
        </p15:guide>
        <p15:guide id="4" orient="horz" pos="2304" userDrawn="1">
          <p15:clr>
            <a:srgbClr val="A4A3A4"/>
          </p15:clr>
        </p15:guide>
        <p15:guide id="5" pos="9408" userDrawn="1">
          <p15:clr>
            <a:srgbClr val="A4A3A4"/>
          </p15:clr>
        </p15:guide>
        <p15:guide id="7" pos="26784" userDrawn="1">
          <p15:clr>
            <a:srgbClr val="A4A3A4"/>
          </p15:clr>
        </p15:guide>
        <p15:guide id="8" pos="20832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orient="horz" pos="3456" userDrawn="1">
          <p15:clr>
            <a:srgbClr val="A4A3A4"/>
          </p15:clr>
        </p15:guide>
        <p15:guide id="11" pos="27072" userDrawn="1">
          <p15:clr>
            <a:srgbClr val="A4A3A4"/>
          </p15:clr>
        </p15:guide>
        <p15:guide id="12" pos="13632" userDrawn="1">
          <p15:clr>
            <a:srgbClr val="A4A3A4"/>
          </p15:clr>
        </p15:guide>
        <p15:guide id="13" pos="21120" userDrawn="1">
          <p15:clr>
            <a:srgbClr val="A4A3A4"/>
          </p15:clr>
        </p15:guide>
        <p15:guide id="14" orient="horz" pos="20448" userDrawn="1">
          <p15:clr>
            <a:srgbClr val="A4A3A4"/>
          </p15:clr>
        </p15:guide>
        <p15:guide id="15" pos="27360" userDrawn="1">
          <p15:clr>
            <a:srgbClr val="A4A3A4"/>
          </p15:clr>
        </p15:guide>
        <p15:guide id="16" pos="20688" userDrawn="1">
          <p15:clr>
            <a:srgbClr val="A4A3A4"/>
          </p15:clr>
        </p15:guide>
        <p15:guide id="17" pos="6960" userDrawn="1">
          <p15:clr>
            <a:srgbClr val="A4A3A4"/>
          </p15:clr>
        </p15:guide>
        <p15:guide id="18" orient="horz" pos="17616" userDrawn="1">
          <p15:clr>
            <a:srgbClr val="A4A3A4"/>
          </p15:clr>
        </p15:guide>
        <p15:guide id="19" pos="13920" userDrawn="1">
          <p15:clr>
            <a:srgbClr val="A4A3A4"/>
          </p15:clr>
        </p15:guide>
        <p15:guide id="20" pos="14208" userDrawn="1">
          <p15:clr>
            <a:srgbClr val="A4A3A4"/>
          </p15:clr>
        </p15:guide>
        <p15:guide id="21" pos="7248" userDrawn="1">
          <p15:clr>
            <a:srgbClr val="A4A3A4"/>
          </p15:clr>
        </p15:guide>
        <p15:guide id="22" pos="576" userDrawn="1">
          <p15:clr>
            <a:srgbClr val="A4A3A4"/>
          </p15:clr>
        </p15:guide>
        <p15:guide id="23" pos="6816" userDrawn="1">
          <p15:clr>
            <a:srgbClr val="A4A3A4"/>
          </p15:clr>
        </p15:guide>
        <p15:guide id="24" pos="6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B"/>
    <a:srgbClr val="DEA310"/>
    <a:srgbClr val="D2A500"/>
    <a:srgbClr val="E6B500"/>
    <a:srgbClr val="00244F"/>
    <a:srgbClr val="D3D3D3"/>
    <a:srgbClr val="A7A7A7"/>
    <a:srgbClr val="C49A00"/>
    <a:srgbClr val="1B304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4" autoAdjust="0"/>
    <p:restoredTop sz="96940" autoAdjust="0"/>
  </p:normalViewPr>
  <p:slideViewPr>
    <p:cSldViewPr>
      <p:cViewPr>
        <p:scale>
          <a:sx n="30" d="100"/>
          <a:sy n="30" d="100"/>
        </p:scale>
        <p:origin x="60" y="-2472"/>
      </p:cViewPr>
      <p:guideLst>
        <p:guide orient="horz" pos="10368"/>
        <p:guide pos="13824"/>
        <p:guide orient="horz" pos="288"/>
        <p:guide orient="horz" pos="2304"/>
        <p:guide pos="9408"/>
        <p:guide pos="26784"/>
        <p:guide pos="20832"/>
        <p:guide pos="288"/>
        <p:guide orient="horz" pos="3456"/>
        <p:guide pos="27072"/>
        <p:guide pos="13632"/>
        <p:guide pos="21120"/>
        <p:guide orient="horz" pos="20448"/>
        <p:guide pos="27360"/>
        <p:guide pos="20688"/>
        <p:guide pos="6960"/>
        <p:guide orient="horz" pos="17616"/>
        <p:guide pos="13920"/>
        <p:guide pos="14208"/>
        <p:guide pos="7248"/>
        <p:guide pos="576"/>
        <p:guide pos="6816"/>
        <p:guide pos="6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3103527" y="26968561"/>
            <a:ext cx="10332720" cy="3423014"/>
            <a:chOff x="33261300" y="24619721"/>
            <a:chExt cx="10287000" cy="3423014"/>
          </a:xfrm>
        </p:grpSpPr>
        <p:sp>
          <p:nvSpPr>
            <p:cNvPr id="14" name="Text Box 193"/>
            <p:cNvSpPr txBox="1">
              <a:spLocks noChangeArrowheads="1"/>
            </p:cNvSpPr>
            <p:nvPr/>
          </p:nvSpPr>
          <p:spPr bwMode="auto">
            <a:xfrm>
              <a:off x="33261300" y="25303570"/>
              <a:ext cx="10287000" cy="27391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[1]	Su et al. Render for CNN: </a:t>
              </a:r>
              <a:r>
                <a:rPr lang="en-US" sz="2000" i="1" dirty="0">
                  <a:latin typeface="Calibri" pitchFamily="34" charset="0"/>
                </a:rPr>
                <a:t>Viewpoint Estimation in Images Using CNNs Trained with Rendered 3D Model Views.</a:t>
              </a:r>
              <a:r>
                <a:rPr lang="en-US" sz="2000" dirty="0">
                  <a:latin typeface="Calibri" pitchFamily="34" charset="0"/>
                </a:rPr>
                <a:t> ICCV 2015.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[2]	Chang et al. </a:t>
              </a:r>
              <a:r>
                <a:rPr lang="en-US" sz="2000" i="1" dirty="0">
                  <a:latin typeface="Calibri" pitchFamily="34" charset="0"/>
                </a:rPr>
                <a:t>ShapeNet: An Information-Rich 3D Model Repository.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err="1">
                  <a:latin typeface="Calibri" pitchFamily="34" charset="0"/>
                </a:rPr>
                <a:t>ArXiv</a:t>
              </a:r>
              <a:r>
                <a:rPr lang="en-US" sz="2000" dirty="0">
                  <a:latin typeface="Calibri" pitchFamily="34" charset="0"/>
                </a:rPr>
                <a:t> 2015.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[3]	Xiang et al. </a:t>
              </a:r>
              <a:r>
                <a:rPr lang="en-US" sz="2000" i="1" dirty="0">
                  <a:latin typeface="Calibri" pitchFamily="34" charset="0"/>
                </a:rPr>
                <a:t>Beyond PASCAL: A Benchmark for 3D Object Detection in the Wild.</a:t>
              </a:r>
              <a:r>
                <a:rPr lang="en-US" sz="2000" dirty="0">
                  <a:latin typeface="Calibri" pitchFamily="34" charset="0"/>
                </a:rPr>
                <a:t> WACV 2014.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[4]	Li et al. </a:t>
              </a:r>
              <a:r>
                <a:rPr lang="en-US" sz="2000" i="1" dirty="0">
                  <a:latin typeface="Calibri" pitchFamily="34" charset="0"/>
                </a:rPr>
                <a:t>Deep Supervision with Shape Concepts for Occlusion-Aware 3D Object Parsing.</a:t>
              </a:r>
              <a:r>
                <a:rPr lang="en-US" sz="2000" dirty="0">
                  <a:latin typeface="Calibri" pitchFamily="34" charset="0"/>
                </a:rPr>
                <a:t> CVPR 2017.</a:t>
              </a:r>
            </a:p>
            <a:p>
              <a:pPr marL="465138" indent="-465138" algn="just" eaLnBrk="1" hangingPunct="1">
                <a:tabLst>
                  <a:tab pos="465138" algn="l"/>
                </a:tabLst>
              </a:pPr>
              <a:r>
                <a:rPr lang="en-US" sz="2000" dirty="0">
                  <a:latin typeface="Calibri" pitchFamily="34" charset="0"/>
                </a:rPr>
                <a:t>[5]	</a:t>
              </a:r>
              <a:r>
                <a:rPr lang="en-US" sz="2000" dirty="0" err="1">
                  <a:latin typeface="Calibri" pitchFamily="34" charset="0"/>
                </a:rPr>
                <a:t>Tulsiani</a:t>
              </a:r>
              <a:r>
                <a:rPr lang="en-US" sz="2000" dirty="0">
                  <a:latin typeface="Calibri" pitchFamily="34" charset="0"/>
                </a:rPr>
                <a:t> and Malik. </a:t>
              </a:r>
              <a:r>
                <a:rPr lang="en-US" sz="2000" i="1" dirty="0">
                  <a:latin typeface="Calibri" pitchFamily="34" charset="0"/>
                </a:rPr>
                <a:t>Viewpoints and </a:t>
              </a:r>
              <a:r>
                <a:rPr lang="en-US" sz="2000" i="1" dirty="0" err="1">
                  <a:latin typeface="Calibri" pitchFamily="34" charset="0"/>
                </a:rPr>
                <a:t>Keypoints</a:t>
              </a:r>
              <a:r>
                <a:rPr lang="en-US" sz="2000" dirty="0">
                  <a:latin typeface="Calibri" pitchFamily="34" charset="0"/>
                </a:rPr>
                <a:t>. CVPR 2015.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261300" y="24619721"/>
              <a:ext cx="1028700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References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4572000"/>
            <a:ext cx="10332720" cy="10821872"/>
            <a:chOff x="274319" y="9442756"/>
            <a:chExt cx="10332720" cy="10821872"/>
          </a:xfrm>
        </p:grpSpPr>
        <p:sp>
          <p:nvSpPr>
            <p:cNvPr id="33" name="Rectangle 32"/>
            <p:cNvSpPr/>
            <p:nvPr/>
          </p:nvSpPr>
          <p:spPr>
            <a:xfrm>
              <a:off x="274319" y="9442756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Objective and Contributions</a:t>
              </a: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274319" y="10123437"/>
              <a:ext cx="10332720" cy="101411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347472" tIns="137137" rIns="429768" bIns="137137" anchor="t" anchorCtr="0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14300" algn="just" eaLnBrk="1" hangingPunct="1">
                <a:spcAft>
                  <a:spcPts val="1800"/>
                </a:spcAft>
              </a:pPr>
              <a:r>
                <a:rPr lang="en-US" sz="3200" b="1" dirty="0">
                  <a:latin typeface="Calibri" pitchFamily="34" charset="0"/>
                </a:rPr>
                <a:t>We empirically analyze </a:t>
              </a:r>
              <a:r>
                <a:rPr lang="en-US" sz="3200" b="1" dirty="0" err="1">
                  <a:latin typeface="Calibri" pitchFamily="34" charset="0"/>
                </a:rPr>
                <a:t>Mirowski</a:t>
              </a:r>
              <a:r>
                <a:rPr lang="en-US" sz="3200" b="1" dirty="0">
                  <a:latin typeface="Calibri" pitchFamily="34" charset="0"/>
                </a:rPr>
                <a:t> et. </a:t>
              </a:r>
              <a:r>
                <a:rPr lang="en-US" sz="3200" b="1" dirty="0" err="1">
                  <a:latin typeface="Calibri" pitchFamily="34" charset="0"/>
                </a:rPr>
                <a:t>al’s</a:t>
              </a:r>
              <a:r>
                <a:rPr lang="en-US" sz="3200" b="1" dirty="0">
                  <a:latin typeface="Calibri" pitchFamily="34" charset="0"/>
                </a:rPr>
                <a:t> (2016) state-of-the-art deep reinforcement learning method for navigation across a wide variety of environments and starting conditions and discover that learned navigational abilities do not generalize to previously unseen environments.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Motivations: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DRL-based navigation methods have demonstrated strong performance in learning to find a goal in challenging environments.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It is unknown whether agents thus trained are performing any path-planning or mapping in their navigation.</a:t>
              </a:r>
            </a:p>
            <a:p>
              <a:pPr marL="457200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Contributions: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Empirical analysis of this method across a wide variety of environments and starting conditions. </a:t>
              </a:r>
            </a:p>
            <a:p>
              <a:pPr marL="798513" lvl="1" indent="-342900" algn="just" eaLnBrk="1" hangingPunct="1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Empirical analysis of the performance of this method on previously unseen environments.</a:t>
              </a:r>
            </a:p>
          </p:txBody>
        </p:sp>
      </p:grpSp>
      <p:pic>
        <p:nvPicPr>
          <p:cNvPr id="6" name="Picture 2" descr="Image result for university of michiga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2079"/>
            <a:ext cx="2729894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3103527" y="4574241"/>
            <a:ext cx="10332720" cy="15544646"/>
            <a:chOff x="33085493" y="4574241"/>
            <a:chExt cx="10332720" cy="15544646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33085493" y="5257800"/>
              <a:ext cx="10332720" cy="148610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High Tower Text" panose="02040502050506030303" pitchFamily="18" charset="0"/>
                <a:buChar char="–"/>
              </a:pPr>
              <a:endParaRPr lang="en-US" sz="3200" dirty="0">
                <a:latin typeface="+mj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085493" y="4574241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Experiments: Accuracy and Median Error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101280" y="30632400"/>
            <a:ext cx="10332720" cy="1824527"/>
            <a:chOff x="33242794" y="30433744"/>
            <a:chExt cx="10298391" cy="1824527"/>
          </a:xfrm>
        </p:grpSpPr>
        <p:sp>
          <p:nvSpPr>
            <p:cNvPr id="69" name="Text Box 193"/>
            <p:cNvSpPr txBox="1">
              <a:spLocks noChangeArrowheads="1"/>
            </p:cNvSpPr>
            <p:nvPr/>
          </p:nvSpPr>
          <p:spPr bwMode="auto">
            <a:xfrm>
              <a:off x="33242794" y="31119544"/>
              <a:ext cx="10297886" cy="11387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/>
              <a:r>
                <a:rPr lang="en-US" sz="2800" dirty="0">
                  <a:latin typeface="Calibri" pitchFamily="34" charset="0"/>
                </a:rPr>
                <a:t>This work was partially supported by the Denso Corporation, NSF CNS 1463102, and DARPA W31P4Q-16-C-0091.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43299" y="30433744"/>
              <a:ext cx="10297886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Acknowledgements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57200" y="25057101"/>
            <a:ext cx="10332720" cy="7404098"/>
            <a:chOff x="274319" y="4350262"/>
            <a:chExt cx="10332720" cy="7404098"/>
          </a:xfrm>
        </p:grpSpPr>
        <p:sp>
          <p:nvSpPr>
            <p:cNvPr id="122" name="Text Box 189"/>
            <p:cNvSpPr txBox="1">
              <a:spLocks noChangeArrowheads="1"/>
            </p:cNvSpPr>
            <p:nvPr/>
          </p:nvSpPr>
          <p:spPr bwMode="auto">
            <a:xfrm>
              <a:off x="274319" y="5036061"/>
              <a:ext cx="10332720" cy="6718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4319" y="4350262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err="1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Keypoint</a:t>
              </a:r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Collection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103527" y="20359712"/>
            <a:ext cx="10332720" cy="6368024"/>
            <a:chOff x="33261300" y="24619721"/>
            <a:chExt cx="10287000" cy="6368024"/>
          </a:xfrm>
        </p:grpSpPr>
        <p:sp>
          <p:nvSpPr>
            <p:cNvPr id="130" name="Text Box 193"/>
            <p:cNvSpPr txBox="1">
              <a:spLocks noChangeArrowheads="1"/>
            </p:cNvSpPr>
            <p:nvPr/>
          </p:nvSpPr>
          <p:spPr bwMode="auto">
            <a:xfrm>
              <a:off x="33261300" y="25305521"/>
              <a:ext cx="10287000" cy="5682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High Tower Text" panose="02040502050506030303" pitchFamily="18" charset="0"/>
                <a:buChar char="–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3261300" y="24619721"/>
              <a:ext cx="1028700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Experiments: Error Histograms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2022" y="15592401"/>
            <a:ext cx="10337898" cy="8538133"/>
            <a:chOff x="263751" y="23222446"/>
            <a:chExt cx="10337898" cy="8538133"/>
          </a:xfrm>
        </p:grpSpPr>
        <p:sp>
          <p:nvSpPr>
            <p:cNvPr id="99" name="Rectangle 98"/>
            <p:cNvSpPr/>
            <p:nvPr/>
          </p:nvSpPr>
          <p:spPr>
            <a:xfrm>
              <a:off x="263751" y="23222446"/>
              <a:ext cx="1033272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Problem Statement</a:t>
              </a:r>
            </a:p>
          </p:txBody>
        </p:sp>
        <p:sp>
          <p:nvSpPr>
            <p:cNvPr id="100" name="Text Box 190"/>
            <p:cNvSpPr txBox="1">
              <a:spLocks noChangeArrowheads="1"/>
            </p:cNvSpPr>
            <p:nvPr/>
          </p:nvSpPr>
          <p:spPr bwMode="auto">
            <a:xfrm>
              <a:off x="268929" y="23936082"/>
              <a:ext cx="10332720" cy="78244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wrap="square" lIns="457200" tIns="137137" rIns="457200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algn="just" eaLnBrk="1" hangingPunct="1">
                <a:spcAft>
                  <a:spcPts val="1200"/>
                </a:spcAft>
              </a:pP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In recent years,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deep reinforcement learning 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for navigation has arisen as a potential alternative to SLAM methods. Unlike SLAM, it combines the tasks of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exploration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mapping 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in to a single learning framework.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049000" y="13194630"/>
            <a:ext cx="21808440" cy="5296253"/>
            <a:chOff x="11023962" y="13224006"/>
            <a:chExt cx="21826626" cy="5296253"/>
          </a:xfrm>
        </p:grpSpPr>
        <p:grpSp>
          <p:nvGrpSpPr>
            <p:cNvPr id="8" name="Group 7"/>
            <p:cNvGrpSpPr/>
            <p:nvPr/>
          </p:nvGrpSpPr>
          <p:grpSpPr>
            <a:xfrm>
              <a:off x="11023962" y="13224006"/>
              <a:ext cx="21808440" cy="5296253"/>
              <a:chOff x="11023962" y="11934496"/>
              <a:chExt cx="21808440" cy="6642436"/>
            </a:xfrm>
          </p:grpSpPr>
          <p:sp>
            <p:nvSpPr>
              <p:cNvPr id="54" name="Text Box 192"/>
              <p:cNvSpPr txBox="1">
                <a:spLocks noChangeArrowheads="1"/>
              </p:cNvSpPr>
              <p:nvPr/>
            </p:nvSpPr>
            <p:spPr bwMode="auto">
              <a:xfrm>
                <a:off x="11023962" y="12790059"/>
                <a:ext cx="21808440" cy="5786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no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sz="3200" b="1" dirty="0">
                  <a:latin typeface="Calibr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023962" y="11934496"/>
                <a:ext cx="21808440" cy="855563"/>
              </a:xfrm>
              <a:prstGeom prst="rect">
                <a:avLst/>
              </a:prstGeom>
              <a:solidFill>
                <a:srgbClr val="00274C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8" tIns="34284" rIns="68568" bIns="34284" rtlCol="0" anchor="ctr"/>
              <a:lstStyle/>
              <a:p>
                <a:pPr algn="ctr"/>
                <a:r>
                  <a:rPr lang="en-US" sz="4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Training Data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1041379" y="14020800"/>
              <a:ext cx="1086861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Synthetic Data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47230" y="14020800"/>
              <a:ext cx="10903358" cy="533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3200" b="1" dirty="0"/>
                <a:t>PASCAL 3D+ Data</a:t>
              </a: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>
              <a:off x="22082176" y="13906177"/>
              <a:ext cx="0" cy="4614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11045952" y="18816573"/>
            <a:ext cx="21808440" cy="2971783"/>
            <a:chOff x="11023962" y="11934497"/>
            <a:chExt cx="21808440" cy="3727141"/>
          </a:xfrm>
        </p:grpSpPr>
        <p:sp>
          <p:nvSpPr>
            <p:cNvPr id="125" name="Text Box 192"/>
            <p:cNvSpPr txBox="1">
              <a:spLocks noChangeArrowheads="1"/>
            </p:cNvSpPr>
            <p:nvPr/>
          </p:nvSpPr>
          <p:spPr bwMode="auto">
            <a:xfrm>
              <a:off x="11023962" y="12794610"/>
              <a:ext cx="21808440" cy="28670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14350" indent="-514350" eaLnBrk="1" hangingPunct="1">
                <a:buFont typeface="+mj-lt"/>
                <a:buAutoNum type="arabicPeriod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023962" y="11934497"/>
              <a:ext cx="21808440" cy="860114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Training Procedure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1049427" y="22114045"/>
            <a:ext cx="21810129" cy="10347154"/>
            <a:chOff x="11022273" y="21611267"/>
            <a:chExt cx="21810129" cy="6945057"/>
          </a:xfrm>
        </p:grpSpPr>
        <p:sp>
          <p:nvSpPr>
            <p:cNvPr id="98" name="Rectangle 97"/>
            <p:cNvSpPr/>
            <p:nvPr/>
          </p:nvSpPr>
          <p:spPr>
            <a:xfrm>
              <a:off x="11023962" y="21611267"/>
              <a:ext cx="21808440" cy="460312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Qualitative Results</a:t>
              </a:r>
            </a:p>
          </p:txBody>
        </p:sp>
        <p:sp>
          <p:nvSpPr>
            <p:cNvPr id="101" name="Text Box 192"/>
            <p:cNvSpPr txBox="1">
              <a:spLocks noChangeArrowheads="1"/>
            </p:cNvSpPr>
            <p:nvPr/>
          </p:nvSpPr>
          <p:spPr bwMode="auto">
            <a:xfrm>
              <a:off x="11022273" y="22079493"/>
              <a:ext cx="21802653" cy="64768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365760" tIns="137137" rIns="365760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3429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</p:txBody>
        </p:sp>
      </p:grpSp>
      <p:sp>
        <p:nvSpPr>
          <p:cNvPr id="108" name="Text Box 122">
            <a:extLst>
              <a:ext uri="{FF2B5EF4-FFF2-40B4-BE49-F238E27FC236}">
                <a16:creationId xmlns:a16="http://schemas.microsoft.com/office/drawing/2014/main" id="{7314C027-0810-4420-AB0F-F8FF568A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6957"/>
            <a:ext cx="32918400" cy="170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>
                <a:solidFill>
                  <a:srgbClr val="FFCB0B"/>
                </a:solidFill>
                <a:latin typeface="+mn-lt"/>
              </a:rPr>
              <a:t>Do deep reinforcement learning algorithms really learn to navigate?</a:t>
            </a:r>
          </a:p>
        </p:txBody>
      </p:sp>
      <p:sp>
        <p:nvSpPr>
          <p:cNvPr id="109" name="Text Box 123">
            <a:extLst>
              <a:ext uri="{FF2B5EF4-FFF2-40B4-BE49-F238E27FC236}">
                <a16:creationId xmlns:a16="http://schemas.microsoft.com/office/drawing/2014/main" id="{7BDF4168-829F-41AA-942B-63B3244C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1931792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Shurjo Banerjee*,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Vikas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Dhiman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*, Brent Griffin and Jason J. Corso</a:t>
            </a:r>
          </a:p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Electrical Engineering and Computer Science, University of Michigan, Ann Arbor, MI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{shurjo,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dhiman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griffb,jjcorso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}@umich.edu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0F868-FD91-42D2-AE9D-645E85B67D9D}"/>
              </a:ext>
            </a:extLst>
          </p:cNvPr>
          <p:cNvGrpSpPr/>
          <p:nvPr/>
        </p:nvGrpSpPr>
        <p:grpSpPr>
          <a:xfrm>
            <a:off x="11042503" y="4572000"/>
            <a:ext cx="21808440" cy="8296940"/>
            <a:chOff x="11042503" y="4572000"/>
            <a:chExt cx="21808440" cy="8296940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1042503" y="5257800"/>
              <a:ext cx="21808440" cy="76111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no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42503" y="4572000"/>
              <a:ext cx="21808440" cy="685800"/>
            </a:xfrm>
            <a:prstGeom prst="rect">
              <a:avLst/>
            </a:prstGeom>
            <a:solidFill>
              <a:srgbClr val="00274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Click-Here CNN (CH-CNN)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00274D"/>
      </a:dk2>
      <a:lt2>
        <a:srgbClr val="EEECE1"/>
      </a:lt2>
      <a:accent1>
        <a:srgbClr val="244061"/>
      </a:accent1>
      <a:accent2>
        <a:srgbClr val="C0504D"/>
      </a:accent2>
      <a:accent3>
        <a:srgbClr val="24242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spcAft>
            <a:spcPts val="1200"/>
          </a:spcAft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5040</TotalTime>
  <Words>249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High Tower Text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Szeto</dc:creator>
  <dc:description>Quality poster printing
www.genigraphics.com
1-800-790-4001</dc:description>
  <cp:lastModifiedBy>shurjo</cp:lastModifiedBy>
  <cp:revision>414</cp:revision>
  <cp:lastPrinted>2013-02-12T02:21:55Z</cp:lastPrinted>
  <dcterms:created xsi:type="dcterms:W3CDTF">2013-02-10T21:14:48Z</dcterms:created>
  <dcterms:modified xsi:type="dcterms:W3CDTF">2017-11-06T11:54:37Z</dcterms:modified>
</cp:coreProperties>
</file>