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60" r:id="rId4"/>
    <p:sldId id="258" r:id="rId5"/>
    <p:sldId id="292" r:id="rId6"/>
    <p:sldId id="271" r:id="rId7"/>
    <p:sldId id="285" r:id="rId8"/>
    <p:sldId id="273" r:id="rId9"/>
    <p:sldId id="274" r:id="rId10"/>
    <p:sldId id="286" r:id="rId11"/>
    <p:sldId id="275" r:id="rId12"/>
    <p:sldId id="280" r:id="rId13"/>
    <p:sldId id="288" r:id="rId14"/>
    <p:sldId id="289" r:id="rId15"/>
    <p:sldId id="290" r:id="rId16"/>
    <p:sldId id="287" r:id="rId17"/>
    <p:sldId id="279" r:id="rId18"/>
    <p:sldId id="293" r:id="rId19"/>
    <p:sldId id="294" r:id="rId20"/>
    <p:sldId id="295" r:id="rId21"/>
    <p:sldId id="28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5067"/>
    <a:srgbClr val="484848"/>
    <a:srgbClr val="555555"/>
    <a:srgbClr val="CF3B4C"/>
    <a:srgbClr val="344F66"/>
    <a:srgbClr val="444444"/>
    <a:srgbClr val="5E5E5E"/>
    <a:srgbClr val="D03C4D"/>
    <a:srgbClr val="375269"/>
    <a:srgbClr val="3853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6314" autoAdjust="0"/>
  </p:normalViewPr>
  <p:slideViewPr>
    <p:cSldViewPr snapToGrid="0">
      <p:cViewPr varScale="1">
        <p:scale>
          <a:sx n="87" d="100"/>
          <a:sy n="87" d="100"/>
        </p:scale>
        <p:origin x="-648" y="-82"/>
      </p:cViewPr>
      <p:guideLst>
        <p:guide orient="horz" pos="2160"/>
        <p:guide pos="383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8C92E-F6BC-41C6-ADE4-045FC78063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A62F-52E9-49A1-AF7F-BFF2F138A5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grpSp>
        <p:nvGrpSpPr>
          <p:cNvPr id="51" name="组合 50"/>
          <p:cNvGrpSpPr/>
          <p:nvPr userDrawn="1"/>
        </p:nvGrpSpPr>
        <p:grpSpPr>
          <a:xfrm>
            <a:off x="-4151" y="6748272"/>
            <a:ext cx="3001030" cy="109728"/>
            <a:chOff x="0" y="0"/>
            <a:chExt cx="3001030" cy="109728"/>
          </a:xfrm>
        </p:grpSpPr>
        <p:sp>
          <p:nvSpPr>
            <p:cNvPr id="52" name="矩形 51"/>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userDrawn="1"/>
        </p:nvGrpSpPr>
        <p:grpSpPr>
          <a:xfrm>
            <a:off x="5993758" y="6748272"/>
            <a:ext cx="3001030" cy="109728"/>
            <a:chOff x="0" y="0"/>
            <a:chExt cx="3001030" cy="109728"/>
          </a:xfrm>
        </p:grpSpPr>
        <p:sp>
          <p:nvSpPr>
            <p:cNvPr id="55" name="矩形 5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userDrawn="1"/>
        </p:nvGrpSpPr>
        <p:grpSpPr>
          <a:xfrm>
            <a:off x="2992728" y="6748272"/>
            <a:ext cx="3001030" cy="109728"/>
            <a:chOff x="0" y="0"/>
            <a:chExt cx="3001030" cy="109728"/>
          </a:xfrm>
        </p:grpSpPr>
        <p:sp>
          <p:nvSpPr>
            <p:cNvPr id="58" name="矩形 57"/>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userDrawn="1"/>
        </p:nvGrpSpPr>
        <p:grpSpPr>
          <a:xfrm>
            <a:off x="8994788" y="6748272"/>
            <a:ext cx="3197212" cy="109728"/>
            <a:chOff x="0" y="0"/>
            <a:chExt cx="3001030" cy="109728"/>
          </a:xfrm>
        </p:grpSpPr>
        <p:sp>
          <p:nvSpPr>
            <p:cNvPr id="61" name="矩形 6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图片 62"/>
          <p:cNvPicPr>
            <a:picLocks noChangeAspect="1"/>
          </p:cNvPicPr>
          <p:nvPr userDrawn="1"/>
        </p:nvPicPr>
        <p:blipFill>
          <a:blip r:embed="rId4" cstate="screen"/>
          <a:stretch>
            <a:fillRect/>
          </a:stretch>
        </p:blipFill>
        <p:spPr>
          <a:xfrm>
            <a:off x="-510284" y="-210898"/>
            <a:ext cx="2690446" cy="1513197"/>
          </a:xfrm>
          <a:prstGeom prst="rect">
            <a:avLst/>
          </a:prstGeom>
        </p:spPr>
      </p:pic>
      <p:cxnSp>
        <p:nvCxnSpPr>
          <p:cNvPr id="19" name="直接连接符 18"/>
          <p:cNvCxnSpPr/>
          <p:nvPr userDrawn="1"/>
        </p:nvCxnSpPr>
        <p:spPr bwMode="auto">
          <a:xfrm>
            <a:off x="1145215" y="883628"/>
            <a:ext cx="9569060"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
        <p:nvSpPr>
          <p:cNvPr id="7" name="矩形 6"/>
          <p:cNvSpPr/>
          <p:nvPr userDrawn="1"/>
        </p:nvSpPr>
        <p:spPr>
          <a:xfrm>
            <a:off x="8498648" y="5757149"/>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C00F5-FCF0-4349-83A1-01C5FA1300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67CC6-4928-458E-94BA-DE18EA2C27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7E7E7E"/>
            </a:gs>
          </a:gsLst>
          <a:lin scaled="0"/>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clrChange>
              <a:clrFrom>
                <a:srgbClr val="FAFAFA">
                  <a:alpha val="100000"/>
                </a:srgbClr>
              </a:clrFrom>
              <a:clrTo>
                <a:srgbClr val="FAFAFA">
                  <a:alpha val="100000"/>
                  <a:alpha val="0"/>
                </a:srgbClr>
              </a:clrTo>
            </a:clrChange>
          </a:blip>
          <a:srcRect l="6659" t="6677" r="6720" b="6693"/>
          <a:stretch>
            <a:fillRect/>
          </a:stretch>
        </p:blipFill>
        <p:spPr>
          <a:xfrm>
            <a:off x="-1" y="0"/>
            <a:ext cx="12192001" cy="6858000"/>
          </a:xfrm>
          <a:prstGeom prst="rect">
            <a:avLst/>
          </a:prstGeom>
          <a:ln>
            <a:noFill/>
          </a:ln>
        </p:spPr>
      </p:pic>
      <p:pic>
        <p:nvPicPr>
          <p:cNvPr id="7" name="图片 6"/>
          <p:cNvPicPr>
            <a:picLocks noChangeAspect="1"/>
          </p:cNvPicPr>
          <p:nvPr/>
        </p:nvPicPr>
        <p:blipFill rotWithShape="1">
          <a:blip r:embed="rId2" cstate="screen"/>
          <a:srcRect/>
          <a:stretch>
            <a:fillRect/>
          </a:stretch>
        </p:blipFill>
        <p:spPr>
          <a:xfrm>
            <a:off x="5359400" y="536575"/>
            <a:ext cx="1473200" cy="1679326"/>
          </a:xfrm>
          <a:prstGeom prst="rect">
            <a:avLst/>
          </a:prstGeom>
        </p:spPr>
      </p:pic>
      <p:sp>
        <p:nvSpPr>
          <p:cNvPr id="17" name="文本框 16"/>
          <p:cNvSpPr txBox="1"/>
          <p:nvPr/>
        </p:nvSpPr>
        <p:spPr>
          <a:xfrm>
            <a:off x="1591848" y="2751322"/>
            <a:ext cx="9996588" cy="706755"/>
          </a:xfrm>
          <a:prstGeom prst="rect">
            <a:avLst/>
          </a:prstGeom>
          <a:noFill/>
        </p:spPr>
        <p:txBody>
          <a:bodyPr wrap="square" rtlCol="0">
            <a:spAutoFit/>
          </a:bodyPr>
          <a:lstStyle/>
          <a:p>
            <a:pPr algn="dist"/>
            <a:r>
              <a:rPr lang="zh-CN" altLang="en-US" sz="4000" dirty="0" smtClean="0">
                <a:solidFill>
                  <a:srgbClr val="484848"/>
                </a:solidFill>
                <a:cs typeface="+mn-ea"/>
                <a:sym typeface="+mn-lt"/>
              </a:rPr>
              <a:t>基于</a:t>
            </a:r>
            <a:r>
              <a:rPr lang="en-US" altLang="zh-CN" sz="4000" dirty="0" smtClean="0">
                <a:solidFill>
                  <a:srgbClr val="484848"/>
                </a:solidFill>
                <a:cs typeface="+mn-ea"/>
                <a:sym typeface="+mn-lt"/>
              </a:rPr>
              <a:t>springboot</a:t>
            </a:r>
            <a:r>
              <a:rPr lang="zh-CN" altLang="en-US" sz="4000" dirty="0" smtClean="0">
                <a:solidFill>
                  <a:srgbClr val="484848"/>
                </a:solidFill>
                <a:cs typeface="+mn-ea"/>
                <a:sym typeface="+mn-lt"/>
              </a:rPr>
              <a:t>智慧物业管理系统答辩</a:t>
            </a:r>
            <a:endParaRPr lang="zh-CN" altLang="en-US" sz="4000" dirty="0">
              <a:solidFill>
                <a:srgbClr val="484848"/>
              </a:solidFill>
              <a:cs typeface="+mn-ea"/>
              <a:sym typeface="+mn-lt"/>
            </a:endParaRPr>
          </a:p>
        </p:txBody>
      </p:sp>
      <p:sp>
        <p:nvSpPr>
          <p:cNvPr id="18" name="文本框 17"/>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GRADUATION THESIS DEFENSE</a:t>
            </a:r>
            <a:endParaRPr lang="zh-CN" altLang="en-US" sz="2000" dirty="0">
              <a:solidFill>
                <a:srgbClr val="484848"/>
              </a:solidFill>
              <a:cs typeface="+mn-ea"/>
              <a:sym typeface="+mn-lt"/>
            </a:endParaRPr>
          </a:p>
        </p:txBody>
      </p:sp>
      <p:sp>
        <p:nvSpPr>
          <p:cNvPr id="19" name="文本框 18"/>
          <p:cNvSpPr txBox="1"/>
          <p:nvPr/>
        </p:nvSpPr>
        <p:spPr>
          <a:xfrm>
            <a:off x="4173840" y="4543195"/>
            <a:ext cx="4807198" cy="521970"/>
          </a:xfrm>
          <a:prstGeom prst="rect">
            <a:avLst/>
          </a:prstGeom>
          <a:noFill/>
        </p:spPr>
        <p:txBody>
          <a:bodyPr wrap="square" rtlCol="0">
            <a:spAutoFit/>
          </a:bodyPr>
          <a:lstStyle/>
          <a:p>
            <a:pPr lvl="0" algn="dist"/>
            <a:r>
              <a:rPr lang="zh-CN" altLang="en-US" sz="2800" dirty="0" smtClean="0">
                <a:solidFill>
                  <a:srgbClr val="484848"/>
                </a:solidFill>
                <a:cs typeface="+mn-ea"/>
                <a:sym typeface="+mn-lt"/>
              </a:rPr>
              <a:t>系 别：</a:t>
            </a:r>
            <a:r>
              <a:rPr lang="en-US" altLang="zh-CN" sz="2800" dirty="0" smtClean="0">
                <a:solidFill>
                  <a:srgbClr val="484848"/>
                </a:solidFill>
                <a:cs typeface="+mn-ea"/>
                <a:sym typeface="+mn-lt"/>
              </a:rPr>
              <a:t>2018</a:t>
            </a:r>
            <a:r>
              <a:rPr lang="zh-CN" altLang="en-US" sz="2800" dirty="0" smtClean="0">
                <a:solidFill>
                  <a:srgbClr val="484848"/>
                </a:solidFill>
                <a:cs typeface="+mn-ea"/>
                <a:sym typeface="+mn-lt"/>
              </a:rPr>
              <a:t>级信息工程学院</a:t>
            </a:r>
            <a:endParaRPr lang="zh-CN" altLang="en-US" sz="2800" dirty="0">
              <a:solidFill>
                <a:srgbClr val="484848"/>
              </a:solidFill>
              <a:cs typeface="+mn-ea"/>
              <a:sym typeface="+mn-lt"/>
            </a:endParaRPr>
          </a:p>
        </p:txBody>
      </p:sp>
      <p:sp>
        <p:nvSpPr>
          <p:cNvPr id="20" name="文本框 19"/>
          <p:cNvSpPr txBox="1"/>
          <p:nvPr/>
        </p:nvSpPr>
        <p:spPr>
          <a:xfrm>
            <a:off x="4442734" y="6013648"/>
            <a:ext cx="1717900" cy="306705"/>
          </a:xfrm>
          <a:prstGeom prst="rect">
            <a:avLst/>
          </a:prstGeom>
          <a:noFill/>
        </p:spPr>
        <p:txBody>
          <a:bodyPr wrap="square" rtlCol="0">
            <a:spAutoFit/>
          </a:bodyPr>
          <a:lstStyle/>
          <a:p>
            <a:r>
              <a:rPr lang="zh-CN" altLang="en-US" sz="1400" dirty="0">
                <a:solidFill>
                  <a:srgbClr val="484848"/>
                </a:solidFill>
                <a:cs typeface="+mn-ea"/>
                <a:sym typeface="+mn-lt"/>
              </a:rPr>
              <a:t>答辩人</a:t>
            </a:r>
            <a:r>
              <a:rPr lang="zh-CN" altLang="en-US" sz="1400" dirty="0" smtClean="0">
                <a:solidFill>
                  <a:srgbClr val="484848"/>
                </a:solidFill>
                <a:cs typeface="+mn-ea"/>
                <a:sym typeface="+mn-lt"/>
              </a:rPr>
              <a:t>：</a:t>
            </a:r>
            <a:endParaRPr lang="zh-CN" altLang="en-US" sz="1400" dirty="0">
              <a:solidFill>
                <a:srgbClr val="484848"/>
              </a:solidFill>
              <a:cs typeface="+mn-ea"/>
              <a:sym typeface="+mn-lt"/>
            </a:endParaRPr>
          </a:p>
        </p:txBody>
      </p:sp>
      <p:sp>
        <p:nvSpPr>
          <p:cNvPr id="21" name="文本框 20"/>
          <p:cNvSpPr txBox="1"/>
          <p:nvPr/>
        </p:nvSpPr>
        <p:spPr>
          <a:xfrm>
            <a:off x="7153272" y="6013648"/>
            <a:ext cx="1282465" cy="306705"/>
          </a:xfrm>
          <a:prstGeom prst="rect">
            <a:avLst/>
          </a:prstGeom>
          <a:noFill/>
        </p:spPr>
        <p:txBody>
          <a:bodyPr wrap="square" rtlCol="0">
            <a:spAutoFit/>
          </a:bodyPr>
          <a:lstStyle/>
          <a:p>
            <a:r>
              <a:rPr lang="zh-CN" altLang="en-US" sz="1400" dirty="0">
                <a:solidFill>
                  <a:srgbClr val="484848"/>
                </a:solidFill>
                <a:cs typeface="+mn-ea"/>
                <a:sym typeface="+mn-lt"/>
              </a:rPr>
              <a:t>导师</a:t>
            </a:r>
            <a:r>
              <a:rPr lang="zh-CN" altLang="en-US" sz="1400" dirty="0" smtClean="0">
                <a:solidFill>
                  <a:srgbClr val="484848"/>
                </a:solidFill>
                <a:cs typeface="+mn-ea"/>
                <a:sym typeface="+mn-lt"/>
              </a:rPr>
              <a:t>：</a:t>
            </a:r>
            <a:endParaRPr lang="zh-CN" altLang="en-US" sz="1400" dirty="0">
              <a:solidFill>
                <a:srgbClr val="484848"/>
              </a:solidFill>
              <a:cs typeface="+mn-ea"/>
              <a:sym typeface="+mn-lt"/>
            </a:endParaRPr>
          </a:p>
        </p:txBody>
      </p:sp>
      <p:pic>
        <p:nvPicPr>
          <p:cNvPr id="23" name="图片 22"/>
          <p:cNvPicPr>
            <a:picLocks noChangeAspect="1"/>
          </p:cNvPicPr>
          <p:nvPr/>
        </p:nvPicPr>
        <p:blipFill>
          <a:blip r:embed="rId3" cstate="screen"/>
          <a:stretch>
            <a:fillRect/>
          </a:stretch>
        </p:blipFill>
        <p:spPr>
          <a:xfrm>
            <a:off x="6570298" y="5888769"/>
            <a:ext cx="769973" cy="433059"/>
          </a:xfrm>
          <a:prstGeom prst="rect">
            <a:avLst/>
          </a:prstGeom>
        </p:spPr>
      </p:pic>
      <p:pic>
        <p:nvPicPr>
          <p:cNvPr id="25" name="图片 24"/>
          <p:cNvPicPr>
            <a:picLocks noChangeAspect="1"/>
          </p:cNvPicPr>
          <p:nvPr/>
        </p:nvPicPr>
        <p:blipFill>
          <a:blip r:embed="rId4" cstate="screen"/>
          <a:stretch>
            <a:fillRect/>
          </a:stretch>
        </p:blipFill>
        <p:spPr>
          <a:xfrm>
            <a:off x="3794804" y="5888769"/>
            <a:ext cx="769257" cy="432656"/>
          </a:xfrm>
          <a:prstGeom prst="rect">
            <a:avLst/>
          </a:prstGeom>
        </p:spPr>
      </p:pic>
      <p:grpSp>
        <p:nvGrpSpPr>
          <p:cNvPr id="2" name="组合 1"/>
          <p:cNvGrpSpPr/>
          <p:nvPr/>
        </p:nvGrpSpPr>
        <p:grpSpPr>
          <a:xfrm>
            <a:off x="-1" y="3794229"/>
            <a:ext cx="12195977" cy="71730"/>
            <a:chOff x="-1" y="3794229"/>
            <a:chExt cx="12195977" cy="71730"/>
          </a:xfrm>
        </p:grpSpPr>
        <p:sp>
          <p:nvSpPr>
            <p:cNvPr id="9" name="矩形 8"/>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文本框 18"/>
          <p:cNvSpPr txBox="1"/>
          <p:nvPr/>
        </p:nvSpPr>
        <p:spPr>
          <a:xfrm>
            <a:off x="4172334" y="5302177"/>
            <a:ext cx="4745329" cy="521970"/>
          </a:xfrm>
          <a:prstGeom prst="rect">
            <a:avLst/>
          </a:prstGeom>
          <a:noFill/>
        </p:spPr>
        <p:txBody>
          <a:bodyPr wrap="square" rtlCol="0">
            <a:spAutoFit/>
          </a:bodyPr>
          <a:lstStyle/>
          <a:p>
            <a:pPr lvl="0" algn="dist"/>
            <a:r>
              <a:rPr lang="zh-CN" altLang="en-US" sz="2800" dirty="0" smtClean="0">
                <a:solidFill>
                  <a:srgbClr val="484848"/>
                </a:solidFill>
                <a:cs typeface="+mn-ea"/>
                <a:sym typeface="+mn-lt"/>
              </a:rPr>
              <a:t>专 业：计算机科学与技术</a:t>
            </a:r>
            <a:endParaRPr lang="zh-CN" altLang="en-US" sz="2800" dirty="0">
              <a:solidFill>
                <a:srgbClr val="48484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2049"/>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549"/>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3049"/>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3549"/>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par>
                          <p:cTn id="48" fill="hold">
                            <p:stCondLst>
                              <p:cond delay="4049"/>
                            </p:stCondLst>
                            <p:childTnLst>
                              <p:par>
                                <p:cTn id="49" presetID="2" presetClass="entr" presetSubtype="4"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4477385"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ln>
        </p:spPr>
        <p:txBody>
          <a:bodyPr/>
          <a:lstStyle/>
          <a:p>
            <a:endParaRPr lang="zh-CN" altLang="en-US">
              <a:cs typeface="+mn-ea"/>
              <a:sym typeface="+mn-lt"/>
            </a:endParaRPr>
          </a:p>
        </p:txBody>
      </p:sp>
      <p:sp>
        <p:nvSpPr>
          <p:cNvPr id="3" name="Freeform 6"/>
          <p:cNvSpPr/>
          <p:nvPr/>
        </p:nvSpPr>
        <p:spPr bwMode="auto">
          <a:xfrm>
            <a:off x="875983" y="1716088"/>
            <a:ext cx="2573337" cy="4121150"/>
          </a:xfrm>
          <a:custGeom>
            <a:avLst/>
            <a:gdLst>
              <a:gd name="T0" fmla="*/ 102149 w 3149"/>
              <a:gd name="T1" fmla="*/ 0 h 5005"/>
              <a:gd name="T2" fmla="*/ 2471188 w 3149"/>
              <a:gd name="T3" fmla="*/ 0 h 5005"/>
              <a:gd name="T4" fmla="*/ 2573337 w 3149"/>
              <a:gd name="T5" fmla="*/ 102926 h 5005"/>
              <a:gd name="T6" fmla="*/ 2573337 w 3149"/>
              <a:gd name="T7" fmla="*/ 4018224 h 5005"/>
              <a:gd name="T8" fmla="*/ 2471188 w 3149"/>
              <a:gd name="T9" fmla="*/ 4121150 h 5005"/>
              <a:gd name="T10" fmla="*/ 102149 w 3149"/>
              <a:gd name="T11" fmla="*/ 4121150 h 5005"/>
              <a:gd name="T12" fmla="*/ 0 w 3149"/>
              <a:gd name="T13" fmla="*/ 4018224 h 5005"/>
              <a:gd name="T14" fmla="*/ 0 w 3149"/>
              <a:gd name="T15" fmla="*/ 102926 h 5005"/>
              <a:gd name="T16" fmla="*/ 102149 w 3149"/>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ln>
        </p:spPr>
        <p:txBody>
          <a:bodyPr/>
          <a:lstStyle/>
          <a:p>
            <a:endParaRPr lang="zh-CN" altLang="en-US">
              <a:cs typeface="+mn-ea"/>
              <a:sym typeface="+mn-lt"/>
            </a:endParaRPr>
          </a:p>
        </p:txBody>
      </p:sp>
      <p:sp>
        <p:nvSpPr>
          <p:cNvPr id="5" name="Freeform 8"/>
          <p:cNvSpPr/>
          <p:nvPr/>
        </p:nvSpPr>
        <p:spPr bwMode="auto">
          <a:xfrm>
            <a:off x="8120698" y="1716088"/>
            <a:ext cx="2570162"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ln>
        </p:spPr>
        <p:txBody>
          <a:bodyPr/>
          <a:lstStyle/>
          <a:p>
            <a:endParaRPr lang="zh-CN" altLang="en-US">
              <a:cs typeface="+mn-ea"/>
              <a:sym typeface="+mn-lt"/>
            </a:endParaRPr>
          </a:p>
        </p:txBody>
      </p:sp>
      <p:grpSp>
        <p:nvGrpSpPr>
          <p:cNvPr id="6" name="组合 11"/>
          <p:cNvGrpSpPr/>
          <p:nvPr/>
        </p:nvGrpSpPr>
        <p:grpSpPr bwMode="auto">
          <a:xfrm>
            <a:off x="3647440" y="3297238"/>
            <a:ext cx="631825" cy="638175"/>
            <a:chOff x="0" y="0"/>
            <a:chExt cx="631825" cy="636588"/>
          </a:xfrm>
        </p:grpSpPr>
        <p:sp>
          <p:nvSpPr>
            <p:cNvPr id="7" name="Oval 9"/>
            <p:cNvSpPr>
              <a:spLocks noChangeArrowheads="1"/>
            </p:cNvSpPr>
            <p:nvPr/>
          </p:nvSpPr>
          <p:spPr bwMode="auto">
            <a:xfrm>
              <a:off x="0" y="0"/>
              <a:ext cx="631825" cy="636588"/>
            </a:xfrm>
            <a:prstGeom prst="ellipse">
              <a:avLst/>
            </a:prstGeom>
            <a:solidFill>
              <a:srgbClr val="344F66"/>
            </a:solidFill>
            <a:ln w="9525">
              <a:noFill/>
              <a:rou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8" name="Freeform 10"/>
            <p:cNvSpPr/>
            <p:nvPr/>
          </p:nvSpPr>
          <p:spPr bwMode="auto">
            <a:xfrm>
              <a:off x="336550" y="142875"/>
              <a:ext cx="206375" cy="342900"/>
            </a:xfrm>
            <a:custGeom>
              <a:avLst/>
              <a:gdLst>
                <a:gd name="T0" fmla="*/ 176893 w 252"/>
                <a:gd name="T1" fmla="*/ 206724 h 418"/>
                <a:gd name="T2" fmla="*/ 111377 w 252"/>
                <a:gd name="T3" fmla="*/ 263328 h 418"/>
                <a:gd name="T4" fmla="*/ 47499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042 w 252"/>
                <a:gd name="T19" fmla="*/ 15586 h 418"/>
                <a:gd name="T20" fmla="*/ 111377 w 252"/>
                <a:gd name="T21" fmla="*/ 72189 h 418"/>
                <a:gd name="T22" fmla="*/ 174436 w 252"/>
                <a:gd name="T23" fmla="*/ 126332 h 418"/>
                <a:gd name="T24" fmla="*/ 176893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sp>
          <p:nvSpPr>
            <p:cNvPr id="9" name="Freeform 11"/>
            <p:cNvSpPr/>
            <p:nvPr/>
          </p:nvSpPr>
          <p:spPr bwMode="auto">
            <a:xfrm>
              <a:off x="141287"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grpSp>
      <p:grpSp>
        <p:nvGrpSpPr>
          <p:cNvPr id="10" name="组合 15"/>
          <p:cNvGrpSpPr/>
          <p:nvPr/>
        </p:nvGrpSpPr>
        <p:grpSpPr bwMode="auto">
          <a:xfrm>
            <a:off x="7268210" y="3297238"/>
            <a:ext cx="633413" cy="638175"/>
            <a:chOff x="0" y="0"/>
            <a:chExt cx="633413" cy="636588"/>
          </a:xfrm>
        </p:grpSpPr>
        <p:sp>
          <p:nvSpPr>
            <p:cNvPr id="11" name="Oval 12"/>
            <p:cNvSpPr>
              <a:spLocks noChangeArrowheads="1"/>
            </p:cNvSpPr>
            <p:nvPr/>
          </p:nvSpPr>
          <p:spPr bwMode="auto">
            <a:xfrm>
              <a:off x="0" y="0"/>
              <a:ext cx="633413" cy="636588"/>
            </a:xfrm>
            <a:prstGeom prst="ellipse">
              <a:avLst/>
            </a:prstGeom>
            <a:solidFill>
              <a:srgbClr val="344F66"/>
            </a:solidFill>
            <a:ln w="9525">
              <a:noFill/>
              <a:rou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12" name="Freeform 13"/>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sp>
          <p:nvSpPr>
            <p:cNvPr id="13" name="Freeform 14"/>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grpSp>
      <p:grpSp>
        <p:nvGrpSpPr>
          <p:cNvPr id="18" name="组合 23"/>
          <p:cNvGrpSpPr/>
          <p:nvPr/>
        </p:nvGrpSpPr>
        <p:grpSpPr bwMode="auto">
          <a:xfrm>
            <a:off x="963295" y="1938338"/>
            <a:ext cx="930275" cy="939800"/>
            <a:chOff x="0" y="0"/>
            <a:chExt cx="930275" cy="938213"/>
          </a:xfrm>
        </p:grpSpPr>
        <p:sp>
          <p:nvSpPr>
            <p:cNvPr id="19" name="Oval 18"/>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0" name="TextBox 25"/>
            <p:cNvSpPr txBox="1">
              <a:spLocks noChangeArrowheads="1"/>
            </p:cNvSpPr>
            <p:nvPr/>
          </p:nvSpPr>
          <p:spPr bwMode="auto">
            <a:xfrm>
              <a:off x="132353"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mn-lt"/>
                  <a:ea typeface="+mn-ea"/>
                  <a:cs typeface="+mn-ea"/>
                  <a:sym typeface="+mn-lt"/>
                </a:rPr>
                <a:t>01</a:t>
              </a:r>
              <a:endParaRPr lang="zh-CN" altLang="en-US" sz="3200" b="1" dirty="0">
                <a:solidFill>
                  <a:schemeClr val="tx1"/>
                </a:solidFill>
                <a:latin typeface="+mn-lt"/>
                <a:ea typeface="+mn-ea"/>
                <a:cs typeface="+mn-ea"/>
                <a:sym typeface="+mn-lt"/>
              </a:endParaRPr>
            </a:p>
          </p:txBody>
        </p:sp>
      </p:grpSp>
      <p:sp>
        <p:nvSpPr>
          <p:cNvPr id="21" name="矩形 26"/>
          <p:cNvSpPr>
            <a:spLocks noChangeArrowheads="1"/>
          </p:cNvSpPr>
          <p:nvPr/>
        </p:nvSpPr>
        <p:spPr bwMode="auto">
          <a:xfrm>
            <a:off x="962978" y="3000693"/>
            <a:ext cx="20907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dirty="0" smtClean="0">
                <a:solidFill>
                  <a:schemeClr val="bg1"/>
                </a:solidFill>
                <a:latin typeface="+mn-lt"/>
                <a:ea typeface="+mn-ea"/>
                <a:cs typeface="+mn-ea"/>
                <a:sym typeface="+mn-lt"/>
              </a:rPr>
              <a:t>SpringBoot</a:t>
            </a:r>
            <a:endParaRPr lang="en-US" altLang="zh-CN" sz="1800" dirty="0" smtClean="0">
              <a:solidFill>
                <a:schemeClr val="bg1"/>
              </a:solidFill>
              <a:latin typeface="+mn-lt"/>
              <a:ea typeface="+mn-ea"/>
              <a:cs typeface="+mn-ea"/>
              <a:sym typeface="+mn-lt"/>
            </a:endParaRPr>
          </a:p>
          <a:p>
            <a:pPr algn="just" eaLnBrk="1" hangingPunct="1">
              <a:spcBef>
                <a:spcPct val="0"/>
              </a:spcBef>
              <a:buFontTx/>
              <a:buNone/>
            </a:pPr>
            <a:endParaRPr lang="en-US" altLang="zh-CN" sz="1800" dirty="0" smtClean="0">
              <a:solidFill>
                <a:schemeClr val="bg1"/>
              </a:solidFill>
              <a:latin typeface="+mn-lt"/>
              <a:ea typeface="+mn-ea"/>
              <a:cs typeface="+mn-ea"/>
              <a:sym typeface="+mn-lt"/>
            </a:endParaRPr>
          </a:p>
          <a:p>
            <a:pPr algn="just" eaLnBrk="1" hangingPunct="1">
              <a:spcBef>
                <a:spcPct val="0"/>
              </a:spcBef>
              <a:buFontTx/>
              <a:buNone/>
            </a:pPr>
            <a:r>
              <a:rPr lang="zh-CN" altLang="en-US" sz="1600" dirty="0" smtClean="0">
                <a:solidFill>
                  <a:schemeClr val="bg1"/>
                </a:solidFill>
                <a:latin typeface="+mn-lt"/>
                <a:ea typeface="+mn-ea"/>
                <a:cs typeface="+mn-ea"/>
                <a:sym typeface="+mn-lt"/>
              </a:rPr>
              <a:t>快速构建项目，让项目构建、部署、运行都</a:t>
            </a:r>
            <a:r>
              <a:rPr lang="en-US" altLang="zh-CN" sz="1600" dirty="0" smtClean="0">
                <a:solidFill>
                  <a:schemeClr val="bg1"/>
                </a:solidFill>
                <a:latin typeface="+mn-lt"/>
                <a:ea typeface="+mn-ea"/>
                <a:cs typeface="+mn-ea"/>
                <a:sym typeface="+mn-lt"/>
              </a:rPr>
              <a:t>So Easy</a:t>
            </a:r>
            <a:endParaRPr lang="en-US" altLang="zh-CN" sz="1600" dirty="0" smtClean="0">
              <a:solidFill>
                <a:schemeClr val="bg1"/>
              </a:solidFill>
              <a:latin typeface="+mn-lt"/>
              <a:ea typeface="+mn-ea"/>
              <a:cs typeface="+mn-ea"/>
              <a:sym typeface="+mn-lt"/>
            </a:endParaRPr>
          </a:p>
        </p:txBody>
      </p:sp>
      <p:sp>
        <p:nvSpPr>
          <p:cNvPr id="22" name="矩形 27"/>
          <p:cNvSpPr>
            <a:spLocks noChangeArrowheads="1"/>
          </p:cNvSpPr>
          <p:nvPr/>
        </p:nvSpPr>
        <p:spPr bwMode="auto">
          <a:xfrm>
            <a:off x="4576054" y="2919413"/>
            <a:ext cx="2382716"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dirty="0" smtClean="0">
                <a:solidFill>
                  <a:schemeClr val="bg1"/>
                </a:solidFill>
                <a:latin typeface="+mn-lt"/>
                <a:ea typeface="+mn-ea"/>
                <a:cs typeface="+mn-ea"/>
                <a:sym typeface="+mn-lt"/>
              </a:rPr>
              <a:t>MyBatis</a:t>
            </a:r>
            <a:endParaRPr lang="en-US" altLang="zh-CN" sz="1800" dirty="0" smtClean="0">
              <a:solidFill>
                <a:schemeClr val="bg1"/>
              </a:solidFill>
              <a:latin typeface="+mn-lt"/>
              <a:ea typeface="+mn-ea"/>
              <a:cs typeface="+mn-ea"/>
              <a:sym typeface="+mn-lt"/>
            </a:endParaRPr>
          </a:p>
          <a:p>
            <a:pPr algn="just" eaLnBrk="1" hangingPunct="1">
              <a:spcBef>
                <a:spcPct val="0"/>
              </a:spcBef>
              <a:buFontTx/>
              <a:buNone/>
            </a:pPr>
            <a:endParaRPr lang="en-US" altLang="zh-CN" sz="1800" dirty="0" smtClean="0">
              <a:solidFill>
                <a:schemeClr val="bg1"/>
              </a:solidFill>
              <a:latin typeface="+mn-lt"/>
              <a:ea typeface="+mn-ea"/>
              <a:cs typeface="+mn-ea"/>
              <a:sym typeface="+mn-lt"/>
            </a:endParaRPr>
          </a:p>
          <a:p>
            <a:pPr algn="just" eaLnBrk="1" hangingPunct="1">
              <a:spcBef>
                <a:spcPct val="0"/>
              </a:spcBef>
              <a:buFontTx/>
              <a:buNone/>
            </a:pPr>
            <a:r>
              <a:rPr lang="zh-CN" altLang="en-US" sz="1600" dirty="0" smtClean="0">
                <a:solidFill>
                  <a:schemeClr val="bg1"/>
                </a:solidFill>
                <a:latin typeface="+mn-lt"/>
                <a:ea typeface="+mn-ea"/>
                <a:cs typeface="+mn-ea"/>
                <a:sym typeface="+mn-lt"/>
              </a:rPr>
              <a:t>简化</a:t>
            </a:r>
            <a:r>
              <a:rPr lang="en-US" altLang="zh-CN" sz="1600" dirty="0" smtClean="0">
                <a:solidFill>
                  <a:schemeClr val="bg1"/>
                </a:solidFill>
                <a:latin typeface="+mn-lt"/>
                <a:ea typeface="+mn-ea"/>
                <a:cs typeface="+mn-ea"/>
                <a:sym typeface="+mn-lt"/>
              </a:rPr>
              <a:t>DAO</a:t>
            </a:r>
            <a:r>
              <a:rPr lang="zh-CN" altLang="en-US" sz="1600" dirty="0" smtClean="0">
                <a:solidFill>
                  <a:schemeClr val="bg1"/>
                </a:solidFill>
                <a:latin typeface="+mn-lt"/>
                <a:ea typeface="+mn-ea"/>
                <a:cs typeface="+mn-ea"/>
                <a:sym typeface="+mn-lt"/>
              </a:rPr>
              <a:t>持久层开发，</a:t>
            </a:r>
            <a:r>
              <a:rPr lang="en-US" altLang="zh-CN" sz="1600" dirty="0" smtClean="0">
                <a:solidFill>
                  <a:schemeClr val="bg1"/>
                </a:solidFill>
                <a:latin typeface="+mn-lt"/>
                <a:ea typeface="+mn-ea"/>
                <a:cs typeface="+mn-ea"/>
                <a:sym typeface="+mn-lt"/>
              </a:rPr>
              <a:t>DAO</a:t>
            </a:r>
            <a:r>
              <a:rPr lang="zh-CN" altLang="en-US" sz="1600" dirty="0" smtClean="0">
                <a:solidFill>
                  <a:schemeClr val="bg1"/>
                </a:solidFill>
                <a:latin typeface="+mn-lt"/>
                <a:ea typeface="+mn-ea"/>
                <a:cs typeface="+mn-ea"/>
                <a:sym typeface="+mn-lt"/>
              </a:rPr>
              <a:t>层只需要继承一个接口就可以完成对数据库表的</a:t>
            </a:r>
            <a:r>
              <a:rPr lang="en-US" altLang="zh-CN" sz="1600" dirty="0" smtClean="0">
                <a:solidFill>
                  <a:schemeClr val="bg1"/>
                </a:solidFill>
                <a:latin typeface="+mn-lt"/>
                <a:ea typeface="+mn-ea"/>
                <a:cs typeface="+mn-ea"/>
                <a:sym typeface="+mn-lt"/>
              </a:rPr>
              <a:t>CRUD</a:t>
            </a:r>
            <a:r>
              <a:rPr lang="zh-CN" altLang="en-US" sz="1600" dirty="0" smtClean="0">
                <a:solidFill>
                  <a:schemeClr val="bg1"/>
                </a:solidFill>
                <a:latin typeface="+mn-lt"/>
                <a:ea typeface="+mn-ea"/>
                <a:cs typeface="+mn-ea"/>
                <a:sym typeface="+mn-lt"/>
              </a:rPr>
              <a:t>操作</a:t>
            </a:r>
            <a:endParaRPr lang="en-US" altLang="zh-CN" sz="1600" dirty="0" smtClean="0">
              <a:solidFill>
                <a:schemeClr val="bg1"/>
              </a:solidFill>
              <a:latin typeface="+mn-lt"/>
              <a:ea typeface="+mn-ea"/>
              <a:cs typeface="+mn-ea"/>
              <a:sym typeface="+mn-lt"/>
            </a:endParaRPr>
          </a:p>
          <a:p>
            <a:pPr algn="just" eaLnBrk="1" hangingPunct="1">
              <a:spcBef>
                <a:spcPct val="0"/>
              </a:spcBef>
              <a:buFontTx/>
              <a:buNone/>
            </a:pPr>
            <a:endParaRPr lang="en-US" altLang="zh-CN" sz="1800" dirty="0" smtClean="0">
              <a:solidFill>
                <a:schemeClr val="bg1"/>
              </a:solidFill>
              <a:latin typeface="+mn-lt"/>
              <a:ea typeface="+mn-ea"/>
              <a:cs typeface="+mn-ea"/>
              <a:sym typeface="+mn-lt"/>
            </a:endParaRPr>
          </a:p>
          <a:p>
            <a:pPr algn="just" eaLnBrk="1" hangingPunct="1">
              <a:spcBef>
                <a:spcPct val="0"/>
              </a:spcBef>
              <a:buFontTx/>
              <a:buNone/>
            </a:pPr>
            <a:endParaRPr lang="zh-CN" altLang="en-US" sz="1800" dirty="0">
              <a:solidFill>
                <a:schemeClr val="bg1"/>
              </a:solidFill>
              <a:latin typeface="+mn-lt"/>
              <a:ea typeface="+mn-ea"/>
              <a:cs typeface="+mn-ea"/>
              <a:sym typeface="+mn-lt"/>
            </a:endParaRPr>
          </a:p>
        </p:txBody>
      </p:sp>
      <p:sp>
        <p:nvSpPr>
          <p:cNvPr id="23" name="矩形 28"/>
          <p:cNvSpPr>
            <a:spLocks noChangeArrowheads="1"/>
          </p:cNvSpPr>
          <p:nvPr/>
        </p:nvSpPr>
        <p:spPr bwMode="auto">
          <a:xfrm>
            <a:off x="8319453" y="2919413"/>
            <a:ext cx="211772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dirty="0" smtClean="0">
                <a:solidFill>
                  <a:schemeClr val="bg1"/>
                </a:solidFill>
                <a:latin typeface="+mn-lt"/>
                <a:ea typeface="+mn-ea"/>
                <a:cs typeface="+mn-ea"/>
                <a:sym typeface="+mn-lt"/>
              </a:rPr>
              <a:t>LayUI</a:t>
            </a:r>
            <a:endParaRPr lang="en-US" altLang="zh-CN" sz="1800" dirty="0" smtClean="0">
              <a:solidFill>
                <a:schemeClr val="bg1"/>
              </a:solidFill>
              <a:latin typeface="+mn-lt"/>
              <a:ea typeface="+mn-ea"/>
              <a:cs typeface="+mn-ea"/>
              <a:sym typeface="+mn-lt"/>
            </a:endParaRPr>
          </a:p>
          <a:p>
            <a:pPr algn="just" eaLnBrk="1" hangingPunct="1">
              <a:spcBef>
                <a:spcPct val="0"/>
              </a:spcBef>
              <a:buFontTx/>
              <a:buNone/>
            </a:pPr>
            <a:endParaRPr lang="en-US" altLang="zh-CN" sz="1800" dirty="0" smtClean="0">
              <a:solidFill>
                <a:schemeClr val="bg1"/>
              </a:solidFill>
              <a:latin typeface="+mn-lt"/>
              <a:ea typeface="+mn-ea"/>
              <a:cs typeface="+mn-ea"/>
              <a:sym typeface="+mn-lt"/>
            </a:endParaRPr>
          </a:p>
          <a:p>
            <a:pPr algn="just" eaLnBrk="1" hangingPunct="1">
              <a:spcBef>
                <a:spcPct val="0"/>
              </a:spcBef>
              <a:buFontTx/>
              <a:buNone/>
            </a:pPr>
            <a:r>
              <a:rPr lang="zh-CN" altLang="en-US" sz="1600" dirty="0" smtClean="0">
                <a:solidFill>
                  <a:schemeClr val="bg1"/>
                </a:solidFill>
                <a:latin typeface="+mn-lt"/>
                <a:ea typeface="+mn-ea"/>
                <a:cs typeface="+mn-ea"/>
                <a:sym typeface="+mn-lt"/>
              </a:rPr>
              <a:t>让前端弹出层如此优美</a:t>
            </a:r>
            <a:endParaRPr lang="zh-CN" altLang="en-US" sz="1600" dirty="0">
              <a:solidFill>
                <a:schemeClr val="bg1"/>
              </a:solidFill>
              <a:latin typeface="+mn-lt"/>
              <a:ea typeface="+mn-ea"/>
              <a:cs typeface="+mn-ea"/>
              <a:sym typeface="+mn-lt"/>
            </a:endParaRPr>
          </a:p>
        </p:txBody>
      </p:sp>
      <p:grpSp>
        <p:nvGrpSpPr>
          <p:cNvPr id="25" name="组合 30"/>
          <p:cNvGrpSpPr/>
          <p:nvPr/>
        </p:nvGrpSpPr>
        <p:grpSpPr bwMode="auto">
          <a:xfrm>
            <a:off x="4608513" y="1938338"/>
            <a:ext cx="930275" cy="939800"/>
            <a:chOff x="0" y="0"/>
            <a:chExt cx="930275" cy="938213"/>
          </a:xfrm>
        </p:grpSpPr>
        <p:sp>
          <p:nvSpPr>
            <p:cNvPr id="26" name="Oval 19"/>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7" name="TextBox 32"/>
            <p:cNvSpPr txBox="1">
              <a:spLocks noChangeArrowheads="1"/>
            </p:cNvSpPr>
            <p:nvPr/>
          </p:nvSpPr>
          <p:spPr bwMode="auto">
            <a:xfrm>
              <a:off x="124700"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02</a:t>
              </a:r>
              <a:endParaRPr lang="zh-CN" altLang="en-US" sz="3200" b="1">
                <a:solidFill>
                  <a:schemeClr val="tx1"/>
                </a:solidFill>
                <a:latin typeface="+mn-lt"/>
                <a:ea typeface="+mn-ea"/>
                <a:cs typeface="+mn-ea"/>
                <a:sym typeface="+mn-lt"/>
              </a:endParaRPr>
            </a:p>
          </p:txBody>
        </p:sp>
      </p:grpSp>
      <p:grpSp>
        <p:nvGrpSpPr>
          <p:cNvPr id="28" name="组合 33"/>
          <p:cNvGrpSpPr/>
          <p:nvPr/>
        </p:nvGrpSpPr>
        <p:grpSpPr bwMode="auto">
          <a:xfrm>
            <a:off x="8252143" y="1938338"/>
            <a:ext cx="931862" cy="939800"/>
            <a:chOff x="0" y="0"/>
            <a:chExt cx="931863" cy="938213"/>
          </a:xfrm>
        </p:grpSpPr>
        <p:sp>
          <p:nvSpPr>
            <p:cNvPr id="29" name="Oval 20"/>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chemeClr val="tx1"/>
                </a:solidFill>
                <a:latin typeface="+mn-lt"/>
                <a:ea typeface="+mn-ea"/>
                <a:cs typeface="+mn-ea"/>
                <a:sym typeface="+mn-lt"/>
              </a:endParaRPr>
            </a:p>
          </p:txBody>
        </p:sp>
        <p:sp>
          <p:nvSpPr>
            <p:cNvPr id="30" name="TextBox 35"/>
            <p:cNvSpPr txBox="1">
              <a:spLocks noChangeArrowheads="1"/>
            </p:cNvSpPr>
            <p:nvPr/>
          </p:nvSpPr>
          <p:spPr bwMode="auto">
            <a:xfrm>
              <a:off x="118633"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03</a:t>
              </a:r>
              <a:endParaRPr lang="zh-CN" altLang="en-US" sz="3200" b="1">
                <a:solidFill>
                  <a:schemeClr val="tx1"/>
                </a:solidFill>
                <a:latin typeface="+mn-lt"/>
                <a:ea typeface="+mn-ea"/>
                <a:cs typeface="+mn-ea"/>
                <a:sym typeface="+mn-lt"/>
              </a:endParaRPr>
            </a:p>
          </p:txBody>
        </p:sp>
      </p:grpSp>
      <p:sp>
        <p:nvSpPr>
          <p:cNvPr id="35" name="TextBox 42"/>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3.1 </a:t>
            </a:r>
            <a:r>
              <a:rPr lang="zh-CN" altLang="en-US" b="0" dirty="0">
                <a:solidFill>
                  <a:srgbClr val="444444"/>
                </a:solidFill>
                <a:latin typeface="+mn-lt"/>
                <a:ea typeface="+mn-ea"/>
                <a:cs typeface="+mn-ea"/>
                <a:sym typeface="+mn-lt"/>
              </a:rPr>
              <a:t>关键技术</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ppt_w/2"/>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ppt_w</p:attrName>
                                        </p:attrNameLst>
                                      </p:cBhvr>
                                      <p:tavLst>
                                        <p:tav tm="0">
                                          <p:val>
                                            <p:fltVal val="0"/>
                                          </p:val>
                                        </p:tav>
                                        <p:tav tm="100000">
                                          <p:val>
                                            <p:strVal val="#ppt_w"/>
                                          </p:val>
                                        </p:tav>
                                      </p:tavLst>
                                    </p:anim>
                                    <p:anim calcmode="lin" valueType="num">
                                      <p:cBhvr>
                                        <p:cTn id="10" dur="500" fill="hold"/>
                                        <p:tgtEl>
                                          <p:spTgt spid="35"/>
                                        </p:tgtEl>
                                        <p:attrNameLst>
                                          <p:attrName>ppt_h</p:attrName>
                                        </p:attrNameLst>
                                      </p:cBhvr>
                                      <p:tavLst>
                                        <p:tav tm="0">
                                          <p:val>
                                            <p:strVal val="#ppt_h"/>
                                          </p:val>
                                        </p:tav>
                                        <p:tav tm="100000">
                                          <p:val>
                                            <p:strVal val="#ppt_h"/>
                                          </p:val>
                                        </p:tav>
                                      </p:tavLst>
                                    </p:anim>
                                  </p:childTnLst>
                                </p:cTn>
                              </p:par>
                              <p:par>
                                <p:cTn id="11" presetID="47"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2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4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300" fill="hold"/>
                                        <p:tgtEl>
                                          <p:spTgt spid="18"/>
                                        </p:tgtEl>
                                        <p:attrNameLst>
                                          <p:attrName>ppt_w</p:attrName>
                                        </p:attrNameLst>
                                      </p:cBhvr>
                                      <p:tavLst>
                                        <p:tav tm="0">
                                          <p:val>
                                            <p:fltVal val="0"/>
                                          </p:val>
                                        </p:tav>
                                        <p:tav tm="100000">
                                          <p:val>
                                            <p:strVal val="#ppt_w"/>
                                          </p:val>
                                        </p:tav>
                                      </p:tavLst>
                                    </p:anim>
                                    <p:anim calcmode="lin" valueType="num">
                                      <p:cBhvr>
                                        <p:cTn id="30" dur="300" fill="hold"/>
                                        <p:tgtEl>
                                          <p:spTgt spid="18"/>
                                        </p:tgtEl>
                                        <p:attrNameLst>
                                          <p:attrName>ppt_h</p:attrName>
                                        </p:attrNameLst>
                                      </p:cBhvr>
                                      <p:tavLst>
                                        <p:tav tm="0">
                                          <p:val>
                                            <p:fltVal val="0"/>
                                          </p:val>
                                        </p:tav>
                                        <p:tav tm="100000">
                                          <p:val>
                                            <p:strVal val="#ppt_h"/>
                                          </p:val>
                                        </p:tav>
                                      </p:tavLst>
                                    </p:anim>
                                    <p:animEffect transition="in" filter="fade">
                                      <p:cBhvr>
                                        <p:cTn id="31" dur="300"/>
                                        <p:tgtEl>
                                          <p:spTgt spid="18"/>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1500"/>
                            </p:stCondLst>
                            <p:childTnLst>
                              <p:par>
                                <p:cTn id="37" presetID="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0-#ppt_w/2"/>
                                          </p:val>
                                        </p:tav>
                                        <p:tav tm="100000">
                                          <p:val>
                                            <p:strVal val="#ppt_x"/>
                                          </p:val>
                                        </p:tav>
                                      </p:tavLst>
                                    </p:anim>
                                    <p:anim calcmode="lin" valueType="num">
                                      <p:cBhvr additive="base">
                                        <p:cTn id="40" dur="500" fill="hold"/>
                                        <p:tgtEl>
                                          <p:spTgt spid="6"/>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Effect transition="in" filter="fade">
                                      <p:cBhvr>
                                        <p:cTn id="46" dur="300"/>
                                        <p:tgtEl>
                                          <p:spTgt spid="25"/>
                                        </p:tgtEl>
                                      </p:cBhvr>
                                    </p:animEffect>
                                  </p:childTnLst>
                                </p:cTn>
                              </p:par>
                            </p:childTnLst>
                          </p:cTn>
                        </p:par>
                        <p:par>
                          <p:cTn id="47" fill="hold">
                            <p:stCondLst>
                              <p:cond delay="2500"/>
                            </p:stCondLst>
                            <p:childTnLst>
                              <p:par>
                                <p:cTn id="48" presetID="22" presetClass="entr" presetSubtype="1"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childTnLst>
                          </p:cTn>
                        </p:par>
                        <p:par>
                          <p:cTn id="51" fill="hold">
                            <p:stCondLst>
                              <p:cond delay="3000"/>
                            </p:stCondLst>
                            <p:childTnLst>
                              <p:par>
                                <p:cTn id="52" presetID="2" presetClass="entr" presetSubtype="8"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0-#ppt_w/2"/>
                                          </p:val>
                                        </p:tav>
                                        <p:tav tm="100000">
                                          <p:val>
                                            <p:strVal val="#ppt_x"/>
                                          </p:val>
                                        </p:tav>
                                      </p:tavLst>
                                    </p:anim>
                                    <p:anim calcmode="lin" valueType="num">
                                      <p:cBhvr additive="base">
                                        <p:cTn id="55" dur="500" fill="hold"/>
                                        <p:tgtEl>
                                          <p:spTgt spid="10"/>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300" fill="hold"/>
                                        <p:tgtEl>
                                          <p:spTgt spid="28"/>
                                        </p:tgtEl>
                                        <p:attrNameLst>
                                          <p:attrName>ppt_w</p:attrName>
                                        </p:attrNameLst>
                                      </p:cBhvr>
                                      <p:tavLst>
                                        <p:tav tm="0">
                                          <p:val>
                                            <p:fltVal val="0"/>
                                          </p:val>
                                        </p:tav>
                                        <p:tav tm="100000">
                                          <p:val>
                                            <p:strVal val="#ppt_w"/>
                                          </p:val>
                                        </p:tav>
                                      </p:tavLst>
                                    </p:anim>
                                    <p:anim calcmode="lin" valueType="num">
                                      <p:cBhvr>
                                        <p:cTn id="60" dur="300" fill="hold"/>
                                        <p:tgtEl>
                                          <p:spTgt spid="28"/>
                                        </p:tgtEl>
                                        <p:attrNameLst>
                                          <p:attrName>ppt_h</p:attrName>
                                        </p:attrNameLst>
                                      </p:cBhvr>
                                      <p:tavLst>
                                        <p:tav tm="0">
                                          <p:val>
                                            <p:fltVal val="0"/>
                                          </p:val>
                                        </p:tav>
                                        <p:tav tm="100000">
                                          <p:val>
                                            <p:strVal val="#ppt_h"/>
                                          </p:val>
                                        </p:tav>
                                      </p:tavLst>
                                    </p:anim>
                                    <p:animEffect transition="in" filter="fade">
                                      <p:cBhvr>
                                        <p:cTn id="61" dur="300"/>
                                        <p:tgtEl>
                                          <p:spTgt spid="28"/>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up)">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P spid="21" grpId="0" autoUpdateAnimBg="0"/>
      <p:bldP spid="22" grpId="0" autoUpdateAnimBg="0"/>
      <p:bldP spid="23" grpId="0" autoUpdateAnimBg="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p:cNvSpPr/>
          <p:nvPr/>
        </p:nvSpPr>
        <p:spPr>
          <a:xfrm>
            <a:off x="6054249" y="1609716"/>
            <a:ext cx="4980095" cy="577081"/>
          </a:xfrm>
          <a:prstGeom prst="rect">
            <a:avLst/>
          </a:prstGeom>
        </p:spPr>
        <p:txBody>
          <a:bodyPr wrap="square" lIns="68580" tIns="34290" rIns="68580" bIns="34290">
            <a:spAutoFit/>
          </a:bodyPr>
          <a:lstStyle/>
          <a:p>
            <a:pPr>
              <a:lnSpc>
                <a:spcPct val="150000"/>
              </a:lnSpc>
            </a:pPr>
            <a:r>
              <a:rPr lang="zh-CN" altLang="en-US" sz="1100" dirty="0" smtClean="0">
                <a:solidFill>
                  <a:srgbClr val="555555"/>
                </a:solidFill>
                <a:cs typeface="+mn-ea"/>
                <a:sym typeface="+mn-lt"/>
              </a:rPr>
              <a:t>因设计的表太多，并且要考虑表与表之间的关联关系，并且表中字段类型、长度等都要思考比较耗费精力和时间</a:t>
            </a:r>
            <a:endParaRPr lang="zh-CN" altLang="en-US" sz="1100" dirty="0">
              <a:solidFill>
                <a:srgbClr val="555555"/>
              </a:solidFill>
              <a:cs typeface="+mn-ea"/>
              <a:sym typeface="+mn-lt"/>
            </a:endParaRPr>
          </a:p>
        </p:txBody>
      </p:sp>
      <p:sp>
        <p:nvSpPr>
          <p:cNvPr id="10" name="Rectangle 14"/>
          <p:cNvSpPr/>
          <p:nvPr/>
        </p:nvSpPr>
        <p:spPr>
          <a:xfrm>
            <a:off x="5959749" y="3342700"/>
            <a:ext cx="4953312" cy="575945"/>
          </a:xfrm>
          <a:prstGeom prst="rect">
            <a:avLst/>
          </a:prstGeom>
        </p:spPr>
        <p:txBody>
          <a:bodyPr wrap="square" lIns="68580" tIns="34290" rIns="68580" bIns="34290">
            <a:spAutoFit/>
          </a:bodyPr>
          <a:lstStyle/>
          <a:p>
            <a:pPr>
              <a:lnSpc>
                <a:spcPct val="150000"/>
              </a:lnSpc>
            </a:pPr>
            <a:r>
              <a:rPr lang="zh-CN" altLang="en-US" sz="1100" dirty="0" smtClean="0">
                <a:solidFill>
                  <a:srgbClr val="555555"/>
                </a:solidFill>
                <a:cs typeface="+mn-ea"/>
                <a:sym typeface="+mn-lt"/>
              </a:rPr>
              <a:t>前端页面需要渲染后台的数据，所以在页面调整过程中老是会出现把数据修改为动态数据后，页面效果和原理不一致的问题</a:t>
            </a:r>
            <a:endParaRPr lang="zh-CN" altLang="en-US" sz="1100" dirty="0">
              <a:solidFill>
                <a:srgbClr val="555555"/>
              </a:solidFill>
              <a:cs typeface="+mn-ea"/>
              <a:sym typeface="+mn-lt"/>
            </a:endParaRPr>
          </a:p>
        </p:txBody>
      </p:sp>
      <p:sp>
        <p:nvSpPr>
          <p:cNvPr id="11" name="TextBox 15"/>
          <p:cNvSpPr txBox="1"/>
          <p:nvPr/>
        </p:nvSpPr>
        <p:spPr>
          <a:xfrm>
            <a:off x="6081033" y="5139380"/>
            <a:ext cx="4953312" cy="577081"/>
          </a:xfrm>
          <a:prstGeom prst="rect">
            <a:avLst/>
          </a:prstGeom>
          <a:noFill/>
        </p:spPr>
        <p:txBody>
          <a:bodyPr wrap="square" lIns="68580" tIns="34290" rIns="68580" bIns="34290" rtlCol="0">
            <a:spAutoFit/>
          </a:bodyPr>
          <a:lstStyle/>
          <a:p>
            <a:pPr>
              <a:lnSpc>
                <a:spcPct val="150000"/>
              </a:lnSpc>
            </a:pPr>
            <a:r>
              <a:rPr lang="zh-CN" altLang="en-US" sz="1100" dirty="0" smtClean="0">
                <a:solidFill>
                  <a:srgbClr val="555555"/>
                </a:solidFill>
                <a:cs typeface="+mn-ea"/>
                <a:sym typeface="+mn-lt"/>
              </a:rPr>
              <a:t>因在毕业设计项目开发过程中使用到了一些课内没有使用过的技术，但是为了项目的完整性和使用的友好性，只好一点点去专研，比较耗费时间</a:t>
            </a:r>
            <a:endParaRPr lang="zh-CN" altLang="en-US" sz="1100" dirty="0">
              <a:solidFill>
                <a:srgbClr val="555555"/>
              </a:solidFill>
              <a:cs typeface="+mn-ea"/>
              <a:sym typeface="+mn-lt"/>
            </a:endParaRPr>
          </a:p>
        </p:txBody>
      </p:sp>
      <p:grpSp>
        <p:nvGrpSpPr>
          <p:cNvPr id="12" name="Group 24"/>
          <p:cNvGrpSpPr/>
          <p:nvPr/>
        </p:nvGrpSpPr>
        <p:grpSpPr>
          <a:xfrm>
            <a:off x="4640963" y="1608992"/>
            <a:ext cx="1318819" cy="652340"/>
            <a:chOff x="2187746" y="2123279"/>
            <a:chExt cx="1927113" cy="1931011"/>
          </a:xfrm>
        </p:grpSpPr>
        <p:sp>
          <p:nvSpPr>
            <p:cNvPr id="13"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14"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15" name="椭圆 80"/>
            <p:cNvSpPr/>
            <p:nvPr/>
          </p:nvSpPr>
          <p:spPr bwMode="auto">
            <a:xfrm>
              <a:off x="2454986" y="2391057"/>
              <a:ext cx="1392631" cy="1395453"/>
            </a:xfrm>
            <a:prstGeom prst="roundRect">
              <a:avLst/>
            </a:prstGeom>
            <a:solidFill>
              <a:srgbClr val="344F6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smtClean="0">
                  <a:solidFill>
                    <a:srgbClr val="FFFFFF"/>
                  </a:solidFill>
                  <a:latin typeface="+mn-lt"/>
                  <a:ea typeface="+mn-ea"/>
                  <a:cs typeface="+mn-ea"/>
                  <a:sym typeface="+mn-lt"/>
                </a:rPr>
                <a:t>表设计</a:t>
              </a:r>
              <a:endParaRPr lang="zh-CN" altLang="en-US" sz="1400" b="1" kern="0" dirty="0">
                <a:solidFill>
                  <a:srgbClr val="FFFFFF"/>
                </a:solidFill>
                <a:latin typeface="+mn-lt"/>
                <a:ea typeface="+mn-ea"/>
                <a:cs typeface="+mn-ea"/>
                <a:sym typeface="+mn-lt"/>
              </a:endParaRPr>
            </a:p>
          </p:txBody>
        </p:sp>
      </p:grpSp>
      <p:grpSp>
        <p:nvGrpSpPr>
          <p:cNvPr id="20" name="Group 32"/>
          <p:cNvGrpSpPr/>
          <p:nvPr/>
        </p:nvGrpSpPr>
        <p:grpSpPr>
          <a:xfrm>
            <a:off x="4640963" y="3292239"/>
            <a:ext cx="1299882" cy="652340"/>
            <a:chOff x="2187746" y="2123279"/>
            <a:chExt cx="1927113" cy="1931011"/>
          </a:xfrm>
        </p:grpSpPr>
        <p:sp>
          <p:nvSpPr>
            <p:cNvPr id="21"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22"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23" name="椭圆 80"/>
            <p:cNvSpPr/>
            <p:nvPr/>
          </p:nvSpPr>
          <p:spPr bwMode="auto">
            <a:xfrm>
              <a:off x="2454987" y="2391058"/>
              <a:ext cx="1416812" cy="1395452"/>
            </a:xfrm>
            <a:prstGeom prst="roundRect">
              <a:avLst/>
            </a:prstGeom>
            <a:solidFill>
              <a:srgbClr val="344F6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smtClean="0">
                  <a:solidFill>
                    <a:srgbClr val="FFFFFF"/>
                  </a:solidFill>
                  <a:latin typeface="+mn-lt"/>
                  <a:ea typeface="+mn-ea"/>
                  <a:cs typeface="+mn-ea"/>
                  <a:sym typeface="+mn-lt"/>
                </a:rPr>
                <a:t>页面效果</a:t>
              </a:r>
              <a:endParaRPr lang="zh-CN" altLang="en-US" sz="1400" b="1" kern="0" dirty="0">
                <a:solidFill>
                  <a:srgbClr val="FFFFFF"/>
                </a:solidFill>
                <a:latin typeface="+mn-lt"/>
                <a:ea typeface="+mn-ea"/>
                <a:cs typeface="+mn-ea"/>
                <a:sym typeface="+mn-lt"/>
              </a:endParaRPr>
            </a:p>
          </p:txBody>
        </p:sp>
      </p:grpSp>
      <p:grpSp>
        <p:nvGrpSpPr>
          <p:cNvPr id="24" name="Group 36"/>
          <p:cNvGrpSpPr/>
          <p:nvPr/>
        </p:nvGrpSpPr>
        <p:grpSpPr>
          <a:xfrm>
            <a:off x="4640963" y="5151916"/>
            <a:ext cx="1299882" cy="652340"/>
            <a:chOff x="2187746" y="2123279"/>
            <a:chExt cx="1927113" cy="1931011"/>
          </a:xfrm>
        </p:grpSpPr>
        <p:sp>
          <p:nvSpPr>
            <p:cNvPr id="25"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26"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27" name="椭圆 80"/>
            <p:cNvSpPr/>
            <p:nvPr/>
          </p:nvSpPr>
          <p:spPr bwMode="auto">
            <a:xfrm>
              <a:off x="2454987" y="2391058"/>
              <a:ext cx="1404676" cy="1395452"/>
            </a:xfrm>
            <a:prstGeom prst="roundRect">
              <a:avLst/>
            </a:prstGeom>
            <a:solidFill>
              <a:srgbClr val="CF3B4C"/>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smtClean="0">
                  <a:solidFill>
                    <a:srgbClr val="FFFFFF"/>
                  </a:solidFill>
                  <a:latin typeface="+mn-lt"/>
                  <a:ea typeface="+mn-ea"/>
                  <a:cs typeface="+mn-ea"/>
                  <a:sym typeface="+mn-lt"/>
                </a:rPr>
                <a:t>陌生技术</a:t>
              </a:r>
              <a:endParaRPr lang="zh-CN" altLang="en-US" sz="1400" b="1" kern="0" dirty="0">
                <a:solidFill>
                  <a:srgbClr val="FFFFFF"/>
                </a:solidFill>
                <a:latin typeface="+mn-lt"/>
                <a:ea typeface="+mn-ea"/>
                <a:cs typeface="+mn-ea"/>
                <a:sym typeface="+mn-lt"/>
              </a:endParaRPr>
            </a:p>
          </p:txBody>
        </p:sp>
      </p:grpSp>
      <p:sp>
        <p:nvSpPr>
          <p:cNvPr id="36" name="TextBox 42"/>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3.2 </a:t>
            </a:r>
            <a:r>
              <a:rPr lang="zh-CN" altLang="en-US" b="0" dirty="0">
                <a:solidFill>
                  <a:srgbClr val="444444"/>
                </a:solidFill>
                <a:latin typeface="+mn-lt"/>
                <a:ea typeface="+mn-ea"/>
                <a:cs typeface="+mn-ea"/>
                <a:sym typeface="+mn-lt"/>
              </a:rPr>
              <a:t>实践难点</a:t>
            </a:r>
            <a:endParaRPr lang="zh-CN" altLang="en-US" b="0" dirty="0">
              <a:solidFill>
                <a:srgbClr val="444444"/>
              </a:solidFill>
              <a:latin typeface="+mn-lt"/>
              <a:ea typeface="+mn-ea"/>
              <a:cs typeface="+mn-ea"/>
              <a:sym typeface="+mn-lt"/>
            </a:endParaRPr>
          </a:p>
        </p:txBody>
      </p:sp>
      <p:pic>
        <p:nvPicPr>
          <p:cNvPr id="2050" name="Picture 2"/>
          <p:cNvPicPr>
            <a:picLocks noChangeAspect="1" noChangeArrowheads="1"/>
          </p:cNvPicPr>
          <p:nvPr/>
        </p:nvPicPr>
        <p:blipFill>
          <a:blip r:embed="rId1" cstate="print"/>
          <a:srcRect/>
          <a:stretch>
            <a:fillRect/>
          </a:stretch>
        </p:blipFill>
        <p:spPr bwMode="auto">
          <a:xfrm>
            <a:off x="347052" y="1454150"/>
            <a:ext cx="4006850" cy="46355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cstate="screen"/>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4" cstate="screen"/>
          <a:srcRect/>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第四部分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5" cstate="screen">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研究成果与系统实现</a:t>
            </a:r>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697358" y="1826594"/>
            <a:ext cx="2482850" cy="3719512"/>
            <a:chOff x="945" y="1492"/>
            <a:chExt cx="1564" cy="2343"/>
          </a:xfrm>
        </p:grpSpPr>
        <p:sp>
          <p:nvSpPr>
            <p:cNvPr id="3" name="Freeform 5"/>
            <p:cNvSpPr>
              <a:spLocks noEditPoints="1"/>
            </p:cNvSpPr>
            <p:nvPr/>
          </p:nvSpPr>
          <p:spPr bwMode="auto">
            <a:xfrm>
              <a:off x="1182" y="1679"/>
              <a:ext cx="1267" cy="1964"/>
            </a:xfrm>
            <a:custGeom>
              <a:avLst/>
              <a:gdLst>
                <a:gd name="T0" fmla="*/ 303 w 534"/>
                <a:gd name="T1" fmla="*/ 483 h 829"/>
                <a:gd name="T2" fmla="*/ 285 w 534"/>
                <a:gd name="T3" fmla="*/ 372 h 829"/>
                <a:gd name="T4" fmla="*/ 341 w 534"/>
                <a:gd name="T5" fmla="*/ 316 h 829"/>
                <a:gd name="T6" fmla="*/ 394 w 534"/>
                <a:gd name="T7" fmla="*/ 375 h 829"/>
                <a:gd name="T8" fmla="*/ 386 w 534"/>
                <a:gd name="T9" fmla="*/ 474 h 829"/>
                <a:gd name="T10" fmla="*/ 339 w 534"/>
                <a:gd name="T11" fmla="*/ 254 h 829"/>
                <a:gd name="T12" fmla="*/ 281 w 534"/>
                <a:gd name="T13" fmla="*/ 273 h 829"/>
                <a:gd name="T14" fmla="*/ 242 w 534"/>
                <a:gd name="T15" fmla="*/ 344 h 829"/>
                <a:gd name="T16" fmla="*/ 238 w 534"/>
                <a:gd name="T17" fmla="*/ 449 h 829"/>
                <a:gd name="T18" fmla="*/ 274 w 534"/>
                <a:gd name="T19" fmla="*/ 533 h 829"/>
                <a:gd name="T20" fmla="*/ 330 w 534"/>
                <a:gd name="T21" fmla="*/ 569 h 829"/>
                <a:gd name="T22" fmla="*/ 385 w 534"/>
                <a:gd name="T23" fmla="*/ 549 h 829"/>
                <a:gd name="T24" fmla="*/ 420 w 534"/>
                <a:gd name="T25" fmla="*/ 490 h 829"/>
                <a:gd name="T26" fmla="*/ 431 w 534"/>
                <a:gd name="T27" fmla="*/ 409 h 829"/>
                <a:gd name="T28" fmla="*/ 414 w 534"/>
                <a:gd name="T29" fmla="*/ 329 h 829"/>
                <a:gd name="T30" fmla="*/ 375 w 534"/>
                <a:gd name="T31" fmla="*/ 272 h 829"/>
                <a:gd name="T32" fmla="*/ 352 w 534"/>
                <a:gd name="T33" fmla="*/ 635 h 829"/>
                <a:gd name="T34" fmla="*/ 198 w 534"/>
                <a:gd name="T35" fmla="*/ 516 h 829"/>
                <a:gd name="T36" fmla="*/ 228 w 534"/>
                <a:gd name="T37" fmla="*/ 234 h 829"/>
                <a:gd name="T38" fmla="*/ 388 w 534"/>
                <a:gd name="T39" fmla="*/ 217 h 829"/>
                <a:gd name="T40" fmla="*/ 463 w 534"/>
                <a:gd name="T41" fmla="*/ 409 h 829"/>
                <a:gd name="T42" fmla="*/ 402 w 534"/>
                <a:gd name="T43" fmla="*/ 604 h 829"/>
                <a:gd name="T44" fmla="*/ 298 w 534"/>
                <a:gd name="T45" fmla="*/ 130 h 829"/>
                <a:gd name="T46" fmla="*/ 196 w 534"/>
                <a:gd name="T47" fmla="*/ 186 h 829"/>
                <a:gd name="T48" fmla="*/ 133 w 534"/>
                <a:gd name="T49" fmla="*/ 345 h 829"/>
                <a:gd name="T50" fmla="*/ 155 w 534"/>
                <a:gd name="T51" fmla="*/ 547 h 829"/>
                <a:gd name="T52" fmla="*/ 245 w 534"/>
                <a:gd name="T53" fmla="*/ 673 h 829"/>
                <a:gd name="T54" fmla="*/ 354 w 534"/>
                <a:gd name="T55" fmla="*/ 689 h 829"/>
                <a:gd name="T56" fmla="*/ 437 w 534"/>
                <a:gd name="T57" fmla="*/ 616 h 829"/>
                <a:gd name="T58" fmla="*/ 480 w 534"/>
                <a:gd name="T59" fmla="*/ 499 h 829"/>
                <a:gd name="T60" fmla="*/ 482 w 534"/>
                <a:gd name="T61" fmla="*/ 362 h 829"/>
                <a:gd name="T62" fmla="*/ 443 w 534"/>
                <a:gd name="T63" fmla="*/ 238 h 829"/>
                <a:gd name="T64" fmla="*/ 368 w 534"/>
                <a:gd name="T65" fmla="*/ 150 h 829"/>
                <a:gd name="T66" fmla="*/ 265 w 534"/>
                <a:gd name="T67" fmla="*/ 765 h 829"/>
                <a:gd name="T68" fmla="*/ 61 w 534"/>
                <a:gd name="T69" fmla="*/ 416 h 829"/>
                <a:gd name="T70" fmla="*/ 241 w 534"/>
                <a:gd name="T71" fmla="*/ 63 h 829"/>
                <a:gd name="T72" fmla="*/ 464 w 534"/>
                <a:gd name="T73" fmla="*/ 203 h 829"/>
                <a:gd name="T74" fmla="*/ 507 w 534"/>
                <a:gd name="T75" fmla="*/ 517 h 829"/>
                <a:gd name="T76" fmla="*/ 356 w 534"/>
                <a:gd name="T77" fmla="*/ 756 h 829"/>
                <a:gd name="T78" fmla="*/ 223 w 534"/>
                <a:gd name="T79" fmla="*/ 4 h 829"/>
                <a:gd name="T80" fmla="*/ 69 w 534"/>
                <a:gd name="T81" fmla="*/ 126 h 829"/>
                <a:gd name="T82" fmla="*/ 1 w 534"/>
                <a:gd name="T83" fmla="*/ 417 h 829"/>
                <a:gd name="T84" fmla="*/ 87 w 534"/>
                <a:gd name="T85" fmla="*/ 708 h 829"/>
                <a:gd name="T86" fmla="*/ 251 w 534"/>
                <a:gd name="T87" fmla="*/ 826 h 829"/>
                <a:gd name="T88" fmla="*/ 404 w 534"/>
                <a:gd name="T89" fmla="*/ 778 h 829"/>
                <a:gd name="T90" fmla="*/ 496 w 534"/>
                <a:gd name="T91" fmla="*/ 641 h 829"/>
                <a:gd name="T92" fmla="*/ 533 w 534"/>
                <a:gd name="T93" fmla="*/ 470 h 829"/>
                <a:gd name="T94" fmla="*/ 517 w 534"/>
                <a:gd name="T95" fmla="*/ 286 h 829"/>
                <a:gd name="T96" fmla="*/ 451 w 534"/>
                <a:gd name="T97" fmla="*/ 127 h 829"/>
                <a:gd name="T98" fmla="*/ 330 w 534"/>
                <a:gd name="T99" fmla="*/ 1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6"/>
            <p:cNvSpPr>
              <a:spLocks noEditPoints="1"/>
            </p:cNvSpPr>
            <p:nvPr/>
          </p:nvSpPr>
          <p:spPr bwMode="auto">
            <a:xfrm>
              <a:off x="945" y="1492"/>
              <a:ext cx="1538" cy="2343"/>
            </a:xfrm>
            <a:custGeom>
              <a:avLst/>
              <a:gdLst>
                <a:gd name="T0" fmla="*/ 476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7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4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7"/>
            <p:cNvSpPr>
              <a:spLocks noEditPoints="1"/>
            </p:cNvSpPr>
            <p:nvPr/>
          </p:nvSpPr>
          <p:spPr bwMode="auto">
            <a:xfrm>
              <a:off x="971" y="1492"/>
              <a:ext cx="1538" cy="2343"/>
            </a:xfrm>
            <a:custGeom>
              <a:avLst/>
              <a:gdLst>
                <a:gd name="T0" fmla="*/ 477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8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5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344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grpSp>
        <p:nvGrpSpPr>
          <p:cNvPr id="6" name="组合 5"/>
          <p:cNvGrpSpPr/>
          <p:nvPr/>
        </p:nvGrpSpPr>
        <p:grpSpPr>
          <a:xfrm>
            <a:off x="2364060" y="2420318"/>
            <a:ext cx="8240730" cy="2448646"/>
            <a:chOff x="3659187" y="2476502"/>
            <a:chExt cx="6411128" cy="1904999"/>
          </a:xfrm>
        </p:grpSpPr>
        <p:sp>
          <p:nvSpPr>
            <p:cNvPr id="7"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solidFill>
                  <a:schemeClr val="tx1"/>
                </a:solidFill>
                <a:cs typeface="+mn-ea"/>
                <a:sym typeface="+mn-lt"/>
              </a:endParaRPr>
            </a:p>
          </p:txBody>
        </p:sp>
        <p:sp>
          <p:nvSpPr>
            <p:cNvPr id="8" name="任意多边形 15"/>
            <p:cNvSpPr/>
            <p:nvPr/>
          </p:nvSpPr>
          <p:spPr>
            <a:xfrm rot="5400000">
              <a:off x="7751852" y="2819046"/>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14"/>
            <p:cNvSpPr/>
            <p:nvPr/>
          </p:nvSpPr>
          <p:spPr>
            <a:xfrm rot="5400000">
              <a:off x="6671246" y="2819047"/>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13"/>
            <p:cNvSpPr/>
            <p:nvPr/>
          </p:nvSpPr>
          <p:spPr>
            <a:xfrm rot="5400000">
              <a:off x="5566609" y="2819048"/>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10"/>
            <p:cNvSpPr/>
            <p:nvPr/>
          </p:nvSpPr>
          <p:spPr>
            <a:xfrm rot="16200000">
              <a:off x="3663949" y="2471740"/>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cs typeface="+mn-ea"/>
                <a:sym typeface="+mn-lt"/>
              </a:endParaRPr>
            </a:p>
          </p:txBody>
        </p:sp>
      </p:grpSp>
      <p:grpSp>
        <p:nvGrpSpPr>
          <p:cNvPr id="12" name="Group 4"/>
          <p:cNvGrpSpPr>
            <a:grpSpLocks noChangeAspect="1"/>
          </p:cNvGrpSpPr>
          <p:nvPr/>
        </p:nvGrpSpPr>
        <p:grpSpPr bwMode="auto">
          <a:xfrm>
            <a:off x="6587532" y="3410169"/>
            <a:ext cx="436982" cy="459201"/>
            <a:chOff x="-334" y="2326"/>
            <a:chExt cx="472" cy="496"/>
          </a:xfrm>
          <a:solidFill>
            <a:schemeClr val="bg1"/>
          </a:solidFill>
          <a:effectLst/>
        </p:grpSpPr>
        <p:sp>
          <p:nvSpPr>
            <p:cNvPr id="13"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5"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6"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7"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sp>
        <p:nvSpPr>
          <p:cNvPr id="18" name="Freeform 13"/>
          <p:cNvSpPr>
            <a:spLocks noEditPoints="1"/>
          </p:cNvSpPr>
          <p:nvPr/>
        </p:nvSpPr>
        <p:spPr bwMode="auto">
          <a:xfrm>
            <a:off x="5139905" y="3418756"/>
            <a:ext cx="451827" cy="442026"/>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Freeform 21"/>
          <p:cNvSpPr>
            <a:spLocks noEditPoints="1"/>
          </p:cNvSpPr>
          <p:nvPr/>
        </p:nvSpPr>
        <p:spPr bwMode="auto">
          <a:xfrm>
            <a:off x="8036643" y="3402585"/>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Freeform 25"/>
          <p:cNvSpPr>
            <a:spLocks noEditPoints="1"/>
          </p:cNvSpPr>
          <p:nvPr/>
        </p:nvSpPr>
        <p:spPr bwMode="auto">
          <a:xfrm>
            <a:off x="9499410" y="3405525"/>
            <a:ext cx="467508" cy="468488"/>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1" name="文本框 20"/>
          <p:cNvSpPr txBox="1"/>
          <p:nvPr/>
        </p:nvSpPr>
        <p:spPr>
          <a:xfrm>
            <a:off x="5530362" y="1934531"/>
            <a:ext cx="2813538" cy="460375"/>
          </a:xfrm>
          <a:prstGeom prst="rect">
            <a:avLst/>
          </a:prstGeom>
          <a:noFill/>
        </p:spPr>
        <p:txBody>
          <a:bodyPr wrap="square" rtlCol="0">
            <a:spAutoFit/>
          </a:bodyPr>
          <a:lstStyle/>
          <a:p>
            <a:r>
              <a:rPr lang="zh-CN" altLang="en-US" sz="1200" dirty="0" smtClean="0">
                <a:solidFill>
                  <a:srgbClr val="555555"/>
                </a:solidFill>
                <a:cs typeface="+mn-ea"/>
                <a:sym typeface="+mn-lt"/>
              </a:rPr>
              <a:t>基于“智慧物业”课题的研究，开发了一套智慧物业管理系统</a:t>
            </a:r>
            <a:endParaRPr lang="zh-CN" altLang="en-US" sz="1200" dirty="0">
              <a:solidFill>
                <a:srgbClr val="FF0000"/>
              </a:solidFill>
              <a:cs typeface="+mn-ea"/>
              <a:sym typeface="+mn-lt"/>
            </a:endParaRPr>
          </a:p>
        </p:txBody>
      </p:sp>
      <p:sp>
        <p:nvSpPr>
          <p:cNvPr id="22" name="文本框 21"/>
          <p:cNvSpPr txBox="1"/>
          <p:nvPr/>
        </p:nvSpPr>
        <p:spPr>
          <a:xfrm>
            <a:off x="5477609" y="2509943"/>
            <a:ext cx="3851030" cy="398780"/>
          </a:xfrm>
          <a:prstGeom prst="rect">
            <a:avLst/>
          </a:prstGeom>
          <a:noFill/>
        </p:spPr>
        <p:txBody>
          <a:bodyPr wrap="square" rtlCol="0">
            <a:spAutoFit/>
          </a:bodyPr>
          <a:lstStyle/>
          <a:p>
            <a:r>
              <a:rPr lang="zh-CN" altLang="en-US" sz="2000" b="1" dirty="0" smtClean="0">
                <a:solidFill>
                  <a:srgbClr val="344F66"/>
                </a:solidFill>
                <a:cs typeface="+mn-ea"/>
                <a:sym typeface="+mn-lt"/>
              </a:rPr>
              <a:t>智慧物业管理系统</a:t>
            </a:r>
            <a:endParaRPr lang="zh-CN" altLang="en-US" sz="2000" b="1" dirty="0">
              <a:solidFill>
                <a:srgbClr val="344F66"/>
              </a:solidFill>
              <a:cs typeface="+mn-ea"/>
              <a:sym typeface="+mn-lt"/>
            </a:endParaRPr>
          </a:p>
        </p:txBody>
      </p:sp>
      <p:sp>
        <p:nvSpPr>
          <p:cNvPr id="23" name="文本框 22"/>
          <p:cNvSpPr txBox="1"/>
          <p:nvPr/>
        </p:nvSpPr>
        <p:spPr>
          <a:xfrm>
            <a:off x="5389685" y="4809113"/>
            <a:ext cx="4176345" cy="460375"/>
          </a:xfrm>
          <a:prstGeom prst="rect">
            <a:avLst/>
          </a:prstGeom>
          <a:noFill/>
        </p:spPr>
        <p:txBody>
          <a:bodyPr wrap="square" rtlCol="0">
            <a:spAutoFit/>
          </a:bodyPr>
          <a:lstStyle/>
          <a:p>
            <a:r>
              <a:rPr lang="zh-CN" altLang="en-US" sz="1200" dirty="0" smtClean="0">
                <a:solidFill>
                  <a:srgbClr val="555555"/>
                </a:solidFill>
                <a:cs typeface="+mn-ea"/>
                <a:sym typeface="+mn-lt"/>
              </a:rPr>
              <a:t>基于“智慧物业”课题的研究，在“智慧物业管理系统”的基础上，编写了一套基于</a:t>
            </a:r>
            <a:r>
              <a:rPr lang="en-US" altLang="zh-CN" sz="1200" dirty="0" smtClean="0">
                <a:solidFill>
                  <a:srgbClr val="555555"/>
                </a:solidFill>
                <a:cs typeface="+mn-ea"/>
                <a:sym typeface="+mn-lt"/>
              </a:rPr>
              <a:t>springboot</a:t>
            </a:r>
            <a:r>
              <a:rPr lang="zh-CN" altLang="en-US" sz="1200" dirty="0" smtClean="0">
                <a:solidFill>
                  <a:srgbClr val="555555"/>
                </a:solidFill>
                <a:cs typeface="+mn-ea"/>
                <a:sym typeface="+mn-lt"/>
              </a:rPr>
              <a:t>智慧物业论文</a:t>
            </a:r>
            <a:endParaRPr lang="zh-CN" altLang="en-US" sz="1200" dirty="0">
              <a:solidFill>
                <a:srgbClr val="555555"/>
              </a:solidFill>
              <a:cs typeface="+mn-ea"/>
              <a:sym typeface="+mn-lt"/>
            </a:endParaRPr>
          </a:p>
        </p:txBody>
      </p:sp>
      <p:sp>
        <p:nvSpPr>
          <p:cNvPr id="24" name="文本框 23"/>
          <p:cNvSpPr txBox="1"/>
          <p:nvPr/>
        </p:nvSpPr>
        <p:spPr>
          <a:xfrm>
            <a:off x="5380893" y="4382204"/>
            <a:ext cx="4097216" cy="398780"/>
          </a:xfrm>
          <a:prstGeom prst="rect">
            <a:avLst/>
          </a:prstGeom>
          <a:noFill/>
        </p:spPr>
        <p:txBody>
          <a:bodyPr wrap="square" rtlCol="0">
            <a:spAutoFit/>
          </a:bodyPr>
          <a:lstStyle/>
          <a:p>
            <a:r>
              <a:rPr lang="zh-CN" altLang="en-US" sz="2000" b="1" dirty="0" smtClean="0">
                <a:solidFill>
                  <a:srgbClr val="344F66"/>
                </a:solidFill>
                <a:cs typeface="+mn-ea"/>
                <a:sym typeface="+mn-lt"/>
              </a:rPr>
              <a:t>智慧物业管理系统毕业论文</a:t>
            </a:r>
            <a:endParaRPr lang="zh-CN" altLang="en-US" sz="2000" b="1" dirty="0">
              <a:solidFill>
                <a:srgbClr val="344F66"/>
              </a:solidFill>
              <a:cs typeface="+mn-ea"/>
              <a:sym typeface="+mn-lt"/>
            </a:endParaRPr>
          </a:p>
        </p:txBody>
      </p:sp>
      <p:sp>
        <p:nvSpPr>
          <p:cNvPr id="30" name="TextBox 42"/>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4.1 </a:t>
            </a:r>
            <a:r>
              <a:rPr lang="zh-CN" altLang="en-US" b="0" dirty="0">
                <a:solidFill>
                  <a:srgbClr val="444444"/>
                </a:solidFill>
                <a:latin typeface="+mn-lt"/>
                <a:ea typeface="+mn-ea"/>
                <a:cs typeface="+mn-ea"/>
                <a:sym typeface="+mn-lt"/>
              </a:rPr>
              <a:t>研</a:t>
            </a:r>
            <a:r>
              <a:rPr lang="zh-CN" altLang="en-US" b="0" dirty="0" smtClean="0">
                <a:solidFill>
                  <a:srgbClr val="444444"/>
                </a:solidFill>
                <a:latin typeface="+mn-lt"/>
                <a:ea typeface="+mn-ea"/>
                <a:cs typeface="+mn-ea"/>
                <a:sym typeface="+mn-lt"/>
              </a:rPr>
              <a:t>究成果</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ppt_x</p:attrName>
                                        </p:attrNameLst>
                                      </p:cBhvr>
                                      <p:tavLst>
                                        <p:tav tm="0">
                                          <p:val>
                                            <p:strVal val="#ppt_x-#ppt_w/2"/>
                                          </p:val>
                                        </p:tav>
                                        <p:tav tm="100000">
                                          <p:val>
                                            <p:strVal val="#ppt_x"/>
                                          </p:val>
                                        </p:tav>
                                      </p:tavLst>
                                    </p:anim>
                                    <p:anim calcmode="lin" valueType="num">
                                      <p:cBhvr>
                                        <p:cTn id="8" dur="500" fill="hold"/>
                                        <p:tgtEl>
                                          <p:spTgt spid="30"/>
                                        </p:tgtEl>
                                        <p:attrNameLst>
                                          <p:attrName>ppt_y</p:attrName>
                                        </p:attrNameLst>
                                      </p:cBhvr>
                                      <p:tavLst>
                                        <p:tav tm="0">
                                          <p:val>
                                            <p:strVal val="#ppt_y"/>
                                          </p:val>
                                        </p:tav>
                                        <p:tav tm="100000">
                                          <p:val>
                                            <p:strVal val="#ppt_y"/>
                                          </p:val>
                                        </p:tav>
                                      </p:tavLst>
                                    </p:anim>
                                    <p:anim calcmode="lin" valueType="num">
                                      <p:cBhvr>
                                        <p:cTn id="9" dur="500" fill="hold"/>
                                        <p:tgtEl>
                                          <p:spTgt spid="30"/>
                                        </p:tgtEl>
                                        <p:attrNameLst>
                                          <p:attrName>ppt_w</p:attrName>
                                        </p:attrNameLst>
                                      </p:cBhvr>
                                      <p:tavLst>
                                        <p:tav tm="0">
                                          <p:val>
                                            <p:fltVal val="0"/>
                                          </p:val>
                                        </p:tav>
                                        <p:tav tm="100000">
                                          <p:val>
                                            <p:strVal val="#ppt_w"/>
                                          </p:val>
                                        </p:tav>
                                      </p:tavLst>
                                    </p:anim>
                                    <p:anim calcmode="lin" valueType="num">
                                      <p:cBhvr>
                                        <p:cTn id="10" dur="500" fill="hold"/>
                                        <p:tgtEl>
                                          <p:spTgt spid="3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8" presetClass="entr" presetSubtype="12"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Left)">
                                      <p:cBhvr>
                                        <p:cTn id="14" dur="500"/>
                                        <p:tgtEl>
                                          <p:spTgt spid="6"/>
                                        </p:tgtEl>
                                      </p:cBhvr>
                                    </p:animEffect>
                                  </p:childTnLst>
                                </p:cTn>
                              </p:par>
                              <p:par>
                                <p:cTn id="15" presetID="18" presetClass="entr" presetSubtype="12"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strips(downLeft)">
                                      <p:cBhvr>
                                        <p:cTn id="20" dur="500"/>
                                        <p:tgtEl>
                                          <p:spTgt spid="19"/>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strips(downLeft)">
                                      <p:cBhvr>
                                        <p:cTn id="23" dur="500"/>
                                        <p:tgtEl>
                                          <p:spTgt spid="20"/>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trips(downLeft)">
                                      <p:cBhvr>
                                        <p:cTn id="26" dur="500"/>
                                        <p:tgtEl>
                                          <p:spTgt spid="18"/>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par>
                          <p:cTn id="33" fill="hold">
                            <p:stCondLst>
                              <p:cond delay="1500"/>
                            </p:stCondLst>
                            <p:childTnLst>
                              <p:par>
                                <p:cTn id="34" presetID="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ppt_x"/>
                                          </p:val>
                                        </p:tav>
                                        <p:tav tm="100000">
                                          <p:val>
                                            <p:strVal val="#ppt_x"/>
                                          </p:val>
                                        </p:tav>
                                      </p:tavLst>
                                    </p:anim>
                                    <p:anim calcmode="lin" valueType="num">
                                      <p:cBhvr additive="base">
                                        <p:cTn id="41" dur="500" fill="hold"/>
                                        <p:tgtEl>
                                          <p:spTgt spid="24"/>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p:bldP spid="23" grpId="0"/>
      <p:bldP spid="24"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4.2 </a:t>
            </a:r>
            <a:r>
              <a:rPr lang="zh-CN" altLang="en-US" b="0" dirty="0">
                <a:solidFill>
                  <a:srgbClr val="444444"/>
                </a:solidFill>
                <a:latin typeface="+mn-lt"/>
                <a:ea typeface="+mn-ea"/>
                <a:cs typeface="+mn-ea"/>
                <a:sym typeface="+mn-lt"/>
              </a:rPr>
              <a:t>系统实现</a:t>
            </a:r>
            <a:endParaRPr lang="zh-CN" altLang="en-US" b="0" dirty="0">
              <a:solidFill>
                <a:srgbClr val="444444"/>
              </a:solidFill>
              <a:latin typeface="+mn-lt"/>
              <a:ea typeface="+mn-ea"/>
              <a:cs typeface="+mn-ea"/>
              <a:sym typeface="+mn-lt"/>
            </a:endParaRPr>
          </a:p>
        </p:txBody>
      </p:sp>
      <p:cxnSp>
        <p:nvCxnSpPr>
          <p:cNvPr id="20" name="直接箭头连接符 19"/>
          <p:cNvCxnSpPr/>
          <p:nvPr/>
        </p:nvCxnSpPr>
        <p:spPr>
          <a:xfrm>
            <a:off x="1116330" y="2342515"/>
            <a:ext cx="9691370" cy="4445"/>
          </a:xfrm>
          <a:prstGeom prst="straightConnector1">
            <a:avLst/>
          </a:prstGeom>
          <a:ln w="15875">
            <a:solidFill>
              <a:schemeClr val="tx1">
                <a:lumMod val="85000"/>
                <a:lumOff val="15000"/>
                <a:alpha val="7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134366" y="2218568"/>
            <a:ext cx="247374"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cs typeface="+mn-ea"/>
              <a:sym typeface="+mn-lt"/>
            </a:endParaRPr>
          </a:p>
        </p:txBody>
      </p:sp>
      <p:sp>
        <p:nvSpPr>
          <p:cNvPr id="23" name="椭圆 22"/>
          <p:cNvSpPr/>
          <p:nvPr/>
        </p:nvSpPr>
        <p:spPr>
          <a:xfrm>
            <a:off x="4879000" y="2218568"/>
            <a:ext cx="247374" cy="247373"/>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cs typeface="+mn-ea"/>
              <a:sym typeface="+mn-lt"/>
            </a:endParaRPr>
          </a:p>
        </p:txBody>
      </p:sp>
      <p:sp>
        <p:nvSpPr>
          <p:cNvPr id="24" name="椭圆 23"/>
          <p:cNvSpPr/>
          <p:nvPr/>
        </p:nvSpPr>
        <p:spPr>
          <a:xfrm>
            <a:off x="6608753" y="2218568"/>
            <a:ext cx="247374"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cs typeface="+mn-ea"/>
              <a:sym typeface="+mn-lt"/>
            </a:endParaRPr>
          </a:p>
        </p:txBody>
      </p:sp>
      <p:sp>
        <p:nvSpPr>
          <p:cNvPr id="26" name="椭圆 25"/>
          <p:cNvSpPr/>
          <p:nvPr/>
        </p:nvSpPr>
        <p:spPr>
          <a:xfrm>
            <a:off x="8353387" y="2218568"/>
            <a:ext cx="247374" cy="247373"/>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cs typeface="+mn-ea"/>
              <a:sym typeface="+mn-lt"/>
            </a:endParaRPr>
          </a:p>
        </p:txBody>
      </p:sp>
      <p:sp>
        <p:nvSpPr>
          <p:cNvPr id="28" name="椭圆 27"/>
          <p:cNvSpPr/>
          <p:nvPr/>
        </p:nvSpPr>
        <p:spPr>
          <a:xfrm>
            <a:off x="10066401" y="2218568"/>
            <a:ext cx="247373"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cs typeface="+mn-ea"/>
              <a:sym typeface="+mn-lt"/>
            </a:endParaRPr>
          </a:p>
        </p:txBody>
      </p:sp>
      <p:grpSp>
        <p:nvGrpSpPr>
          <p:cNvPr id="29" name="组合 28"/>
          <p:cNvGrpSpPr>
            <a:grpSpLocks noChangeAspect="1"/>
          </p:cNvGrpSpPr>
          <p:nvPr/>
        </p:nvGrpSpPr>
        <p:grpSpPr>
          <a:xfrm>
            <a:off x="3948230" y="1726063"/>
            <a:ext cx="523494" cy="397755"/>
            <a:chOff x="4268086" y="4221191"/>
            <a:chExt cx="509646" cy="387231"/>
          </a:xfrm>
          <a:solidFill>
            <a:srgbClr val="CF3B4C"/>
          </a:solidFill>
          <a:effectLst/>
        </p:grpSpPr>
        <p:sp>
          <p:nvSpPr>
            <p:cNvPr id="30"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sz="2000" noProof="1">
                <a:solidFill>
                  <a:prstClr val="black"/>
                </a:solidFill>
                <a:cs typeface="+mn-ea"/>
                <a:sym typeface="+mn-lt"/>
              </a:endParaRPr>
            </a:p>
          </p:txBody>
        </p:sp>
        <p:sp>
          <p:nvSpPr>
            <p:cNvPr id="31"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sz="2000" noProof="1">
                <a:solidFill>
                  <a:prstClr val="black"/>
                </a:solidFill>
                <a:cs typeface="+mn-ea"/>
                <a:sym typeface="+mn-lt"/>
              </a:endParaRPr>
            </a:p>
          </p:txBody>
        </p:sp>
      </p:grpSp>
      <p:grpSp>
        <p:nvGrpSpPr>
          <p:cNvPr id="32" name="组合 31"/>
          <p:cNvGrpSpPr/>
          <p:nvPr/>
        </p:nvGrpSpPr>
        <p:grpSpPr>
          <a:xfrm>
            <a:off x="2219440" y="1727741"/>
            <a:ext cx="421096" cy="402728"/>
            <a:chOff x="1004888" y="993775"/>
            <a:chExt cx="2438400" cy="2332038"/>
          </a:xfrm>
          <a:solidFill>
            <a:srgbClr val="344F66"/>
          </a:solidFill>
          <a:effectLst/>
        </p:grpSpPr>
        <p:sp>
          <p:nvSpPr>
            <p:cNvPr id="33"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sz="2000" noProof="1">
                <a:solidFill>
                  <a:prstClr val="black"/>
                </a:solidFill>
                <a:cs typeface="+mn-ea"/>
                <a:sym typeface="+mn-lt"/>
              </a:endParaRPr>
            </a:p>
          </p:txBody>
        </p:sp>
        <p:sp>
          <p:nvSpPr>
            <p:cNvPr id="34" name="任意多边形 43"/>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fontAlgn="auto"/>
              <a:endParaRPr lang="zh-CN" altLang="en-US" sz="2000" noProof="1">
                <a:solidFill>
                  <a:prstClr val="black"/>
                </a:solidFill>
                <a:cs typeface="+mn-ea"/>
                <a:sym typeface="+mn-lt"/>
              </a:endParaRPr>
            </a:p>
          </p:txBody>
        </p:sp>
      </p:grpSp>
      <p:grpSp>
        <p:nvGrpSpPr>
          <p:cNvPr id="35" name="组合 34"/>
          <p:cNvGrpSpPr/>
          <p:nvPr/>
        </p:nvGrpSpPr>
        <p:grpSpPr>
          <a:xfrm>
            <a:off x="7419474" y="1693099"/>
            <a:ext cx="370488" cy="473812"/>
            <a:chOff x="1605186" y="572440"/>
            <a:chExt cx="563562" cy="720725"/>
          </a:xfrm>
          <a:solidFill>
            <a:srgbClr val="CF3B4C"/>
          </a:solidFill>
          <a:effectLst/>
        </p:grpSpPr>
        <p:sp>
          <p:nvSpPr>
            <p:cNvPr id="36"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37"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38"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grpSp>
      <p:grpSp>
        <p:nvGrpSpPr>
          <p:cNvPr id="39" name="组合 38"/>
          <p:cNvGrpSpPr>
            <a:grpSpLocks noChangeAspect="1"/>
          </p:cNvGrpSpPr>
          <p:nvPr/>
        </p:nvGrpSpPr>
        <p:grpSpPr>
          <a:xfrm>
            <a:off x="5678225" y="1671269"/>
            <a:ext cx="411318" cy="465212"/>
            <a:chOff x="4994016" y="4872553"/>
            <a:chExt cx="406394" cy="459644"/>
          </a:xfrm>
          <a:solidFill>
            <a:srgbClr val="344F66"/>
          </a:solidFill>
          <a:effectLst/>
        </p:grpSpPr>
        <p:sp>
          <p:nvSpPr>
            <p:cNvPr id="40" name="Freeform 148"/>
            <p:cNvSpPr>
              <a:spLocks noEditPoints="1"/>
            </p:cNvSpPr>
            <p:nvPr/>
          </p:nvSpPr>
          <p:spPr bwMode="auto">
            <a:xfrm>
              <a:off x="5049137" y="4872553"/>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41"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42"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grpSp>
      <p:grpSp>
        <p:nvGrpSpPr>
          <p:cNvPr id="43" name="组合 42"/>
          <p:cNvGrpSpPr>
            <a:grpSpLocks noChangeAspect="1"/>
          </p:cNvGrpSpPr>
          <p:nvPr/>
        </p:nvGrpSpPr>
        <p:grpSpPr>
          <a:xfrm>
            <a:off x="9199038" y="1693258"/>
            <a:ext cx="410297" cy="458848"/>
            <a:chOff x="5999255" y="3275006"/>
            <a:chExt cx="402656" cy="450303"/>
          </a:xfrm>
          <a:solidFill>
            <a:srgbClr val="344F66"/>
          </a:solidFill>
          <a:effectLst/>
        </p:grpSpPr>
        <p:sp>
          <p:nvSpPr>
            <p:cNvPr id="44"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45"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46"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47"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48"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grpSp>
      <p:sp>
        <p:nvSpPr>
          <p:cNvPr id="49" name="泪滴形 48"/>
          <p:cNvSpPr/>
          <p:nvPr/>
        </p:nvSpPr>
        <p:spPr>
          <a:xfrm>
            <a:off x="2202532" y="4649522"/>
            <a:ext cx="1088070" cy="1088070"/>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solidFill>
                <a:schemeClr val="bg1"/>
              </a:solidFill>
              <a:cs typeface="+mn-ea"/>
              <a:sym typeface="+mn-lt"/>
            </a:endParaRPr>
          </a:p>
        </p:txBody>
      </p:sp>
      <p:sp>
        <p:nvSpPr>
          <p:cNvPr id="50" name="泪滴形 49"/>
          <p:cNvSpPr/>
          <p:nvPr/>
        </p:nvSpPr>
        <p:spPr>
          <a:xfrm>
            <a:off x="3949025" y="4649522"/>
            <a:ext cx="1086211" cy="1088071"/>
          </a:xfrm>
          <a:prstGeom prst="teardrop">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cs typeface="+mn-ea"/>
              <a:sym typeface="+mn-lt"/>
            </a:endParaRPr>
          </a:p>
        </p:txBody>
      </p:sp>
      <p:sp>
        <p:nvSpPr>
          <p:cNvPr id="51" name="泪滴形 50"/>
          <p:cNvSpPr/>
          <p:nvPr/>
        </p:nvSpPr>
        <p:spPr>
          <a:xfrm>
            <a:off x="5676919" y="4649522"/>
            <a:ext cx="1088070" cy="1088070"/>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solidFill>
                <a:schemeClr val="bg1"/>
              </a:solidFill>
              <a:cs typeface="+mn-ea"/>
              <a:sym typeface="+mn-lt"/>
            </a:endParaRPr>
          </a:p>
        </p:txBody>
      </p:sp>
      <p:sp>
        <p:nvSpPr>
          <p:cNvPr id="52" name="泪滴形 51"/>
          <p:cNvSpPr/>
          <p:nvPr/>
        </p:nvSpPr>
        <p:spPr>
          <a:xfrm>
            <a:off x="7423412" y="4649522"/>
            <a:ext cx="1086211" cy="1088071"/>
          </a:xfrm>
          <a:prstGeom prst="teardrop">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solidFill>
                <a:schemeClr val="bg1"/>
              </a:solidFill>
              <a:cs typeface="+mn-ea"/>
              <a:sym typeface="+mn-lt"/>
            </a:endParaRPr>
          </a:p>
        </p:txBody>
      </p:sp>
      <p:sp>
        <p:nvSpPr>
          <p:cNvPr id="53" name="泪滴形 52"/>
          <p:cNvSpPr/>
          <p:nvPr/>
        </p:nvSpPr>
        <p:spPr>
          <a:xfrm>
            <a:off x="9134566" y="4649522"/>
            <a:ext cx="1088071" cy="1088071"/>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solidFill>
                <a:schemeClr val="bg1"/>
              </a:solidFill>
              <a:cs typeface="+mn-ea"/>
              <a:sym typeface="+mn-lt"/>
            </a:endParaRPr>
          </a:p>
        </p:txBody>
      </p:sp>
      <p:sp>
        <p:nvSpPr>
          <p:cNvPr id="56" name="文本框 55"/>
          <p:cNvSpPr txBox="1"/>
          <p:nvPr/>
        </p:nvSpPr>
        <p:spPr>
          <a:xfrm>
            <a:off x="2315845" y="2653665"/>
            <a:ext cx="7762875" cy="645160"/>
          </a:xfrm>
          <a:prstGeom prst="rect">
            <a:avLst/>
          </a:prstGeom>
          <a:noFill/>
        </p:spPr>
        <p:txBody>
          <a:bodyPr wrap="square" rtlCol="0">
            <a:spAutoFit/>
          </a:bodyPr>
          <a:p>
            <a:r>
              <a:rPr lang="zh-CN" altLang="en-US"/>
              <a:t>本系统实现主要对业主的投诉和对业主的报修、管理员登录、住房管理、业主管理、车位管理的功能的开发。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ppt_w/2"/>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ppt_w</p:attrName>
                                        </p:attrNameLst>
                                      </p:cBhvr>
                                      <p:tavLst>
                                        <p:tav tm="0">
                                          <p:val>
                                            <p:fltVal val="0"/>
                                          </p:val>
                                        </p:tav>
                                        <p:tav tm="100000">
                                          <p:val>
                                            <p:strVal val="#ppt_w"/>
                                          </p:val>
                                        </p:tav>
                                      </p:tavLst>
                                    </p:anim>
                                    <p:anim calcmode="lin" valueType="num">
                                      <p:cBhvr>
                                        <p:cTn id="10" dur="500" fill="hold"/>
                                        <p:tgtEl>
                                          <p:spTgt spid="2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ppt_x"/>
                                          </p:val>
                                        </p:tav>
                                        <p:tav tm="100000">
                                          <p:val>
                                            <p:strVal val="#ppt_x"/>
                                          </p:val>
                                        </p:tav>
                                      </p:tavLst>
                                    </p:anim>
                                    <p:anim calcmode="lin" valueType="num">
                                      <p:cBhvr additive="base">
                                        <p:cTn id="31" dur="500" fill="hold"/>
                                        <p:tgtEl>
                                          <p:spTgt spid="2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ppt_x"/>
                                          </p:val>
                                        </p:tav>
                                        <p:tav tm="100000">
                                          <p:val>
                                            <p:strVal val="#ppt_x"/>
                                          </p:val>
                                        </p:tav>
                                      </p:tavLst>
                                    </p:anim>
                                    <p:anim calcmode="lin" valueType="num">
                                      <p:cBhvr additive="base">
                                        <p:cTn id="35" dur="500" fill="hold"/>
                                        <p:tgtEl>
                                          <p:spTgt spid="28"/>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2" presetClass="entr" presetSubtype="8"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 calcmode="lin" valueType="num">
                                      <p:cBhvr additive="base">
                                        <p:cTn id="60" dur="500" fill="hold"/>
                                        <p:tgtEl>
                                          <p:spTgt spid="49"/>
                                        </p:tgtEl>
                                        <p:attrNameLst>
                                          <p:attrName>ppt_x</p:attrName>
                                        </p:attrNameLst>
                                      </p:cBhvr>
                                      <p:tavLst>
                                        <p:tav tm="0">
                                          <p:val>
                                            <p:strVal val="0-#ppt_w/2"/>
                                          </p:val>
                                        </p:tav>
                                        <p:tav tm="100000">
                                          <p:val>
                                            <p:strVal val="#ppt_x"/>
                                          </p:val>
                                        </p:tav>
                                      </p:tavLst>
                                    </p:anim>
                                    <p:anim calcmode="lin" valueType="num">
                                      <p:cBhvr additive="base">
                                        <p:cTn id="61" dur="500" fill="hold"/>
                                        <p:tgtEl>
                                          <p:spTgt spid="49"/>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 calcmode="lin" valueType="num">
                                      <p:cBhvr additive="base">
                                        <p:cTn id="64" dur="500" fill="hold"/>
                                        <p:tgtEl>
                                          <p:spTgt spid="50"/>
                                        </p:tgtEl>
                                        <p:attrNameLst>
                                          <p:attrName>ppt_x</p:attrName>
                                        </p:attrNameLst>
                                      </p:cBhvr>
                                      <p:tavLst>
                                        <p:tav tm="0">
                                          <p:val>
                                            <p:strVal val="0-#ppt_w/2"/>
                                          </p:val>
                                        </p:tav>
                                        <p:tav tm="100000">
                                          <p:val>
                                            <p:strVal val="#ppt_x"/>
                                          </p:val>
                                        </p:tav>
                                      </p:tavLst>
                                    </p:anim>
                                    <p:anim calcmode="lin" valueType="num">
                                      <p:cBhvr additive="base">
                                        <p:cTn id="65" dur="500" fill="hold"/>
                                        <p:tgtEl>
                                          <p:spTgt spid="50"/>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 calcmode="lin" valueType="num">
                                      <p:cBhvr additive="base">
                                        <p:cTn id="68" dur="500" fill="hold"/>
                                        <p:tgtEl>
                                          <p:spTgt spid="51"/>
                                        </p:tgtEl>
                                        <p:attrNameLst>
                                          <p:attrName>ppt_x</p:attrName>
                                        </p:attrNameLst>
                                      </p:cBhvr>
                                      <p:tavLst>
                                        <p:tav tm="0">
                                          <p:val>
                                            <p:strVal val="0-#ppt_w/2"/>
                                          </p:val>
                                        </p:tav>
                                        <p:tav tm="100000">
                                          <p:val>
                                            <p:strVal val="#ppt_x"/>
                                          </p:val>
                                        </p:tav>
                                      </p:tavLst>
                                    </p:anim>
                                    <p:anim calcmode="lin" valueType="num">
                                      <p:cBhvr additive="base">
                                        <p:cTn id="69" dur="500" fill="hold"/>
                                        <p:tgtEl>
                                          <p:spTgt spid="51"/>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additive="base">
                                        <p:cTn id="72" dur="500" fill="hold"/>
                                        <p:tgtEl>
                                          <p:spTgt spid="52"/>
                                        </p:tgtEl>
                                        <p:attrNameLst>
                                          <p:attrName>ppt_x</p:attrName>
                                        </p:attrNameLst>
                                      </p:cBhvr>
                                      <p:tavLst>
                                        <p:tav tm="0">
                                          <p:val>
                                            <p:strVal val="0-#ppt_w/2"/>
                                          </p:val>
                                        </p:tav>
                                        <p:tav tm="100000">
                                          <p:val>
                                            <p:strVal val="#ppt_x"/>
                                          </p:val>
                                        </p:tav>
                                      </p:tavLst>
                                    </p:anim>
                                    <p:anim calcmode="lin" valueType="num">
                                      <p:cBhvr additive="base">
                                        <p:cTn id="73" dur="500" fill="hold"/>
                                        <p:tgtEl>
                                          <p:spTgt spid="52"/>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additive="base">
                                        <p:cTn id="76" dur="500" fill="hold"/>
                                        <p:tgtEl>
                                          <p:spTgt spid="53"/>
                                        </p:tgtEl>
                                        <p:attrNameLst>
                                          <p:attrName>ppt_x</p:attrName>
                                        </p:attrNameLst>
                                      </p:cBhvr>
                                      <p:tavLst>
                                        <p:tav tm="0">
                                          <p:val>
                                            <p:strVal val="0-#ppt_w/2"/>
                                          </p:val>
                                        </p:tav>
                                        <p:tav tm="100000">
                                          <p:val>
                                            <p:strVal val="#ppt_x"/>
                                          </p:val>
                                        </p:tav>
                                      </p:tavLst>
                                    </p:anim>
                                    <p:anim calcmode="lin" valueType="num">
                                      <p:cBhvr additive="base">
                                        <p:cTn id="77"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 grpId="0" bldLvl="0" animBg="1"/>
      <p:bldP spid="23" grpId="0" bldLvl="0" animBg="1"/>
      <p:bldP spid="24" grpId="0" bldLvl="0" animBg="1"/>
      <p:bldP spid="26" grpId="0" bldLvl="0" animBg="1"/>
      <p:bldP spid="28" grpId="0" bldLvl="0" animBg="1"/>
      <p:bldP spid="49" grpId="0" bldLvl="0" animBg="1"/>
      <p:bldP spid="50" grpId="0" bldLvl="0" animBg="1"/>
      <p:bldP spid="51" grpId="0" bldLvl="0" animBg="1"/>
      <p:bldP spid="52" grpId="0" bldLvl="0" animBg="1"/>
      <p:bldP spid="5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cstate="screen"/>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4" cstate="screen"/>
          <a:srcRect/>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第五部分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5" cstate="screen">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6600" dirty="0" smtClean="0">
                <a:solidFill>
                  <a:srgbClr val="484848"/>
                </a:solidFill>
                <a:latin typeface="+mn-lt"/>
                <a:ea typeface="+mn-ea"/>
                <a:cs typeface="+mn-ea"/>
                <a:sym typeface="+mn-lt"/>
              </a:rPr>
              <a:t> </a:t>
            </a:r>
            <a:r>
              <a:rPr lang="zh-CN" altLang="en-US" sz="6600" dirty="0" smtClean="0">
                <a:solidFill>
                  <a:srgbClr val="484848"/>
                </a:solidFill>
                <a:latin typeface="+mn-lt"/>
                <a:ea typeface="+mn-ea"/>
                <a:cs typeface="+mn-ea"/>
                <a:sym typeface="+mn-lt"/>
              </a:rPr>
              <a:t>论</a:t>
            </a:r>
            <a:r>
              <a:rPr lang="zh-CN" altLang="en-US" sz="6600" dirty="0">
                <a:solidFill>
                  <a:srgbClr val="484848"/>
                </a:solidFill>
                <a:latin typeface="+mn-lt"/>
                <a:ea typeface="+mn-ea"/>
                <a:cs typeface="+mn-ea"/>
                <a:sym typeface="+mn-lt"/>
              </a:rPr>
              <a:t>文结论</a:t>
            </a:r>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99"/>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125416" y="1077162"/>
            <a:ext cx="9539654" cy="4521835"/>
          </a:xfrm>
          <a:prstGeom prst="rect">
            <a:avLst/>
          </a:prstGeom>
          <a:noFill/>
        </p:spPr>
        <p:txBody>
          <a:bodyPr wrap="square" lIns="91438" tIns="45719" rIns="91438" bIns="45719" rtlCol="0">
            <a:spAutoFit/>
          </a:bodyPr>
          <a:lstStyle/>
          <a:p>
            <a:r>
              <a:rPr lang="zh-CN" altLang="en-US" dirty="0" smtClean="0">
                <a:solidFill>
                  <a:schemeClr val="tx2"/>
                </a:solidFill>
                <a:cs typeface="+mn-ea"/>
                <a:sym typeface="+mn-lt"/>
              </a:rPr>
              <a:t>学习到的东西：</a:t>
            </a:r>
            <a:endParaRPr lang="en-US" altLang="zh-CN" dirty="0" smtClean="0">
              <a:solidFill>
                <a:schemeClr val="tx2"/>
              </a:solidFill>
              <a:cs typeface="+mn-ea"/>
              <a:sym typeface="+mn-lt"/>
            </a:endParaRPr>
          </a:p>
          <a:p>
            <a:pPr indent="457200"/>
            <a:r>
              <a:rPr lang="en-US" altLang="zh-CN" dirty="0" smtClean="0">
                <a:solidFill>
                  <a:schemeClr val="tx2"/>
                </a:solidFill>
                <a:cs typeface="+mn-ea"/>
                <a:sym typeface="+mn-lt"/>
              </a:rPr>
              <a:t>1</a:t>
            </a:r>
            <a:r>
              <a:rPr lang="zh-CN" altLang="en-US" dirty="0" smtClean="0">
                <a:solidFill>
                  <a:schemeClr val="tx2"/>
                </a:solidFill>
                <a:cs typeface="+mn-ea"/>
                <a:sym typeface="+mn-lt"/>
              </a:rPr>
              <a:t>）通过对 “智慧物业”课题的研究，对“智慧物业”现状和未来发展趋势有了更加深刻的了解。</a:t>
            </a:r>
            <a:endParaRPr lang="en-US" altLang="zh-CN" dirty="0" smtClean="0">
              <a:solidFill>
                <a:schemeClr val="tx2"/>
              </a:solidFill>
              <a:cs typeface="+mn-ea"/>
              <a:sym typeface="+mn-lt"/>
            </a:endParaRPr>
          </a:p>
          <a:p>
            <a:pPr indent="457200"/>
            <a:r>
              <a:rPr lang="en-US" altLang="zh-CN" dirty="0" smtClean="0">
                <a:solidFill>
                  <a:schemeClr val="tx2"/>
                </a:solidFill>
                <a:cs typeface="+mn-ea"/>
                <a:sym typeface="+mn-lt"/>
              </a:rPr>
              <a:t>2</a:t>
            </a:r>
            <a:r>
              <a:rPr lang="zh-CN" altLang="en-US" dirty="0" smtClean="0">
                <a:solidFill>
                  <a:schemeClr val="tx2"/>
                </a:solidFill>
                <a:cs typeface="+mn-ea"/>
                <a:sym typeface="+mn-lt"/>
              </a:rPr>
              <a:t>）在项目设计、开发工程中，学会了好多当前软件行业、</a:t>
            </a:r>
            <a:r>
              <a:rPr lang="en-US" altLang="zh-CN" dirty="0" smtClean="0">
                <a:solidFill>
                  <a:schemeClr val="tx2"/>
                </a:solidFill>
                <a:cs typeface="+mn-ea"/>
                <a:sym typeface="+mn-lt"/>
              </a:rPr>
              <a:t>IT</a:t>
            </a:r>
            <a:r>
              <a:rPr lang="zh-CN" altLang="en-US" dirty="0" smtClean="0">
                <a:solidFill>
                  <a:schemeClr val="tx2"/>
                </a:solidFill>
                <a:cs typeface="+mn-ea"/>
                <a:sym typeface="+mn-lt"/>
              </a:rPr>
              <a:t>公司使用的比较多的技术，例如：</a:t>
            </a:r>
            <a:r>
              <a:rPr lang="en-US" altLang="zh-CN" dirty="0" smtClean="0">
                <a:solidFill>
                  <a:schemeClr val="tx2"/>
                </a:solidFill>
                <a:cs typeface="+mn-ea"/>
                <a:sym typeface="+mn-lt"/>
              </a:rPr>
              <a:t>SpringBoot</a:t>
            </a:r>
            <a:r>
              <a:rPr lang="zh-CN" altLang="en-US" dirty="0" smtClean="0">
                <a:solidFill>
                  <a:schemeClr val="tx2"/>
                </a:solidFill>
                <a:cs typeface="+mn-ea"/>
                <a:sym typeface="+mn-lt"/>
              </a:rPr>
              <a:t>、</a:t>
            </a:r>
            <a:r>
              <a:rPr lang="en-US" altLang="zh-CN" dirty="0" smtClean="0">
                <a:solidFill>
                  <a:schemeClr val="tx2"/>
                </a:solidFill>
                <a:cs typeface="+mn-ea"/>
                <a:sym typeface="+mn-lt"/>
              </a:rPr>
              <a:t>Mybatis</a:t>
            </a:r>
            <a:r>
              <a:rPr lang="zh-CN" altLang="en-US" dirty="0" smtClean="0">
                <a:solidFill>
                  <a:schemeClr val="tx2"/>
                </a:solidFill>
                <a:cs typeface="+mn-ea"/>
                <a:sym typeface="+mn-lt"/>
              </a:rPr>
              <a:t>、</a:t>
            </a:r>
            <a:r>
              <a:rPr lang="en-US" altLang="zh-CN" dirty="0" smtClean="0">
                <a:solidFill>
                  <a:schemeClr val="tx2"/>
                </a:solidFill>
                <a:cs typeface="+mn-ea"/>
                <a:sym typeface="+mn-lt"/>
              </a:rPr>
              <a:t>LayUI</a:t>
            </a:r>
            <a:r>
              <a:rPr lang="zh-CN" altLang="en-US" dirty="0" smtClean="0">
                <a:solidFill>
                  <a:schemeClr val="tx2"/>
                </a:solidFill>
                <a:cs typeface="+mn-ea"/>
                <a:sym typeface="+mn-lt"/>
              </a:rPr>
              <a:t>，并在开发过程中我的</a:t>
            </a:r>
            <a:r>
              <a:rPr lang="en-US" altLang="zh-CN" dirty="0" smtClean="0">
                <a:solidFill>
                  <a:schemeClr val="tx2"/>
                </a:solidFill>
                <a:cs typeface="+mn-ea"/>
                <a:sym typeface="+mn-lt"/>
              </a:rPr>
              <a:t>JAVA</a:t>
            </a:r>
            <a:r>
              <a:rPr lang="zh-CN" altLang="en-US" dirty="0" smtClean="0">
                <a:solidFill>
                  <a:schemeClr val="tx2"/>
                </a:solidFill>
                <a:cs typeface="+mn-ea"/>
                <a:sym typeface="+mn-lt"/>
              </a:rPr>
              <a:t>开发能力得到了进一步的提高。</a:t>
            </a:r>
            <a:endParaRPr lang="en-US" altLang="zh-CN" dirty="0" smtClean="0">
              <a:solidFill>
                <a:schemeClr val="tx2"/>
              </a:solidFill>
              <a:cs typeface="+mn-ea"/>
              <a:sym typeface="+mn-lt"/>
            </a:endParaRPr>
          </a:p>
          <a:p>
            <a:pPr indent="457200"/>
            <a:r>
              <a:rPr lang="en-US" altLang="zh-CN" dirty="0" smtClean="0">
                <a:solidFill>
                  <a:schemeClr val="tx2"/>
                </a:solidFill>
                <a:cs typeface="+mn-ea"/>
                <a:sym typeface="+mn-lt"/>
              </a:rPr>
              <a:t>3</a:t>
            </a:r>
            <a:r>
              <a:rPr lang="zh-CN" altLang="en-US" dirty="0" smtClean="0">
                <a:solidFill>
                  <a:schemeClr val="tx2"/>
                </a:solidFill>
                <a:cs typeface="+mn-ea"/>
                <a:sym typeface="+mn-lt"/>
              </a:rPr>
              <a:t>）通过对表结构的设计，对数据库三范式有了更加深刻的认识，真正做到了学以致用。</a:t>
            </a:r>
            <a:endParaRPr lang="en-US" altLang="zh-CN" dirty="0" smtClean="0">
              <a:solidFill>
                <a:schemeClr val="tx2"/>
              </a:solidFill>
              <a:cs typeface="+mn-ea"/>
              <a:sym typeface="+mn-lt"/>
            </a:endParaRPr>
          </a:p>
          <a:p>
            <a:pPr indent="457200"/>
            <a:r>
              <a:rPr lang="en-US" altLang="zh-CN" dirty="0" smtClean="0">
                <a:solidFill>
                  <a:schemeClr val="tx2"/>
                </a:solidFill>
                <a:cs typeface="+mn-ea"/>
                <a:sym typeface="+mn-lt"/>
              </a:rPr>
              <a:t>4</a:t>
            </a:r>
            <a:r>
              <a:rPr lang="zh-CN" altLang="en-US" dirty="0" smtClean="0">
                <a:solidFill>
                  <a:schemeClr val="tx2"/>
                </a:solidFill>
                <a:cs typeface="+mn-ea"/>
                <a:sym typeface="+mn-lt"/>
              </a:rPr>
              <a:t>）开发过程中我学到了设计经验，系统需求分析的好坏将决定着的系统开发成功与否，一份好分析设计将是成功开发主要因素。我们在着手开发之前不要急于编程，先应有较长的时间去把分析做好，做好数据库设计工作，写出相关的开发文档等。然后再开始编写程序代码，这样做到每写一步代码心底有数，有条不絮。</a:t>
            </a:r>
            <a:endParaRPr lang="en-US" altLang="zh-CN" dirty="0" smtClean="0">
              <a:solidFill>
                <a:schemeClr val="tx2"/>
              </a:solidFill>
              <a:cs typeface="+mn-ea"/>
              <a:sym typeface="+mn-lt"/>
            </a:endParaRPr>
          </a:p>
          <a:p>
            <a:r>
              <a:rPr lang="zh-CN" altLang="en-US" dirty="0" smtClean="0">
                <a:solidFill>
                  <a:schemeClr val="tx2"/>
                </a:solidFill>
                <a:cs typeface="+mn-ea"/>
                <a:sym typeface="+mn-lt"/>
              </a:rPr>
              <a:t>总结：</a:t>
            </a:r>
            <a:endParaRPr lang="en-US" altLang="zh-CN" dirty="0" smtClean="0">
              <a:solidFill>
                <a:schemeClr val="tx2"/>
              </a:solidFill>
              <a:cs typeface="+mn-ea"/>
              <a:sym typeface="+mn-lt"/>
            </a:endParaRPr>
          </a:p>
          <a:p>
            <a:pPr indent="457200"/>
            <a:r>
              <a:rPr lang="zh-CN" altLang="en-US" dirty="0" smtClean="0">
                <a:solidFill>
                  <a:schemeClr val="tx2"/>
                </a:solidFill>
                <a:cs typeface="+mn-ea"/>
                <a:sym typeface="+mn-lt"/>
              </a:rPr>
              <a:t>通过本次毕业设计，</a:t>
            </a:r>
            <a:r>
              <a:rPr lang="zh-CN" altLang="en-US" dirty="0" smtClean="0">
                <a:solidFill>
                  <a:schemeClr val="tx2"/>
                </a:solidFill>
                <a:cs typeface="+mn-ea"/>
                <a:sym typeface="+mn-lt"/>
              </a:rPr>
              <a:t>我从本次毕业设计中学到了许多课本上没有的知识。通过自己的学习和努力；通过老师的指导和教育，使我不仅仅在知识水平和解决实际问题的能力上有了很大的提高。还从思想的深处体会到，要把自己的所学变成现实时所将面对的种种难题。</a:t>
            </a:r>
            <a:endParaRPr lang="zh-CN" altLang="en-US" dirty="0" smtClean="0">
              <a:solidFill>
                <a:schemeClr val="tx2"/>
              </a:solidFill>
              <a:cs typeface="+mn-ea"/>
              <a:sym typeface="+mn-lt"/>
            </a:endParaRPr>
          </a:p>
          <a:p>
            <a:pPr indent="457200"/>
            <a:r>
              <a:rPr lang="zh-CN" altLang="en-US" dirty="0" smtClean="0">
                <a:solidFill>
                  <a:schemeClr val="tx2"/>
                </a:solidFill>
                <a:cs typeface="+mn-ea"/>
                <a:sym typeface="+mn-lt"/>
              </a:rPr>
              <a:t>系统不免有错误和待改进之处，真诚欢迎各位师长、同行提出宝贵意见。</a:t>
            </a:r>
            <a:r>
              <a:rPr lang="en-US" altLang="zh-CN" dirty="0" smtClean="0">
                <a:solidFill>
                  <a:schemeClr val="tx2"/>
                </a:solidFill>
                <a:cs typeface="+mn-ea"/>
                <a:sym typeface="+mn-lt"/>
              </a:rPr>
              <a:t> </a:t>
            </a:r>
            <a:endParaRPr lang="en-US" altLang="zh-CN" dirty="0" smtClean="0">
              <a:solidFill>
                <a:schemeClr val="tx2"/>
              </a:solidFill>
              <a:cs typeface="+mn-ea"/>
              <a:sym typeface="+mn-lt"/>
            </a:endParaRPr>
          </a:p>
        </p:txBody>
      </p:sp>
      <p:sp>
        <p:nvSpPr>
          <p:cNvPr id="26" name="TextBox 42"/>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5.1 </a:t>
            </a:r>
            <a:r>
              <a:rPr lang="zh-CN" altLang="en-US" b="0" dirty="0" smtClean="0">
                <a:solidFill>
                  <a:srgbClr val="444444"/>
                </a:solidFill>
                <a:latin typeface="+mn-lt"/>
                <a:ea typeface="+mn-ea"/>
                <a:cs typeface="+mn-ea"/>
                <a:sym typeface="+mn-lt"/>
              </a:rPr>
              <a:t>论文总</a:t>
            </a:r>
            <a:r>
              <a:rPr lang="zh-CN" altLang="en-US" b="0" dirty="0">
                <a:solidFill>
                  <a:srgbClr val="444444"/>
                </a:solidFill>
                <a:latin typeface="+mn-lt"/>
                <a:ea typeface="+mn-ea"/>
                <a:cs typeface="+mn-ea"/>
                <a:sym typeface="+mn-lt"/>
              </a:rPr>
              <a:t>结</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ppt_w/2"/>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ppt_w</p:attrName>
                                        </p:attrNameLst>
                                      </p:cBhvr>
                                      <p:tavLst>
                                        <p:tav tm="0">
                                          <p:val>
                                            <p:fltVal val="0"/>
                                          </p:val>
                                        </p:tav>
                                        <p:tav tm="100000">
                                          <p:val>
                                            <p:strVal val="#ppt_w"/>
                                          </p:val>
                                        </p:tav>
                                      </p:tavLst>
                                    </p:anim>
                                    <p:anim calcmode="lin" valueType="num">
                                      <p:cBhvr>
                                        <p:cTn id="10" dur="500" fill="hold"/>
                                        <p:tgtEl>
                                          <p:spTgt spid="26"/>
                                        </p:tgtEl>
                                        <p:attrNameLst>
                                          <p:attrName>ppt_h</p:attrName>
                                        </p:attrNameLst>
                                      </p:cBhvr>
                                      <p:tavLst>
                                        <p:tav tm="0">
                                          <p:val>
                                            <p:strVal val="#ppt_h"/>
                                          </p:val>
                                        </p:tav>
                                        <p:tav tm="100000">
                                          <p:val>
                                            <p:strVal val="#ppt_h"/>
                                          </p:val>
                                        </p:tav>
                                      </p:tavLst>
                                    </p:anim>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cstate="screen"/>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4" cstate="screen"/>
          <a:srcRect/>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第六部</a:t>
            </a:r>
            <a:r>
              <a:rPr lang="zh-CN" altLang="en-US" sz="6600" dirty="0">
                <a:solidFill>
                  <a:srgbClr val="484848"/>
                </a:solidFill>
                <a:latin typeface="+mn-lt"/>
                <a:ea typeface="+mn-ea"/>
                <a:cs typeface="+mn-ea"/>
                <a:sym typeface="+mn-lt"/>
              </a:rPr>
              <a:t>分</a:t>
            </a:r>
            <a:endParaRPr lang="zh-CN" altLang="en-US" sz="6600" dirty="0">
              <a:solidFill>
                <a:srgbClr val="484848"/>
              </a:solidFill>
              <a:latin typeface="+mn-lt"/>
              <a:ea typeface="+mn-ea"/>
              <a:cs typeface="+mn-ea"/>
              <a:sym typeface="+mn-lt"/>
            </a:endParaRPr>
          </a:p>
        </p:txBody>
      </p:sp>
      <p:grpSp>
        <p:nvGrpSpPr>
          <p:cNvPr id="2" name="组合 17"/>
          <p:cNvGrpSpPr/>
          <p:nvPr/>
        </p:nvGrpSpPr>
        <p:grpSpPr>
          <a:xfrm>
            <a:off x="-4151" y="0"/>
            <a:ext cx="12196151" cy="6858000"/>
            <a:chOff x="-4151" y="0"/>
            <a:chExt cx="12196151" cy="6858000"/>
          </a:xfrm>
        </p:grpSpPr>
        <p:grpSp>
          <p:nvGrpSpPr>
            <p:cNvPr id="3"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5" cstate="screen">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致谢</a:t>
            </a:r>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0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5" y="1796316"/>
            <a:ext cx="12187965" cy="5061684"/>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endParaRPr lang="zh-CN" altLang="en-US"/>
          </a:p>
        </p:txBody>
      </p:sp>
      <p:sp>
        <p:nvSpPr>
          <p:cNvPr id="3" name="Rectangle 66"/>
          <p:cNvSpPr>
            <a:spLocks noChangeArrowheads="1"/>
          </p:cNvSpPr>
          <p:nvPr/>
        </p:nvSpPr>
        <p:spPr bwMode="auto">
          <a:xfrm>
            <a:off x="1365043" y="2660678"/>
            <a:ext cx="943548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431800" algn="just" fontAlgn="base">
              <a:lnSpc>
                <a:spcPct val="200000"/>
              </a:lnSpc>
              <a:spcBef>
                <a:spcPct val="0"/>
              </a:spcBef>
              <a:spcAft>
                <a:spcPct val="0"/>
              </a:spcAft>
            </a:pPr>
            <a:r>
              <a:rPr lang="zh-CN" altLang="en-US" sz="1600" dirty="0">
                <a:solidFill>
                  <a:schemeClr val="bg1"/>
                </a:solidFill>
                <a:latin typeface="Arial" panose="020B0604020202020204" pitchFamily="34" charset="0"/>
                <a:ea typeface="微软雅黑" panose="020B0503020204020204" pitchFamily="34" charset="-122"/>
              </a:rPr>
              <a:t>首先，我要诚挚的感谢我的导师李老师，在论文的写作过程中，多次得到她的督促，并且她为我的论文提出了许多宝贵的修改意见。李老师的严谨治学的态度与求实的工作作风及丰富的学识留给我深刻的印象，使我受益匪浅。  </a:t>
            </a:r>
            <a:endParaRPr lang="en-US" altLang="zh-CN" sz="1600" dirty="0" smtClean="0">
              <a:solidFill>
                <a:schemeClr val="bg1"/>
              </a:solidFill>
              <a:latin typeface="Arial" panose="020B0604020202020204" pitchFamily="34" charset="0"/>
              <a:ea typeface="微软雅黑" panose="020B0503020204020204" pitchFamily="34" charset="-122"/>
            </a:endParaRPr>
          </a:p>
          <a:p>
            <a:pPr indent="431800" algn="just" fontAlgn="base">
              <a:lnSpc>
                <a:spcPct val="200000"/>
              </a:lnSpc>
              <a:spcBef>
                <a:spcPct val="0"/>
              </a:spcBef>
              <a:spcAft>
                <a:spcPct val="0"/>
              </a:spcAft>
            </a:pPr>
            <a:r>
              <a:rPr lang="zh-CN" altLang="en-US" sz="1600" dirty="0" smtClean="0">
                <a:solidFill>
                  <a:schemeClr val="bg1"/>
                </a:solidFill>
                <a:latin typeface="Arial" panose="020B0604020202020204" pitchFamily="34" charset="0"/>
                <a:ea typeface="微软雅黑" panose="020B0503020204020204" pitchFamily="34" charset="-122"/>
              </a:rPr>
              <a:t>其</a:t>
            </a:r>
            <a:r>
              <a:rPr lang="zh-CN" altLang="en-US" sz="1600" dirty="0">
                <a:solidFill>
                  <a:schemeClr val="bg1"/>
                </a:solidFill>
                <a:latin typeface="Arial" panose="020B0604020202020204" pitchFamily="34" charset="0"/>
                <a:ea typeface="微软雅黑" panose="020B0503020204020204" pitchFamily="34" charset="-122"/>
              </a:rPr>
              <a:t>次，要感谢帮助过我的同学，在大家的共同努力下，终于圆满地完成了系统的设计开发工作，在此我向他们表示深深的感谢。  最后要感谢几年来给我们上课的老师与学院的各位工作人员，正是有他们的辛勤劳动，才使我今天有足够的能力完成整个项目，在此向他们表示真诚的谢意。</a:t>
            </a:r>
            <a:endParaRPr lang="zh-CN" altLang="zh-CN" sz="1600" dirty="0">
              <a:solidFill>
                <a:schemeClr val="bg1"/>
              </a:solidFill>
              <a:latin typeface="Arial" panose="020B0604020202020204" pitchFamily="34" charset="0"/>
              <a:ea typeface="微软雅黑" panose="020B0503020204020204" pitchFamily="34" charset="-122"/>
            </a:endParaRPr>
          </a:p>
        </p:txBody>
      </p:sp>
      <p:sp>
        <p:nvSpPr>
          <p:cNvPr id="4" name="圆角矩形 3"/>
          <p:cNvSpPr/>
          <p:nvPr/>
        </p:nvSpPr>
        <p:spPr>
          <a:xfrm>
            <a:off x="4917437" y="1635393"/>
            <a:ext cx="2330691" cy="321846"/>
          </a:xfrm>
          <a:prstGeom prst="roundRect">
            <a:avLst>
              <a:gd name="adj" fmla="val 0"/>
            </a:avLst>
          </a:prstGeom>
          <a:solidFill>
            <a:srgbClr val="F0F1F3"/>
          </a:solidFill>
          <a:ln w="6350">
            <a:solidFill>
              <a:srgbClr val="586B7F"/>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2100" dirty="0">
                <a:ln w="6350">
                  <a:noFill/>
                </a:ln>
                <a:solidFill>
                  <a:srgbClr val="586B7F"/>
                </a:solidFill>
                <a:latin typeface="Impact" panose="020B0806030902050204" pitchFamily="34" charset="0"/>
                <a:ea typeface="微软雅黑" panose="020B0503020204020204" pitchFamily="34" charset="-122"/>
              </a:rPr>
              <a:t>THANK YOU</a:t>
            </a:r>
            <a:endParaRPr lang="zh-CN" altLang="en-US" sz="2100" dirty="0">
              <a:ln w="6350">
                <a:noFill/>
              </a:ln>
              <a:solidFill>
                <a:srgbClr val="586B7F"/>
              </a:solidFill>
              <a:latin typeface="Impact" panose="020B0806030902050204" pitchFamily="34" charset="0"/>
              <a:ea typeface="微软雅黑" panose="020B0503020204020204" pitchFamily="34" charset="-122"/>
            </a:endParaRPr>
          </a:p>
        </p:txBody>
      </p:sp>
      <p:sp>
        <p:nvSpPr>
          <p:cNvPr id="5" name="矩形 4"/>
          <p:cNvSpPr/>
          <p:nvPr/>
        </p:nvSpPr>
        <p:spPr>
          <a:xfrm>
            <a:off x="4943872" y="657004"/>
            <a:ext cx="2304256" cy="944139"/>
          </a:xfrm>
          <a:prstGeom prst="rect">
            <a:avLst/>
          </a:prstGeom>
        </p:spPr>
        <p:txBody>
          <a:bodyPr wrap="square" lIns="121926" tIns="60963" rIns="121926" bIns="60963">
            <a:spAutoFit/>
          </a:bodyPr>
          <a:lstStyle/>
          <a:p>
            <a:pPr lvl="0" algn="ctr"/>
            <a:r>
              <a:rPr lang="zh-CN" altLang="en-US" sz="5300" b="1" dirty="0">
                <a:ln w="6350">
                  <a:noFill/>
                </a:ln>
                <a:solidFill>
                  <a:srgbClr val="37B0E8"/>
                </a:solidFill>
                <a:latin typeface="Impact" panose="020B0806030902050204" pitchFamily="34" charset="0"/>
                <a:ea typeface="微软雅黑" panose="020B0503020204020204" pitchFamily="34" charset="-122"/>
              </a:rPr>
              <a:t>致  谢</a:t>
            </a:r>
            <a:endParaRPr lang="zh-CN" altLang="en-US" sz="5300" b="1" dirty="0">
              <a:ln w="6350">
                <a:noFill/>
              </a:ln>
              <a:solidFill>
                <a:srgbClr val="37B0E8"/>
              </a:solidFill>
              <a:latin typeface="Impact" panose="020B0806030902050204" pitchFamily="34" charset="0"/>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55" presetClass="entr" presetSubtype="0" fill="hold" grpId="0" nodeType="withEffect">
                                  <p:stCondLst>
                                    <p:cond delay="6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ppt_w*0.7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810516" y="-10163"/>
            <a:ext cx="0" cy="448576"/>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356616" y="-10163"/>
            <a:ext cx="0" cy="448576"/>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0902716" y="-10163"/>
            <a:ext cx="0" cy="448576"/>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1448816" y="-10163"/>
            <a:ext cx="0" cy="448576"/>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11567263" y="122805"/>
            <a:ext cx="309171" cy="20151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sp>
        <p:nvSpPr>
          <p:cNvPr id="7" name="Freeform 10"/>
          <p:cNvSpPr>
            <a:spLocks noEditPoints="1"/>
          </p:cNvSpPr>
          <p:nvPr/>
        </p:nvSpPr>
        <p:spPr bwMode="auto">
          <a:xfrm>
            <a:off x="9967429" y="95760"/>
            <a:ext cx="233099" cy="233779"/>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sp>
        <p:nvSpPr>
          <p:cNvPr id="8" name="Freeform 11"/>
          <p:cNvSpPr>
            <a:spLocks noEditPoints="1"/>
          </p:cNvSpPr>
          <p:nvPr/>
        </p:nvSpPr>
        <p:spPr bwMode="auto">
          <a:xfrm>
            <a:off x="11076465" y="96322"/>
            <a:ext cx="200235" cy="2544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sp>
        <p:nvSpPr>
          <p:cNvPr id="9" name="Freeform 12"/>
          <p:cNvSpPr>
            <a:spLocks noEditPoints="1"/>
          </p:cNvSpPr>
          <p:nvPr/>
        </p:nvSpPr>
        <p:spPr bwMode="auto">
          <a:xfrm>
            <a:off x="10541491" y="96120"/>
            <a:ext cx="174064" cy="25021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sp>
        <p:nvSpPr>
          <p:cNvPr id="10" name="Freeform 13"/>
          <p:cNvSpPr>
            <a:spLocks noEditPoints="1"/>
          </p:cNvSpPr>
          <p:nvPr/>
        </p:nvSpPr>
        <p:spPr bwMode="auto">
          <a:xfrm>
            <a:off x="9396651" y="104012"/>
            <a:ext cx="283613" cy="235603"/>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grpSp>
        <p:nvGrpSpPr>
          <p:cNvPr id="11" name="组合 25"/>
          <p:cNvGrpSpPr/>
          <p:nvPr/>
        </p:nvGrpSpPr>
        <p:grpSpPr>
          <a:xfrm>
            <a:off x="150953" y="125703"/>
            <a:ext cx="176792" cy="176844"/>
            <a:chOff x="8689063" y="2493438"/>
            <a:chExt cx="156623" cy="156623"/>
          </a:xfrm>
        </p:grpSpPr>
        <p:sp>
          <p:nvSpPr>
            <p:cNvPr id="27" name="矩形 26"/>
            <p:cNvSpPr/>
            <p:nvPr/>
          </p:nvSpPr>
          <p:spPr>
            <a:xfrm>
              <a:off x="8689063"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28"/>
          <p:cNvGrpSpPr/>
          <p:nvPr/>
        </p:nvGrpSpPr>
        <p:grpSpPr>
          <a:xfrm>
            <a:off x="327745" y="125703"/>
            <a:ext cx="176792" cy="176844"/>
            <a:chOff x="8845686" y="2493438"/>
            <a:chExt cx="156623" cy="156623"/>
          </a:xfrm>
        </p:grpSpPr>
        <p:sp>
          <p:nvSpPr>
            <p:cNvPr id="30" name="矩形 29"/>
            <p:cNvSpPr/>
            <p:nvPr/>
          </p:nvSpPr>
          <p:spPr>
            <a:xfrm>
              <a:off x="8845686"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3507093" y="3005039"/>
            <a:ext cx="4732896" cy="872289"/>
          </a:xfrm>
          <a:prstGeom prst="rect">
            <a:avLst/>
          </a:prstGeom>
        </p:spPr>
        <p:txBody>
          <a:bodyPr wrap="none" lIns="91433" tIns="45716" rIns="91433" bIns="45716">
            <a:spAutoFit/>
          </a:bodyPr>
          <a:lstStyle/>
          <a:p>
            <a:pPr algn="r"/>
            <a:r>
              <a:rPr lang="zh-CN" altLang="en-US" sz="5100" dirty="0">
                <a:solidFill>
                  <a:srgbClr val="4B6075"/>
                </a:solidFill>
                <a:latin typeface="微软雅黑" panose="020B0503020204020204" pitchFamily="34" charset="-122"/>
                <a:ea typeface="微软雅黑" panose="020B0503020204020204" pitchFamily="34" charset="-122"/>
              </a:rPr>
              <a:t>感谢老师的指导</a:t>
            </a:r>
            <a:endParaRPr lang="zh-CN" altLang="en-US" sz="5100" dirty="0">
              <a:solidFill>
                <a:srgbClr val="4B6075"/>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3472133" y="4157272"/>
            <a:ext cx="4861855"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13" name="组合 33"/>
          <p:cNvGrpSpPr/>
          <p:nvPr/>
        </p:nvGrpSpPr>
        <p:grpSpPr>
          <a:xfrm>
            <a:off x="5296178" y="1316113"/>
            <a:ext cx="1183865" cy="1183660"/>
            <a:chOff x="5364480" y="1371600"/>
            <a:chExt cx="1513840" cy="1513840"/>
          </a:xfrm>
        </p:grpSpPr>
        <p:sp>
          <p:nvSpPr>
            <p:cNvPr id="35" name="椭圆 34"/>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grpSp>
        <p:nvGrpSpPr>
          <p:cNvPr id="14" name="组合 36"/>
          <p:cNvGrpSpPr/>
          <p:nvPr/>
        </p:nvGrpSpPr>
        <p:grpSpPr>
          <a:xfrm>
            <a:off x="3695734" y="6289300"/>
            <a:ext cx="309084" cy="309030"/>
            <a:chOff x="3785450" y="3161055"/>
            <a:chExt cx="504762" cy="504762"/>
          </a:xfrm>
        </p:grpSpPr>
        <p:sp>
          <p:nvSpPr>
            <p:cNvPr id="38" name="椭圆 37"/>
            <p:cNvSpPr/>
            <p:nvPr/>
          </p:nvSpPr>
          <p:spPr>
            <a:xfrm>
              <a:off x="3785450" y="3161055"/>
              <a:ext cx="504762" cy="504762"/>
            </a:xfrm>
            <a:prstGeom prst="ellipse">
              <a:avLst/>
            </a:prstGeom>
            <a:solidFill>
              <a:srgbClr val="4A5F7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en-US" sz="900" dirty="0">
                <a:solidFill>
                  <a:schemeClr val="bg1"/>
                </a:solidFill>
              </a:endParaRPr>
            </a:p>
          </p:txBody>
        </p:sp>
      </p:grpSp>
      <p:grpSp>
        <p:nvGrpSpPr>
          <p:cNvPr id="15" name="组合 39"/>
          <p:cNvGrpSpPr/>
          <p:nvPr/>
        </p:nvGrpSpPr>
        <p:grpSpPr>
          <a:xfrm>
            <a:off x="6046194" y="6289300"/>
            <a:ext cx="309084" cy="309030"/>
            <a:chOff x="6389502" y="5571667"/>
            <a:chExt cx="309030" cy="309030"/>
          </a:xfrm>
        </p:grpSpPr>
        <p:sp>
          <p:nvSpPr>
            <p:cNvPr id="41" name="椭圆 40"/>
            <p:cNvSpPr/>
            <p:nvPr/>
          </p:nvSpPr>
          <p:spPr>
            <a:xfrm>
              <a:off x="6389502" y="5571667"/>
              <a:ext cx="309030" cy="309030"/>
            </a:xfrm>
            <a:prstGeom prst="ellipse">
              <a:avLst/>
            </a:prstGeom>
            <a:solidFill>
              <a:srgbClr val="4A5F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solidFill>
                  <a:schemeClr val="bg1"/>
                </a:solidFill>
              </a:endParaRPr>
            </a:p>
          </p:txBody>
        </p:sp>
      </p:grpSp>
      <p:sp>
        <p:nvSpPr>
          <p:cNvPr id="43" name="TextBox 10"/>
          <p:cNvSpPr txBox="1"/>
          <p:nvPr/>
        </p:nvSpPr>
        <p:spPr>
          <a:xfrm>
            <a:off x="6421566" y="6251691"/>
            <a:ext cx="1782870" cy="338558"/>
          </a:xfrm>
          <a:prstGeom prst="rect">
            <a:avLst/>
          </a:prstGeom>
          <a:noFill/>
        </p:spPr>
        <p:txBody>
          <a:bodyPr wrap="none" lIns="91445" tIns="45722" rIns="91445" bIns="45722"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答辩人：第一</a:t>
            </a:r>
            <a:r>
              <a:rPr lang="en-US" altLang="zh-CN" sz="1600" dirty="0">
                <a:solidFill>
                  <a:schemeClr val="bg1"/>
                </a:solidFill>
                <a:latin typeface="微软雅黑" panose="020B0503020204020204" pitchFamily="34" charset="-122"/>
                <a:ea typeface="微软雅黑" panose="020B0503020204020204" pitchFamily="34" charset="-122"/>
              </a:rPr>
              <a:t>PPT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4" name="TextBox 11"/>
          <p:cNvSpPr txBox="1"/>
          <p:nvPr/>
        </p:nvSpPr>
        <p:spPr>
          <a:xfrm>
            <a:off x="3977239" y="6259149"/>
            <a:ext cx="1826459" cy="338554"/>
          </a:xfrm>
          <a:prstGeom prst="rect">
            <a:avLst/>
          </a:prstGeom>
          <a:noFill/>
        </p:spPr>
        <p:txBody>
          <a:bodyPr wrap="none" lIns="91445" tIns="45722" rIns="91445" bIns="45722"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指导老师：王教授</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anim calcmode="lin" valueType="num">
                                      <p:cBhvr>
                                        <p:cTn id="53" dur="500" fill="hold"/>
                                        <p:tgtEl>
                                          <p:spTgt spid="9"/>
                                        </p:tgtEl>
                                        <p:attrNameLst>
                                          <p:attrName>ppt_x</p:attrName>
                                        </p:attrNameLst>
                                      </p:cBhvr>
                                      <p:tavLst>
                                        <p:tav tm="0">
                                          <p:val>
                                            <p:strVal val="#ppt_x"/>
                                          </p:val>
                                        </p:tav>
                                        <p:tav tm="100000">
                                          <p:val>
                                            <p:strVal val="#ppt_x"/>
                                          </p:val>
                                        </p:tav>
                                      </p:tavLst>
                                    </p:anim>
                                    <p:anim calcmode="lin" valueType="num">
                                      <p:cBhvr>
                                        <p:cTn id="54" dur="5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1" presetClass="entr" presetSubtype="0" fill="hold" grpId="0" nodeType="afterEffect">
                                  <p:stCondLst>
                                    <p:cond delay="0"/>
                                  </p:stCondLst>
                                  <p:iterate type="lt">
                                    <p:tmPct val="10000"/>
                                  </p:iterate>
                                  <p:childTnLst>
                                    <p:set>
                                      <p:cBhvr>
                                        <p:cTn id="69" dur="1" fill="hold">
                                          <p:stCondLst>
                                            <p:cond delay="0"/>
                                          </p:stCondLst>
                                        </p:cTn>
                                        <p:tgtEl>
                                          <p:spTgt spid="32"/>
                                        </p:tgtEl>
                                        <p:attrNameLst>
                                          <p:attrName>style.visibility</p:attrName>
                                        </p:attrNameLst>
                                      </p:cBhvr>
                                      <p:to>
                                        <p:strVal val="visible"/>
                                      </p:to>
                                    </p:set>
                                    <p:anim calcmode="lin" valueType="num">
                                      <p:cBhvr>
                                        <p:cTn id="70" dur="7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71" dur="700" fill="hold"/>
                                        <p:tgtEl>
                                          <p:spTgt spid="32"/>
                                        </p:tgtEl>
                                        <p:attrNameLst>
                                          <p:attrName>ppt_y</p:attrName>
                                        </p:attrNameLst>
                                      </p:cBhvr>
                                      <p:tavLst>
                                        <p:tav tm="0">
                                          <p:val>
                                            <p:strVal val="#ppt_y"/>
                                          </p:val>
                                        </p:tav>
                                        <p:tav tm="100000">
                                          <p:val>
                                            <p:strVal val="#ppt_y"/>
                                          </p:val>
                                        </p:tav>
                                      </p:tavLst>
                                    </p:anim>
                                    <p:anim calcmode="lin" valueType="num">
                                      <p:cBhvr>
                                        <p:cTn id="72" dur="7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73" dur="7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74" dur="700" tmFilter="0,0; .5, 1; 1, 1"/>
                                        <p:tgtEl>
                                          <p:spTgt spid="32"/>
                                        </p:tgtEl>
                                      </p:cBhvr>
                                    </p:animEffect>
                                  </p:childTnLst>
                                </p:cTn>
                              </p:par>
                            </p:childTnLst>
                          </p:cTn>
                        </p:par>
                        <p:par>
                          <p:cTn id="75" fill="hold">
                            <p:stCondLst>
                              <p:cond delay="2119"/>
                            </p:stCondLst>
                            <p:childTnLst>
                              <p:par>
                                <p:cTn id="76" presetID="22" presetClass="entr" presetSubtype="8" fill="hold"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2619"/>
                            </p:stCondLst>
                            <p:childTnLst>
                              <p:par>
                                <p:cTn id="80" presetID="22" presetClass="entr" presetSubtype="8"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left)">
                                      <p:cBhvr>
                                        <p:cTn id="82" dur="500"/>
                                        <p:tgtEl>
                                          <p:spTgt spid="43"/>
                                        </p:tgtEl>
                                      </p:cBhvr>
                                    </p:animEffect>
                                  </p:childTnLst>
                                </p:cTn>
                              </p:par>
                            </p:childTnLst>
                          </p:cTn>
                        </p:par>
                        <p:par>
                          <p:cTn id="83" fill="hold">
                            <p:stCondLst>
                              <p:cond delay="3119"/>
                            </p:stCondLst>
                            <p:childTnLst>
                              <p:par>
                                <p:cTn id="84" presetID="22" presetClass="entr" presetSubtype="8"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2"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4" name="图片 3"/>
          <p:cNvPicPr>
            <a:picLocks noChangeAspect="1"/>
          </p:cNvPicPr>
          <p:nvPr/>
        </p:nvPicPr>
        <p:blipFill rotWithShape="1">
          <a:blip r:embed="rId3" cstate="screen"/>
          <a:srcRect/>
          <a:stretch>
            <a:fillRect/>
          </a:stretch>
        </p:blipFill>
        <p:spPr>
          <a:xfrm>
            <a:off x="1745762" y="1220061"/>
            <a:ext cx="1473200" cy="1679326"/>
          </a:xfrm>
          <a:prstGeom prst="rect">
            <a:avLst/>
          </a:prstGeom>
        </p:spPr>
      </p:pic>
      <p:sp>
        <p:nvSpPr>
          <p:cNvPr id="5" name="文本框 4"/>
          <p:cNvSpPr txBox="1"/>
          <p:nvPr/>
        </p:nvSpPr>
        <p:spPr>
          <a:xfrm>
            <a:off x="1542292" y="3330211"/>
            <a:ext cx="2055986" cy="1107996"/>
          </a:xfrm>
          <a:prstGeom prst="rect">
            <a:avLst/>
          </a:prstGeom>
          <a:noFill/>
        </p:spPr>
        <p:txBody>
          <a:bodyPr wrap="square" rtlCol="0">
            <a:spAutoFit/>
          </a:bodyPr>
          <a:lstStyle/>
          <a:p>
            <a:pPr algn="dist"/>
            <a:r>
              <a:rPr lang="zh-CN" altLang="en-US" sz="6600" b="1" dirty="0">
                <a:solidFill>
                  <a:srgbClr val="484848"/>
                </a:solidFill>
                <a:cs typeface="+mn-ea"/>
                <a:sym typeface="+mn-lt"/>
              </a:rPr>
              <a:t>目录</a:t>
            </a:r>
            <a:endParaRPr lang="zh-CN" altLang="en-US" sz="6600" b="1" dirty="0">
              <a:solidFill>
                <a:srgbClr val="484848"/>
              </a:solidFill>
              <a:cs typeface="+mn-ea"/>
              <a:sym typeface="+mn-lt"/>
            </a:endParaRPr>
          </a:p>
        </p:txBody>
      </p:sp>
      <p:pic>
        <p:nvPicPr>
          <p:cNvPr id="23" name="图片 22"/>
          <p:cNvPicPr>
            <a:picLocks noChangeAspect="1"/>
          </p:cNvPicPr>
          <p:nvPr/>
        </p:nvPicPr>
        <p:blipFill>
          <a:blip r:embed="rId4" cstate="screen"/>
          <a:stretch>
            <a:fillRect/>
          </a:stretch>
        </p:blipFill>
        <p:spPr>
          <a:xfrm>
            <a:off x="5627076" y="1949458"/>
            <a:ext cx="625231" cy="625231"/>
          </a:xfrm>
          <a:prstGeom prst="rect">
            <a:avLst/>
          </a:prstGeom>
        </p:spPr>
      </p:pic>
      <p:pic>
        <p:nvPicPr>
          <p:cNvPr id="24" name="图片 23"/>
          <p:cNvPicPr>
            <a:picLocks noChangeAspect="1"/>
          </p:cNvPicPr>
          <p:nvPr/>
        </p:nvPicPr>
        <p:blipFill>
          <a:blip r:embed="rId4" cstate="screen"/>
          <a:stretch>
            <a:fillRect/>
          </a:stretch>
        </p:blipFill>
        <p:spPr>
          <a:xfrm>
            <a:off x="5627076" y="894137"/>
            <a:ext cx="625231" cy="625231"/>
          </a:xfrm>
          <a:prstGeom prst="rect">
            <a:avLst/>
          </a:prstGeom>
        </p:spPr>
      </p:pic>
      <p:pic>
        <p:nvPicPr>
          <p:cNvPr id="25" name="图片 24"/>
          <p:cNvPicPr>
            <a:picLocks noChangeAspect="1"/>
          </p:cNvPicPr>
          <p:nvPr/>
        </p:nvPicPr>
        <p:blipFill>
          <a:blip r:embed="rId4" cstate="screen"/>
          <a:stretch>
            <a:fillRect/>
          </a:stretch>
        </p:blipFill>
        <p:spPr>
          <a:xfrm>
            <a:off x="5627076" y="3004779"/>
            <a:ext cx="625231" cy="625231"/>
          </a:xfrm>
          <a:prstGeom prst="rect">
            <a:avLst/>
          </a:prstGeom>
        </p:spPr>
      </p:pic>
      <p:pic>
        <p:nvPicPr>
          <p:cNvPr id="26" name="图片 25"/>
          <p:cNvPicPr>
            <a:picLocks noChangeAspect="1"/>
          </p:cNvPicPr>
          <p:nvPr/>
        </p:nvPicPr>
        <p:blipFill>
          <a:blip r:embed="rId4" cstate="screen"/>
          <a:stretch>
            <a:fillRect/>
          </a:stretch>
        </p:blipFill>
        <p:spPr>
          <a:xfrm>
            <a:off x="5627076" y="4060100"/>
            <a:ext cx="625231" cy="625231"/>
          </a:xfrm>
          <a:prstGeom prst="rect">
            <a:avLst/>
          </a:prstGeom>
        </p:spPr>
      </p:pic>
      <p:pic>
        <p:nvPicPr>
          <p:cNvPr id="27" name="图片 26"/>
          <p:cNvPicPr>
            <a:picLocks noChangeAspect="1"/>
          </p:cNvPicPr>
          <p:nvPr/>
        </p:nvPicPr>
        <p:blipFill>
          <a:blip r:embed="rId4" cstate="screen"/>
          <a:stretch>
            <a:fillRect/>
          </a:stretch>
        </p:blipFill>
        <p:spPr>
          <a:xfrm>
            <a:off x="5627076" y="5115422"/>
            <a:ext cx="625231" cy="625231"/>
          </a:xfrm>
          <a:prstGeom prst="rect">
            <a:avLst/>
          </a:prstGeom>
        </p:spPr>
      </p:pic>
      <p:grpSp>
        <p:nvGrpSpPr>
          <p:cNvPr id="30" name="组合 29"/>
          <p:cNvGrpSpPr/>
          <p:nvPr/>
        </p:nvGrpSpPr>
        <p:grpSpPr>
          <a:xfrm>
            <a:off x="-4151" y="0"/>
            <a:ext cx="12196151" cy="6858000"/>
            <a:chOff x="-4151" y="0"/>
            <a:chExt cx="12196151" cy="6858000"/>
          </a:xfrm>
        </p:grpSpPr>
        <p:grpSp>
          <p:nvGrpSpPr>
            <p:cNvPr id="31" name="组合 30"/>
            <p:cNvGrpSpPr/>
            <p:nvPr/>
          </p:nvGrpSpPr>
          <p:grpSpPr>
            <a:xfrm>
              <a:off x="0" y="0"/>
              <a:ext cx="3001030" cy="109728"/>
              <a:chOff x="0" y="0"/>
              <a:chExt cx="3001030" cy="109728"/>
            </a:xfrm>
          </p:grpSpPr>
          <p:sp>
            <p:nvSpPr>
              <p:cNvPr id="65" name="矩形 6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矩形 6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2" name="组合 31"/>
            <p:cNvGrpSpPr/>
            <p:nvPr/>
          </p:nvGrpSpPr>
          <p:grpSpPr>
            <a:xfrm>
              <a:off x="8994788" y="0"/>
              <a:ext cx="3197212" cy="109728"/>
              <a:chOff x="0" y="0"/>
              <a:chExt cx="3001030" cy="109728"/>
            </a:xfrm>
          </p:grpSpPr>
          <p:sp>
            <p:nvSpPr>
              <p:cNvPr id="63" name="矩形 6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3" name="组合 32"/>
            <p:cNvGrpSpPr/>
            <p:nvPr/>
          </p:nvGrpSpPr>
          <p:grpSpPr>
            <a:xfrm>
              <a:off x="5997909" y="0"/>
              <a:ext cx="3001030" cy="109728"/>
              <a:chOff x="0" y="0"/>
              <a:chExt cx="3001030" cy="109728"/>
            </a:xfrm>
          </p:grpSpPr>
          <p:sp>
            <p:nvSpPr>
              <p:cNvPr id="61" name="矩形 6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a:off x="2996879" y="0"/>
              <a:ext cx="3001030" cy="109728"/>
              <a:chOff x="0" y="0"/>
              <a:chExt cx="3001030" cy="109728"/>
            </a:xfrm>
          </p:grpSpPr>
          <p:sp>
            <p:nvSpPr>
              <p:cNvPr id="59" name="矩形 5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矩形 5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4151" y="6748272"/>
              <a:ext cx="3001030" cy="109728"/>
              <a:chOff x="0" y="0"/>
              <a:chExt cx="3001030" cy="109728"/>
            </a:xfrm>
          </p:grpSpPr>
          <p:sp>
            <p:nvSpPr>
              <p:cNvPr id="57" name="矩形 5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6" name="组合 35"/>
            <p:cNvGrpSpPr/>
            <p:nvPr/>
          </p:nvGrpSpPr>
          <p:grpSpPr>
            <a:xfrm>
              <a:off x="5993758" y="6748272"/>
              <a:ext cx="3001030" cy="109728"/>
              <a:chOff x="0" y="0"/>
              <a:chExt cx="3001030" cy="109728"/>
            </a:xfrm>
          </p:grpSpPr>
          <p:sp>
            <p:nvSpPr>
              <p:cNvPr id="55" name="矩形 5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5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2992728" y="6748272"/>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p:cNvGrpSpPr/>
            <p:nvPr/>
          </p:nvGrpSpPr>
          <p:grpSpPr>
            <a:xfrm>
              <a:off x="8994788" y="6748272"/>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rot="16200000">
              <a:off x="-1543742" y="1653470"/>
              <a:ext cx="3197212"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0" name="组合 39"/>
            <p:cNvGrpSpPr/>
            <p:nvPr/>
          </p:nvGrpSpPr>
          <p:grpSpPr>
            <a:xfrm rot="16200000">
              <a:off x="-1667877" y="4970666"/>
              <a:ext cx="3441332" cy="113879"/>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p:cNvGrpSpPr/>
            <p:nvPr/>
          </p:nvGrpSpPr>
          <p:grpSpPr>
            <a:xfrm rot="16200000">
              <a:off x="10538530" y="1653470"/>
              <a:ext cx="3197212"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p:cNvGrpSpPr/>
            <p:nvPr/>
          </p:nvGrpSpPr>
          <p:grpSpPr>
            <a:xfrm rot="16200000">
              <a:off x="10414395" y="4970666"/>
              <a:ext cx="3441332" cy="113879"/>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68" name="图片 67"/>
          <p:cNvPicPr>
            <a:picLocks noChangeAspect="1"/>
          </p:cNvPicPr>
          <p:nvPr/>
        </p:nvPicPr>
        <p:blipFill>
          <a:blip r:embed="rId5" cstate="screen">
            <a:duotone>
              <a:prstClr val="black"/>
              <a:srgbClr val="38536A">
                <a:tint val="45000"/>
                <a:satMod val="400000"/>
              </a:srgbClr>
            </a:duotone>
          </a:blip>
          <a:stretch>
            <a:fillRect/>
          </a:stretch>
        </p:blipFill>
        <p:spPr>
          <a:xfrm>
            <a:off x="6194092" y="1480027"/>
            <a:ext cx="5301002" cy="145020"/>
          </a:xfrm>
          <a:prstGeom prst="rect">
            <a:avLst/>
          </a:prstGeom>
        </p:spPr>
      </p:pic>
      <p:sp>
        <p:nvSpPr>
          <p:cNvPr id="69" name="TextBox 47"/>
          <p:cNvSpPr txBox="1"/>
          <p:nvPr/>
        </p:nvSpPr>
        <p:spPr>
          <a:xfrm>
            <a:off x="6606855" y="943410"/>
            <a:ext cx="5112568" cy="52197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rgbClr val="484848"/>
                </a:solidFill>
                <a:latin typeface="+mn-lt"/>
                <a:ea typeface="+mn-ea"/>
                <a:cs typeface="+mn-ea"/>
                <a:sym typeface="+mn-lt"/>
              </a:rPr>
              <a:t>课题背景及意义</a:t>
            </a:r>
            <a:endParaRPr lang="zh-CN" altLang="en-US" dirty="0">
              <a:solidFill>
                <a:srgbClr val="484848"/>
              </a:solidFill>
              <a:latin typeface="+mn-lt"/>
              <a:ea typeface="+mn-ea"/>
              <a:cs typeface="+mn-ea"/>
              <a:sym typeface="+mn-lt"/>
            </a:endParaRPr>
          </a:p>
        </p:txBody>
      </p:sp>
      <p:sp>
        <p:nvSpPr>
          <p:cNvPr id="70" name="TextBox 48"/>
          <p:cNvSpPr txBox="1"/>
          <p:nvPr/>
        </p:nvSpPr>
        <p:spPr>
          <a:xfrm>
            <a:off x="6606855" y="2004844"/>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smtClean="0"/>
              <a:t>系统设计 </a:t>
            </a:r>
            <a:endParaRPr lang="zh-CN" altLang="en-US" sz="2800" dirty="0"/>
          </a:p>
        </p:txBody>
      </p:sp>
      <p:sp>
        <p:nvSpPr>
          <p:cNvPr id="71" name="TextBox 55"/>
          <p:cNvSpPr txBox="1"/>
          <p:nvPr/>
        </p:nvSpPr>
        <p:spPr>
          <a:xfrm>
            <a:off x="6606855" y="3066278"/>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关键技术和实践难点</a:t>
            </a:r>
            <a:endParaRPr lang="zh-CN" altLang="en-US" sz="2800" dirty="0">
              <a:solidFill>
                <a:srgbClr val="484848"/>
              </a:solidFill>
              <a:latin typeface="+mn-lt"/>
              <a:ea typeface="+mn-ea"/>
              <a:cs typeface="+mn-ea"/>
              <a:sym typeface="+mn-lt"/>
            </a:endParaRPr>
          </a:p>
        </p:txBody>
      </p:sp>
      <p:sp>
        <p:nvSpPr>
          <p:cNvPr id="72" name="TextBox 56"/>
          <p:cNvSpPr txBox="1"/>
          <p:nvPr/>
        </p:nvSpPr>
        <p:spPr>
          <a:xfrm>
            <a:off x="6606855" y="4127712"/>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研究成果与系统实现</a:t>
            </a:r>
            <a:endParaRPr lang="en-US" altLang="zh-CN" sz="2800" dirty="0">
              <a:solidFill>
                <a:srgbClr val="484848"/>
              </a:solidFill>
              <a:latin typeface="+mn-lt"/>
              <a:ea typeface="+mn-ea"/>
              <a:cs typeface="+mn-ea"/>
              <a:sym typeface="+mn-lt"/>
            </a:endParaRPr>
          </a:p>
        </p:txBody>
      </p:sp>
      <p:sp>
        <p:nvSpPr>
          <p:cNvPr id="73" name="TextBox 57"/>
          <p:cNvSpPr txBox="1"/>
          <p:nvPr/>
        </p:nvSpPr>
        <p:spPr>
          <a:xfrm>
            <a:off x="6606855" y="5189148"/>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论文结论</a:t>
            </a:r>
            <a:endParaRPr lang="zh-CN" altLang="en-US" sz="2800" dirty="0">
              <a:solidFill>
                <a:srgbClr val="484848"/>
              </a:solidFill>
              <a:latin typeface="+mn-lt"/>
              <a:ea typeface="+mn-ea"/>
              <a:cs typeface="+mn-ea"/>
              <a:sym typeface="+mn-lt"/>
            </a:endParaRPr>
          </a:p>
        </p:txBody>
      </p:sp>
      <p:pic>
        <p:nvPicPr>
          <p:cNvPr id="74" name="图片 73"/>
          <p:cNvPicPr>
            <a:picLocks noChangeAspect="1"/>
          </p:cNvPicPr>
          <p:nvPr/>
        </p:nvPicPr>
        <p:blipFill>
          <a:blip r:embed="rId5" cstate="screen">
            <a:duotone>
              <a:prstClr val="black"/>
              <a:schemeClr val="tx2">
                <a:tint val="45000"/>
                <a:satMod val="400000"/>
              </a:schemeClr>
            </a:duotone>
          </a:blip>
          <a:stretch>
            <a:fillRect/>
          </a:stretch>
        </p:blipFill>
        <p:spPr>
          <a:xfrm>
            <a:off x="6194092" y="5772745"/>
            <a:ext cx="5301002" cy="145020"/>
          </a:xfrm>
          <a:prstGeom prst="rect">
            <a:avLst/>
          </a:prstGeom>
        </p:spPr>
      </p:pic>
      <p:pic>
        <p:nvPicPr>
          <p:cNvPr id="75" name="图片 74"/>
          <p:cNvPicPr>
            <a:picLocks noChangeAspect="1"/>
          </p:cNvPicPr>
          <p:nvPr/>
        </p:nvPicPr>
        <p:blipFill>
          <a:blip r:embed="rId5" cstate="screen">
            <a:duotone>
              <a:prstClr val="black"/>
              <a:schemeClr val="tx2">
                <a:tint val="45000"/>
                <a:satMod val="400000"/>
              </a:schemeClr>
            </a:duotone>
          </a:blip>
          <a:stretch>
            <a:fillRect/>
          </a:stretch>
        </p:blipFill>
        <p:spPr>
          <a:xfrm>
            <a:off x="6194092" y="2553206"/>
            <a:ext cx="5301002" cy="145020"/>
          </a:xfrm>
          <a:prstGeom prst="rect">
            <a:avLst/>
          </a:prstGeom>
        </p:spPr>
      </p:pic>
      <p:pic>
        <p:nvPicPr>
          <p:cNvPr id="76" name="图片 75"/>
          <p:cNvPicPr>
            <a:picLocks noChangeAspect="1"/>
          </p:cNvPicPr>
          <p:nvPr/>
        </p:nvPicPr>
        <p:blipFill>
          <a:blip r:embed="rId5" cstate="screen">
            <a:duotone>
              <a:prstClr val="black"/>
              <a:schemeClr val="tx2">
                <a:tint val="45000"/>
                <a:satMod val="400000"/>
              </a:schemeClr>
            </a:duotone>
          </a:blip>
          <a:stretch>
            <a:fillRect/>
          </a:stretch>
        </p:blipFill>
        <p:spPr>
          <a:xfrm>
            <a:off x="6194092" y="3626386"/>
            <a:ext cx="5301002" cy="145020"/>
          </a:xfrm>
          <a:prstGeom prst="rect">
            <a:avLst/>
          </a:prstGeom>
        </p:spPr>
      </p:pic>
      <p:pic>
        <p:nvPicPr>
          <p:cNvPr id="77" name="图片 76"/>
          <p:cNvPicPr>
            <a:picLocks noChangeAspect="1"/>
          </p:cNvPicPr>
          <p:nvPr/>
        </p:nvPicPr>
        <p:blipFill>
          <a:blip r:embed="rId5" cstate="screen">
            <a:duotone>
              <a:prstClr val="black"/>
              <a:schemeClr val="tx2">
                <a:tint val="45000"/>
                <a:satMod val="400000"/>
              </a:schemeClr>
            </a:duotone>
          </a:blip>
          <a:stretch>
            <a:fillRect/>
          </a:stretch>
        </p:blipFill>
        <p:spPr>
          <a:xfrm>
            <a:off x="6194092" y="4699566"/>
            <a:ext cx="5301002" cy="145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par>
                          <p:cTn id="22" fill="hold">
                            <p:stCondLst>
                              <p:cond delay="3049"/>
                            </p:stCondLst>
                            <p:childTnLst>
                              <p:par>
                                <p:cTn id="23" presetID="10"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22" presetClass="entr" presetSubtype="8"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1000"/>
                                        <p:tgtEl>
                                          <p:spTgt spid="68"/>
                                        </p:tgtEl>
                                      </p:cBhvr>
                                    </p:animEffect>
                                  </p:childTnLst>
                                </p:cTn>
                              </p:par>
                              <p:par>
                                <p:cTn id="29" presetID="63" presetClass="path" presetSubtype="0" accel="50000" decel="50000" fill="hold" nodeType="withEffect">
                                  <p:stCondLst>
                                    <p:cond delay="0"/>
                                  </p:stCondLst>
                                  <p:childTnLst>
                                    <p:animMotion origin="layout" path="M 6.25E-7 4.07407E-6 L 0.47409 4.07407E-6 " pathEditMode="relative" rAng="0" ptsTypes="AA">
                                      <p:cBhvr>
                                        <p:cTn id="30" dur="1000" fill="hold"/>
                                        <p:tgtEl>
                                          <p:spTgt spid="24"/>
                                        </p:tgtEl>
                                        <p:attrNameLst>
                                          <p:attrName>ppt_x</p:attrName>
                                          <p:attrName>ppt_y</p:attrName>
                                        </p:attrNameLst>
                                      </p:cBhvr>
                                      <p:rCtr x="23698" y="0"/>
                                    </p:animMotion>
                                  </p:childTnLst>
                                </p:cTn>
                              </p:par>
                            </p:childTnLst>
                          </p:cTn>
                        </p:par>
                        <p:par>
                          <p:cTn id="31" fill="hold">
                            <p:stCondLst>
                              <p:cond delay="3549"/>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9"/>
                                        </p:tgtEl>
                                        <p:attrNameLst>
                                          <p:attrName>ppt_y</p:attrName>
                                        </p:attrNameLst>
                                      </p:cBhvr>
                                      <p:tavLst>
                                        <p:tav tm="0">
                                          <p:val>
                                            <p:strVal val="#ppt_y"/>
                                          </p:val>
                                        </p:tav>
                                        <p:tav tm="100000">
                                          <p:val>
                                            <p:strVal val="#ppt_y"/>
                                          </p:val>
                                        </p:tav>
                                      </p:tavLst>
                                    </p:anim>
                                    <p:anim calcmode="lin" valueType="num">
                                      <p:cBhvr>
                                        <p:cTn id="36"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9"/>
                                        </p:tgtEl>
                                      </p:cBhvr>
                                    </p:animEffect>
                                  </p:childTnLst>
                                </p:cTn>
                              </p:par>
                            </p:childTnLst>
                          </p:cTn>
                        </p:par>
                        <p:par>
                          <p:cTn id="39" fill="hold">
                            <p:stCondLst>
                              <p:cond delay="4849"/>
                            </p:stCondLst>
                            <p:childTnLst>
                              <p:par>
                                <p:cTn id="40" presetID="10"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22" presetClass="entr" presetSubtype="8"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1000"/>
                                        <p:tgtEl>
                                          <p:spTgt spid="75"/>
                                        </p:tgtEl>
                                      </p:cBhvr>
                                    </p:animEffect>
                                  </p:childTnLst>
                                </p:cTn>
                              </p:par>
                              <p:par>
                                <p:cTn id="46" presetID="63" presetClass="path" presetSubtype="0" accel="50000" decel="50000" fill="hold" nodeType="withEffect">
                                  <p:stCondLst>
                                    <p:cond delay="0"/>
                                  </p:stCondLst>
                                  <p:childTnLst>
                                    <p:animMotion origin="layout" path="M 6.25E-7 4.07407E-6 L 0.47409 4.07407E-6 " pathEditMode="relative" rAng="0" ptsTypes="AA">
                                      <p:cBhvr>
                                        <p:cTn id="47" dur="1000" fill="hold"/>
                                        <p:tgtEl>
                                          <p:spTgt spid="23"/>
                                        </p:tgtEl>
                                        <p:attrNameLst>
                                          <p:attrName>ppt_x</p:attrName>
                                          <p:attrName>ppt_y</p:attrName>
                                        </p:attrNameLst>
                                      </p:cBhvr>
                                      <p:rCtr x="23698" y="0"/>
                                    </p:animMotion>
                                  </p:childTnLst>
                                </p:cTn>
                              </p:par>
                            </p:childTnLst>
                          </p:cTn>
                        </p:par>
                        <p:par>
                          <p:cTn id="48" fill="hold">
                            <p:stCondLst>
                              <p:cond delay="5349"/>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70"/>
                                        </p:tgtEl>
                                        <p:attrNameLst>
                                          <p:attrName>style.visibility</p:attrName>
                                        </p:attrNameLst>
                                      </p:cBhvr>
                                      <p:to>
                                        <p:strVal val="visible"/>
                                      </p:to>
                                    </p:set>
                                    <p:anim calcmode="lin" valueType="num">
                                      <p:cBhvr>
                                        <p:cTn id="51" dur="5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70"/>
                                        </p:tgtEl>
                                        <p:attrNameLst>
                                          <p:attrName>ppt_y</p:attrName>
                                        </p:attrNameLst>
                                      </p:cBhvr>
                                      <p:tavLst>
                                        <p:tav tm="0">
                                          <p:val>
                                            <p:strVal val="#ppt_y"/>
                                          </p:val>
                                        </p:tav>
                                        <p:tav tm="100000">
                                          <p:val>
                                            <p:strVal val="#ppt_y"/>
                                          </p:val>
                                        </p:tav>
                                      </p:tavLst>
                                    </p:anim>
                                    <p:anim calcmode="lin" valueType="num">
                                      <p:cBhvr>
                                        <p:cTn id="53" dur="5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70"/>
                                        </p:tgtEl>
                                      </p:cBhvr>
                                    </p:animEffect>
                                  </p:childTnLst>
                                </p:cTn>
                              </p:par>
                            </p:childTnLst>
                          </p:cTn>
                        </p:par>
                        <p:par>
                          <p:cTn id="56" fill="hold">
                            <p:stCondLst>
                              <p:cond delay="6550"/>
                            </p:stCondLst>
                            <p:childTnLst>
                              <p:par>
                                <p:cTn id="57" presetID="10"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22" presetClass="entr" presetSubtype="8"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left)">
                                      <p:cBhvr>
                                        <p:cTn id="62" dur="1000"/>
                                        <p:tgtEl>
                                          <p:spTgt spid="76"/>
                                        </p:tgtEl>
                                      </p:cBhvr>
                                    </p:animEffect>
                                  </p:childTnLst>
                                </p:cTn>
                              </p:par>
                              <p:par>
                                <p:cTn id="63" presetID="63" presetClass="path" presetSubtype="0" accel="50000" decel="50000" fill="hold" nodeType="withEffect">
                                  <p:stCondLst>
                                    <p:cond delay="0"/>
                                  </p:stCondLst>
                                  <p:childTnLst>
                                    <p:animMotion origin="layout" path="M 6.25E-7 4.07407E-6 L 0.47409 4.07407E-6 " pathEditMode="relative" rAng="0" ptsTypes="AA">
                                      <p:cBhvr>
                                        <p:cTn id="64" dur="1000" fill="hold"/>
                                        <p:tgtEl>
                                          <p:spTgt spid="25"/>
                                        </p:tgtEl>
                                        <p:attrNameLst>
                                          <p:attrName>ppt_x</p:attrName>
                                          <p:attrName>ppt_y</p:attrName>
                                        </p:attrNameLst>
                                      </p:cBhvr>
                                      <p:rCtr x="23698" y="0"/>
                                    </p:animMotion>
                                  </p:childTnLst>
                                </p:cTn>
                              </p:par>
                            </p:childTnLst>
                          </p:cTn>
                        </p:par>
                        <p:par>
                          <p:cTn id="65" fill="hold">
                            <p:stCondLst>
                              <p:cond delay="70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71"/>
                                        </p:tgtEl>
                                        <p:attrNameLst>
                                          <p:attrName>style.visibility</p:attrName>
                                        </p:attrNameLst>
                                      </p:cBhvr>
                                      <p:to>
                                        <p:strVal val="visible"/>
                                      </p:to>
                                    </p:set>
                                    <p:anim calcmode="lin" valueType="num">
                                      <p:cBhvr>
                                        <p:cTn id="68" dur="5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71"/>
                                        </p:tgtEl>
                                        <p:attrNameLst>
                                          <p:attrName>ppt_y</p:attrName>
                                        </p:attrNameLst>
                                      </p:cBhvr>
                                      <p:tavLst>
                                        <p:tav tm="0">
                                          <p:val>
                                            <p:strVal val="#ppt_y"/>
                                          </p:val>
                                        </p:tav>
                                        <p:tav tm="100000">
                                          <p:val>
                                            <p:strVal val="#ppt_y"/>
                                          </p:val>
                                        </p:tav>
                                      </p:tavLst>
                                    </p:anim>
                                    <p:anim calcmode="lin" valueType="num">
                                      <p:cBhvr>
                                        <p:cTn id="70" dur="5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71"/>
                                        </p:tgtEl>
                                      </p:cBhvr>
                                    </p:animEffect>
                                  </p:childTnLst>
                                </p:cTn>
                              </p:par>
                            </p:childTnLst>
                          </p:cTn>
                        </p:par>
                        <p:par>
                          <p:cTn id="73" fill="hold">
                            <p:stCondLst>
                              <p:cond delay="8450"/>
                            </p:stCondLst>
                            <p:childTnLst>
                              <p:par>
                                <p:cTn id="74" presetID="10" presetClass="entr" presetSubtype="0" fill="hold"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22" presetClass="entr" presetSubtype="8"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wipe(left)">
                                      <p:cBhvr>
                                        <p:cTn id="79" dur="1000"/>
                                        <p:tgtEl>
                                          <p:spTgt spid="77"/>
                                        </p:tgtEl>
                                      </p:cBhvr>
                                    </p:animEffect>
                                  </p:childTnLst>
                                </p:cTn>
                              </p:par>
                              <p:par>
                                <p:cTn id="80" presetID="63" presetClass="path" presetSubtype="0" accel="50000" decel="50000" fill="hold" nodeType="withEffect">
                                  <p:stCondLst>
                                    <p:cond delay="0"/>
                                  </p:stCondLst>
                                  <p:childTnLst>
                                    <p:animMotion origin="layout" path="M 6.25E-7 4.07407E-6 L 0.47409 4.07407E-6 " pathEditMode="relative" rAng="0" ptsTypes="AA">
                                      <p:cBhvr>
                                        <p:cTn id="81" dur="1000" fill="hold"/>
                                        <p:tgtEl>
                                          <p:spTgt spid="26"/>
                                        </p:tgtEl>
                                        <p:attrNameLst>
                                          <p:attrName>ppt_x</p:attrName>
                                          <p:attrName>ppt_y</p:attrName>
                                        </p:attrNameLst>
                                      </p:cBhvr>
                                      <p:rCtr x="23698" y="0"/>
                                    </p:animMotion>
                                  </p:childTnLst>
                                </p:cTn>
                              </p:par>
                            </p:childTnLst>
                          </p:cTn>
                        </p:par>
                        <p:par>
                          <p:cTn id="82" fill="hold">
                            <p:stCondLst>
                              <p:cond delay="895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72"/>
                                        </p:tgtEl>
                                        <p:attrNameLst>
                                          <p:attrName>style.visibility</p:attrName>
                                        </p:attrNameLst>
                                      </p:cBhvr>
                                      <p:to>
                                        <p:strVal val="visible"/>
                                      </p:to>
                                    </p:set>
                                    <p:anim calcmode="lin" valueType="num">
                                      <p:cBhvr>
                                        <p:cTn id="85"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72"/>
                                        </p:tgtEl>
                                        <p:attrNameLst>
                                          <p:attrName>ppt_y</p:attrName>
                                        </p:attrNameLst>
                                      </p:cBhvr>
                                      <p:tavLst>
                                        <p:tav tm="0">
                                          <p:val>
                                            <p:strVal val="#ppt_y"/>
                                          </p:val>
                                        </p:tav>
                                        <p:tav tm="100000">
                                          <p:val>
                                            <p:strVal val="#ppt_y"/>
                                          </p:val>
                                        </p:tav>
                                      </p:tavLst>
                                    </p:anim>
                                    <p:anim calcmode="lin" valueType="num">
                                      <p:cBhvr>
                                        <p:cTn id="87"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72"/>
                                        </p:tgtEl>
                                      </p:cBhvr>
                                    </p:animEffect>
                                  </p:childTnLst>
                                </p:cTn>
                              </p:par>
                            </p:childTnLst>
                          </p:cTn>
                        </p:par>
                        <p:par>
                          <p:cTn id="90" fill="hold">
                            <p:stCondLst>
                              <p:cond delay="10350"/>
                            </p:stCondLst>
                            <p:childTnLst>
                              <p:par>
                                <p:cTn id="91" presetID="10" presetClass="entr" presetSubtype="0" fill="hold"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22" presetClass="entr" presetSubtype="8" fill="hold" nodeType="with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left)">
                                      <p:cBhvr>
                                        <p:cTn id="96" dur="1000"/>
                                        <p:tgtEl>
                                          <p:spTgt spid="74"/>
                                        </p:tgtEl>
                                      </p:cBhvr>
                                    </p:animEffect>
                                  </p:childTnLst>
                                </p:cTn>
                              </p:par>
                              <p:par>
                                <p:cTn id="97" presetID="63" presetClass="path" presetSubtype="0" accel="50000" decel="50000" fill="hold" nodeType="withEffect">
                                  <p:stCondLst>
                                    <p:cond delay="0"/>
                                  </p:stCondLst>
                                  <p:childTnLst>
                                    <p:animMotion origin="layout" path="M 6.25E-7 4.07407E-6 L 0.47409 4.07407E-6 " pathEditMode="relative" rAng="0" ptsTypes="AA">
                                      <p:cBhvr>
                                        <p:cTn id="98" dur="1000" fill="hold"/>
                                        <p:tgtEl>
                                          <p:spTgt spid="27"/>
                                        </p:tgtEl>
                                        <p:attrNameLst>
                                          <p:attrName>ppt_x</p:attrName>
                                          <p:attrName>ppt_y</p:attrName>
                                        </p:attrNameLst>
                                      </p:cBhvr>
                                      <p:rCtr x="23698" y="0"/>
                                    </p:animMotion>
                                  </p:childTnLst>
                                </p:cTn>
                              </p:par>
                            </p:childTnLst>
                          </p:cTn>
                        </p:par>
                        <p:par>
                          <p:cTn id="99" fill="hold">
                            <p:stCondLst>
                              <p:cond delay="1085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73"/>
                                        </p:tgtEl>
                                        <p:attrNameLst>
                                          <p:attrName>style.visibility</p:attrName>
                                        </p:attrNameLst>
                                      </p:cBhvr>
                                      <p:to>
                                        <p:strVal val="visible"/>
                                      </p:to>
                                    </p:set>
                                    <p:anim calcmode="lin" valueType="num">
                                      <p:cBhvr>
                                        <p:cTn id="102"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73"/>
                                        </p:tgtEl>
                                        <p:attrNameLst>
                                          <p:attrName>ppt_y</p:attrName>
                                        </p:attrNameLst>
                                      </p:cBhvr>
                                      <p:tavLst>
                                        <p:tav tm="0">
                                          <p:val>
                                            <p:strVal val="#ppt_y"/>
                                          </p:val>
                                        </p:tav>
                                        <p:tav tm="100000">
                                          <p:val>
                                            <p:strVal val="#ppt_y"/>
                                          </p:val>
                                        </p:tav>
                                      </p:tavLst>
                                    </p:anim>
                                    <p:anim calcmode="lin" valueType="num">
                                      <p:cBhvr>
                                        <p:cTn id="104"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9" grpId="0"/>
      <p:bldP spid="70" grpId="0"/>
      <p:bldP spid="71" grpId="0"/>
      <p:bldP spid="72" grpId="0"/>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7" name="图片 6"/>
          <p:cNvPicPr>
            <a:picLocks noChangeAspect="1"/>
          </p:cNvPicPr>
          <p:nvPr/>
        </p:nvPicPr>
        <p:blipFill rotWithShape="1">
          <a:blip r:embed="rId3" cstate="screen"/>
          <a:srcRect/>
          <a:stretch>
            <a:fillRect/>
          </a:stretch>
        </p:blipFill>
        <p:spPr>
          <a:xfrm>
            <a:off x="5359400" y="536575"/>
            <a:ext cx="1473200" cy="1679326"/>
          </a:xfrm>
          <a:prstGeom prst="rect">
            <a:avLst/>
          </a:prstGeom>
        </p:spPr>
      </p:pic>
      <p:sp>
        <p:nvSpPr>
          <p:cNvPr id="17" name="文本框 16"/>
          <p:cNvSpPr txBox="1"/>
          <p:nvPr/>
        </p:nvSpPr>
        <p:spPr>
          <a:xfrm>
            <a:off x="2328445" y="2492976"/>
            <a:ext cx="7535103" cy="1107996"/>
          </a:xfrm>
          <a:prstGeom prst="rect">
            <a:avLst/>
          </a:prstGeom>
          <a:noFill/>
        </p:spPr>
        <p:txBody>
          <a:bodyPr wrap="square" rtlCol="0">
            <a:spAutoFit/>
          </a:bodyPr>
          <a:lstStyle/>
          <a:p>
            <a:pPr algn="dist"/>
            <a:r>
              <a:rPr lang="zh-CN" altLang="en-US" sz="6600" b="1" dirty="0">
                <a:solidFill>
                  <a:srgbClr val="484848"/>
                </a:solidFill>
                <a:cs typeface="+mn-ea"/>
                <a:sym typeface="+mn-lt"/>
              </a:rPr>
              <a:t>谢谢您的观看</a:t>
            </a:r>
            <a:endParaRPr lang="zh-CN" altLang="en-US" sz="6600" b="1" dirty="0">
              <a:solidFill>
                <a:srgbClr val="484848"/>
              </a:solidFill>
              <a:cs typeface="+mn-ea"/>
              <a:sym typeface="+mn-lt"/>
            </a:endParaRPr>
          </a:p>
        </p:txBody>
      </p:sp>
      <p:sp>
        <p:nvSpPr>
          <p:cNvPr id="18" name="文本框 17"/>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Thank you for watching</a:t>
            </a:r>
            <a:endParaRPr lang="zh-CN" altLang="en-US" sz="2000" dirty="0">
              <a:solidFill>
                <a:srgbClr val="484848"/>
              </a:solidFill>
              <a:cs typeface="+mn-ea"/>
              <a:sym typeface="+mn-lt"/>
            </a:endParaRPr>
          </a:p>
        </p:txBody>
      </p:sp>
      <p:sp>
        <p:nvSpPr>
          <p:cNvPr id="19" name="文本框 18"/>
          <p:cNvSpPr txBox="1"/>
          <p:nvPr/>
        </p:nvSpPr>
        <p:spPr>
          <a:xfrm>
            <a:off x="3603471" y="4887226"/>
            <a:ext cx="5386619" cy="521970"/>
          </a:xfrm>
          <a:prstGeom prst="rect">
            <a:avLst/>
          </a:prstGeom>
          <a:noFill/>
        </p:spPr>
        <p:txBody>
          <a:bodyPr wrap="square" rtlCol="0">
            <a:spAutoFit/>
          </a:bodyPr>
          <a:lstStyle/>
          <a:p>
            <a:pPr algn="dist"/>
            <a:r>
              <a:rPr lang="zh-CN" altLang="en-US" sz="2800" dirty="0" smtClean="0">
                <a:solidFill>
                  <a:srgbClr val="484848"/>
                </a:solidFill>
                <a:cs typeface="+mn-ea"/>
                <a:sym typeface="+mn-lt"/>
              </a:rPr>
              <a:t>智慧物业管理系统答辩</a:t>
            </a:r>
            <a:r>
              <a:rPr lang="en-US" altLang="zh-CN" sz="2800" dirty="0" smtClean="0">
                <a:solidFill>
                  <a:srgbClr val="484848"/>
                </a:solidFill>
                <a:cs typeface="+mn-ea"/>
                <a:sym typeface="+mn-lt"/>
              </a:rPr>
              <a:t>PPT</a:t>
            </a:r>
            <a:endParaRPr lang="zh-CN" altLang="en-US" sz="2800" dirty="0">
              <a:solidFill>
                <a:srgbClr val="484848"/>
              </a:solidFill>
              <a:cs typeface="+mn-ea"/>
              <a:sym typeface="+mn-lt"/>
            </a:endParaRPr>
          </a:p>
        </p:txBody>
      </p:sp>
      <p:sp>
        <p:nvSpPr>
          <p:cNvPr id="20" name="文本框 19"/>
          <p:cNvSpPr txBox="1"/>
          <p:nvPr/>
        </p:nvSpPr>
        <p:spPr>
          <a:xfrm>
            <a:off x="4442734" y="6013648"/>
            <a:ext cx="1717900" cy="306705"/>
          </a:xfrm>
          <a:prstGeom prst="rect">
            <a:avLst/>
          </a:prstGeom>
          <a:noFill/>
        </p:spPr>
        <p:txBody>
          <a:bodyPr wrap="square" rtlCol="0">
            <a:spAutoFit/>
          </a:bodyPr>
          <a:lstStyle/>
          <a:p>
            <a:r>
              <a:rPr lang="zh-CN" altLang="en-US" sz="1400" dirty="0">
                <a:solidFill>
                  <a:srgbClr val="484848"/>
                </a:solidFill>
                <a:cs typeface="+mn-ea"/>
                <a:sym typeface="+mn-lt"/>
              </a:rPr>
              <a:t>答辩人</a:t>
            </a:r>
            <a:r>
              <a:rPr lang="zh-CN" altLang="en-US" sz="1400" dirty="0" smtClean="0">
                <a:solidFill>
                  <a:srgbClr val="484848"/>
                </a:solidFill>
                <a:cs typeface="+mn-ea"/>
                <a:sym typeface="+mn-lt"/>
              </a:rPr>
              <a:t>：</a:t>
            </a:r>
            <a:endParaRPr lang="zh-CN" altLang="en-US" sz="1400" dirty="0">
              <a:solidFill>
                <a:srgbClr val="484848"/>
              </a:solidFill>
              <a:cs typeface="+mn-ea"/>
              <a:sym typeface="+mn-lt"/>
            </a:endParaRPr>
          </a:p>
        </p:txBody>
      </p:sp>
      <p:sp>
        <p:nvSpPr>
          <p:cNvPr id="21" name="文本框 20"/>
          <p:cNvSpPr txBox="1"/>
          <p:nvPr/>
        </p:nvSpPr>
        <p:spPr>
          <a:xfrm>
            <a:off x="7153272" y="6013648"/>
            <a:ext cx="1282465" cy="306705"/>
          </a:xfrm>
          <a:prstGeom prst="rect">
            <a:avLst/>
          </a:prstGeom>
          <a:noFill/>
        </p:spPr>
        <p:txBody>
          <a:bodyPr wrap="square" rtlCol="0">
            <a:spAutoFit/>
          </a:bodyPr>
          <a:lstStyle/>
          <a:p>
            <a:r>
              <a:rPr lang="zh-CN" altLang="en-US" sz="1400" dirty="0">
                <a:solidFill>
                  <a:srgbClr val="484848"/>
                </a:solidFill>
                <a:cs typeface="+mn-ea"/>
                <a:sym typeface="+mn-lt"/>
              </a:rPr>
              <a:t>导师</a:t>
            </a:r>
            <a:r>
              <a:rPr lang="zh-CN" altLang="en-US" sz="1400" dirty="0" smtClean="0">
                <a:solidFill>
                  <a:srgbClr val="484848"/>
                </a:solidFill>
                <a:cs typeface="+mn-ea"/>
                <a:sym typeface="+mn-lt"/>
              </a:rPr>
              <a:t>：</a:t>
            </a:r>
            <a:endParaRPr lang="zh-CN" altLang="en-US" sz="1400" dirty="0">
              <a:solidFill>
                <a:srgbClr val="484848"/>
              </a:solidFill>
              <a:cs typeface="+mn-ea"/>
              <a:sym typeface="+mn-lt"/>
            </a:endParaRPr>
          </a:p>
        </p:txBody>
      </p:sp>
      <p:pic>
        <p:nvPicPr>
          <p:cNvPr id="23" name="图片 22"/>
          <p:cNvPicPr>
            <a:picLocks noChangeAspect="1"/>
          </p:cNvPicPr>
          <p:nvPr/>
        </p:nvPicPr>
        <p:blipFill>
          <a:blip r:embed="rId4" cstate="screen"/>
          <a:stretch>
            <a:fillRect/>
          </a:stretch>
        </p:blipFill>
        <p:spPr>
          <a:xfrm>
            <a:off x="6570298" y="5888769"/>
            <a:ext cx="769973" cy="433059"/>
          </a:xfrm>
          <a:prstGeom prst="rect">
            <a:avLst/>
          </a:prstGeom>
        </p:spPr>
      </p:pic>
      <p:pic>
        <p:nvPicPr>
          <p:cNvPr id="25" name="图片 24"/>
          <p:cNvPicPr>
            <a:picLocks noChangeAspect="1"/>
          </p:cNvPicPr>
          <p:nvPr/>
        </p:nvPicPr>
        <p:blipFill>
          <a:blip r:embed="rId5" cstate="screen"/>
          <a:stretch>
            <a:fillRect/>
          </a:stretch>
        </p:blipFill>
        <p:spPr>
          <a:xfrm>
            <a:off x="3794804" y="5888769"/>
            <a:ext cx="769257" cy="432656"/>
          </a:xfrm>
          <a:prstGeom prst="rect">
            <a:avLst/>
          </a:prstGeom>
        </p:spPr>
      </p:pic>
      <p:grpSp>
        <p:nvGrpSpPr>
          <p:cNvPr id="2" name="组合 1"/>
          <p:cNvGrpSpPr/>
          <p:nvPr/>
        </p:nvGrpSpPr>
        <p:grpSpPr>
          <a:xfrm>
            <a:off x="-1" y="3794229"/>
            <a:ext cx="12195977" cy="71730"/>
            <a:chOff x="-1" y="3794229"/>
            <a:chExt cx="12195977" cy="71730"/>
          </a:xfrm>
        </p:grpSpPr>
        <p:sp>
          <p:nvSpPr>
            <p:cNvPr id="9" name="矩形 8"/>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75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275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cstate="screen"/>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4" cstate="screen"/>
          <a:srcRect/>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第一部分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5" cstate="screen">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2122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课题背景及意义</a:t>
            </a:r>
            <a:endParaRPr lang="zh-CN" altLang="en-US" sz="6600" dirty="0">
              <a:solidFill>
                <a:srgbClr val="484848"/>
              </a:solidFill>
              <a:latin typeface="+mn-lt"/>
              <a:ea typeface="+mn-ea"/>
              <a:cs typeface="+mn-ea"/>
              <a:sym typeface="+mn-lt"/>
            </a:endParaRPr>
          </a:p>
          <a:p>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3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45"/>
          <p:cNvSpPr/>
          <p:nvPr/>
        </p:nvSpPr>
        <p:spPr>
          <a:xfrm>
            <a:off x="1513216" y="3913206"/>
            <a:ext cx="1773057" cy="1292538"/>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0"/>
          <p:cNvSpPr txBox="1"/>
          <p:nvPr/>
        </p:nvSpPr>
        <p:spPr>
          <a:xfrm>
            <a:off x="1679664" y="4077284"/>
            <a:ext cx="1440160" cy="1107996"/>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r>
              <a:rPr lang="zh-CN" altLang="zh-CN" sz="1200" dirty="0" smtClean="0"/>
              <a:t>智慧物业是物业管理的一种新理念</a:t>
            </a:r>
            <a:r>
              <a:rPr lang="zh-CN" altLang="en-US" sz="1200" dirty="0" smtClean="0"/>
              <a:t>，</a:t>
            </a:r>
            <a:r>
              <a:rPr lang="zh-CN" altLang="zh-CN" sz="1200" dirty="0" smtClean="0"/>
              <a:t>是新形势下社会管理创新的一种新模式。</a:t>
            </a:r>
            <a:endParaRPr lang="zh-CN" altLang="en-US" sz="1200" dirty="0">
              <a:sym typeface="+mn-lt"/>
            </a:endParaRPr>
          </a:p>
        </p:txBody>
      </p:sp>
      <p:sp>
        <p:nvSpPr>
          <p:cNvPr id="5" name="TextBox 16"/>
          <p:cNvSpPr txBox="1"/>
          <p:nvPr/>
        </p:nvSpPr>
        <p:spPr>
          <a:xfrm>
            <a:off x="5432611" y="4077284"/>
            <a:ext cx="1559859" cy="2183355"/>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r>
              <a:rPr lang="zh-CN" altLang="zh-CN" sz="1200" dirty="0" smtClean="0"/>
              <a:t>随着人工智能、大数据、互联网等高新技术的发展，物业管理企业先后试水互联网，以社区生活场景为中心，搭建用户与商家、服务提供者之间的</a:t>
            </a:r>
            <a:r>
              <a:rPr lang="en-US" altLang="zh-CN" sz="1200" dirty="0" smtClean="0"/>
              <a:t>O2O</a:t>
            </a:r>
            <a:r>
              <a:rPr lang="zh-CN" altLang="zh-CN" sz="1200" dirty="0" smtClean="0"/>
              <a:t>社区服务平台。</a:t>
            </a:r>
            <a:endParaRPr lang="zh-CN" altLang="en-US" sz="1200" dirty="0" smtClean="0">
              <a:sym typeface="+mn-lt"/>
            </a:endParaRPr>
          </a:p>
        </p:txBody>
      </p:sp>
      <p:sp>
        <p:nvSpPr>
          <p:cNvPr id="6" name="TextBox 22"/>
          <p:cNvSpPr txBox="1"/>
          <p:nvPr/>
        </p:nvSpPr>
        <p:spPr>
          <a:xfrm>
            <a:off x="9307815" y="4077284"/>
            <a:ext cx="1456961" cy="1906356"/>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r>
              <a:rPr lang="zh-CN" altLang="en-US" sz="1200" dirty="0" smtClean="0">
                <a:sym typeface="+mn-lt"/>
              </a:rPr>
              <a:t>传统纸质笔记或</a:t>
            </a:r>
            <a:r>
              <a:rPr lang="en-US" altLang="zh-CN" sz="1200" dirty="0" smtClean="0">
                <a:sym typeface="+mn-lt"/>
              </a:rPr>
              <a:t>Excel</a:t>
            </a:r>
            <a:r>
              <a:rPr lang="zh-CN" altLang="en-US" sz="1200" dirty="0" smtClean="0">
                <a:sym typeface="+mn-lt"/>
              </a:rPr>
              <a:t>来存储、处理物业信息，易造成数据的遗漏、误报，所以信息化管理物业信息是物业信息管理的必然趋势</a:t>
            </a:r>
            <a:endParaRPr lang="zh-CN" altLang="en-US" sz="1200" dirty="0" smtClean="0">
              <a:sym typeface="+mn-lt"/>
            </a:endParaRPr>
          </a:p>
        </p:txBody>
      </p:sp>
      <p:grpSp>
        <p:nvGrpSpPr>
          <p:cNvPr id="7" name="组合 6"/>
          <p:cNvGrpSpPr/>
          <p:nvPr/>
        </p:nvGrpSpPr>
        <p:grpSpPr>
          <a:xfrm>
            <a:off x="1535744" y="1996988"/>
            <a:ext cx="1728000" cy="1838115"/>
            <a:chOff x="1280133" y="1276560"/>
            <a:chExt cx="1728000" cy="1838115"/>
          </a:xfrm>
        </p:grpSpPr>
        <p:sp>
          <p:nvSpPr>
            <p:cNvPr id="8" name="椭圆 7"/>
            <p:cNvSpPr/>
            <p:nvPr/>
          </p:nvSpPr>
          <p:spPr>
            <a:xfrm>
              <a:off x="1280133" y="1276560"/>
              <a:ext cx="1728000" cy="172800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9" name="TextBox 30"/>
            <p:cNvSpPr txBox="1"/>
            <p:nvPr/>
          </p:nvSpPr>
          <p:spPr>
            <a:xfrm>
              <a:off x="1389110" y="1730425"/>
              <a:ext cx="1555101"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3200" dirty="0"/>
                <a:t>发展趋势</a:t>
              </a:r>
              <a:endParaRPr lang="zh-CN" altLang="en-US" sz="5400" dirty="0"/>
            </a:p>
          </p:txBody>
        </p:sp>
        <p:sp>
          <p:nvSpPr>
            <p:cNvPr id="10" name="等腰三角形 9"/>
            <p:cNvSpPr/>
            <p:nvPr/>
          </p:nvSpPr>
          <p:spPr>
            <a:xfrm flipV="1">
              <a:off x="2034816" y="2975421"/>
              <a:ext cx="218634" cy="139254"/>
            </a:xfrm>
            <a:prstGeom prst="triangl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grpSp>
        <p:nvGrpSpPr>
          <p:cNvPr id="11" name="组合 10"/>
          <p:cNvGrpSpPr/>
          <p:nvPr/>
        </p:nvGrpSpPr>
        <p:grpSpPr>
          <a:xfrm>
            <a:off x="5354020" y="1990709"/>
            <a:ext cx="1728000" cy="1844394"/>
            <a:chOff x="3616599" y="1270281"/>
            <a:chExt cx="1728000" cy="1844394"/>
          </a:xfrm>
          <a:solidFill>
            <a:srgbClr val="CF3B4C"/>
          </a:solidFill>
        </p:grpSpPr>
        <p:sp>
          <p:nvSpPr>
            <p:cNvPr id="12" name="椭圆 11"/>
            <p:cNvSpPr/>
            <p:nvPr/>
          </p:nvSpPr>
          <p:spPr>
            <a:xfrm>
              <a:off x="3616599" y="1270281"/>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3" name="TextBox 31"/>
            <p:cNvSpPr txBox="1"/>
            <p:nvPr/>
          </p:nvSpPr>
          <p:spPr>
            <a:xfrm>
              <a:off x="3818911" y="1764949"/>
              <a:ext cx="1323376"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3200" dirty="0"/>
                <a:t>形势倒逼</a:t>
              </a:r>
              <a:endParaRPr lang="zh-CN" altLang="en-US" sz="5400" dirty="0"/>
            </a:p>
          </p:txBody>
        </p:sp>
        <p:sp>
          <p:nvSpPr>
            <p:cNvPr id="14" name="等腰三角形 13"/>
            <p:cNvSpPr/>
            <p:nvPr/>
          </p:nvSpPr>
          <p:spPr>
            <a:xfrm flipV="1">
              <a:off x="4379998"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grpSp>
        <p:nvGrpSpPr>
          <p:cNvPr id="15" name="组合 14"/>
          <p:cNvGrpSpPr/>
          <p:nvPr/>
        </p:nvGrpSpPr>
        <p:grpSpPr>
          <a:xfrm>
            <a:off x="9172295" y="1997664"/>
            <a:ext cx="1728000" cy="1837439"/>
            <a:chOff x="5990153" y="1277236"/>
            <a:chExt cx="1728000" cy="1837439"/>
          </a:xfrm>
          <a:solidFill>
            <a:srgbClr val="344F66"/>
          </a:solidFill>
        </p:grpSpPr>
        <p:sp>
          <p:nvSpPr>
            <p:cNvPr id="16" name="椭圆 15"/>
            <p:cNvSpPr/>
            <p:nvPr/>
          </p:nvSpPr>
          <p:spPr>
            <a:xfrm>
              <a:off x="5990153" y="1277236"/>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7" name="TextBox 32"/>
            <p:cNvSpPr txBox="1"/>
            <p:nvPr/>
          </p:nvSpPr>
          <p:spPr>
            <a:xfrm>
              <a:off x="6189054" y="1781527"/>
              <a:ext cx="1330199"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3200" dirty="0"/>
                <a:t>内在需求</a:t>
              </a:r>
              <a:endParaRPr lang="zh-CN" altLang="en-US" sz="5400" dirty="0"/>
            </a:p>
          </p:txBody>
        </p:sp>
        <p:sp>
          <p:nvSpPr>
            <p:cNvPr id="18" name="等腰三角形 17"/>
            <p:cNvSpPr/>
            <p:nvPr/>
          </p:nvSpPr>
          <p:spPr>
            <a:xfrm flipV="1">
              <a:off x="6744504"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sp>
        <p:nvSpPr>
          <p:cNvPr id="19" name="等腰三角形 45"/>
          <p:cNvSpPr/>
          <p:nvPr/>
        </p:nvSpPr>
        <p:spPr>
          <a:xfrm>
            <a:off x="5331492" y="3913204"/>
            <a:ext cx="1773057" cy="2360847"/>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45"/>
          <p:cNvSpPr/>
          <p:nvPr/>
        </p:nvSpPr>
        <p:spPr>
          <a:xfrm>
            <a:off x="9149767" y="3913205"/>
            <a:ext cx="1773057" cy="2116403"/>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42"/>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1.1 </a:t>
            </a:r>
            <a:r>
              <a:rPr lang="zh-CN" altLang="en-US" b="0" dirty="0">
                <a:solidFill>
                  <a:srgbClr val="444444"/>
                </a:solidFill>
                <a:latin typeface="+mn-lt"/>
                <a:ea typeface="+mn-ea"/>
                <a:cs typeface="+mn-ea"/>
                <a:sym typeface="+mn-lt"/>
              </a:rPr>
              <a:t>研究背景</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ppt_w/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ppt_w</p:attrName>
                                        </p:attrNameLst>
                                      </p:cBhvr>
                                      <p:tavLst>
                                        <p:tav tm="0">
                                          <p:val>
                                            <p:fltVal val="0"/>
                                          </p:val>
                                        </p:tav>
                                        <p:tav tm="100000">
                                          <p:val>
                                            <p:strVal val="#ppt_w"/>
                                          </p:val>
                                        </p:tav>
                                      </p:tavLst>
                                    </p:anim>
                                    <p:anim calcmode="lin" valueType="num">
                                      <p:cBhvr>
                                        <p:cTn id="10" dur="500" fill="hold"/>
                                        <p:tgtEl>
                                          <p:spTgt spid="21"/>
                                        </p:tgtEl>
                                        <p:attrNameLst>
                                          <p:attrName>ppt_h</p:attrName>
                                        </p:attrNameLst>
                                      </p:cBhvr>
                                      <p:tavLst>
                                        <p:tav tm="0">
                                          <p:val>
                                            <p:strVal val="#ppt_h"/>
                                          </p:val>
                                        </p:tav>
                                        <p:tav tm="100000">
                                          <p:val>
                                            <p:strVal val="#ppt_h"/>
                                          </p:val>
                                        </p:tav>
                                      </p:tavLst>
                                    </p:anim>
                                  </p:childTnLst>
                                </p:cTn>
                              </p:par>
                              <p:par>
                                <p:cTn id="11" presetID="47"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500"/>
                            </p:stCondLst>
                            <p:childTnLst>
                              <p:par>
                                <p:cTn id="27" presetID="47"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7"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6" grpId="0"/>
      <p:bldP spid="19" grpId="0" animBg="1"/>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43429" y="4930222"/>
            <a:ext cx="10309654" cy="1364343"/>
            <a:chOff x="943429" y="4849537"/>
            <a:chExt cx="10309654" cy="1364343"/>
          </a:xfrm>
        </p:grpSpPr>
        <p:sp>
          <p:nvSpPr>
            <p:cNvPr id="3" name="圆角矩形 6"/>
            <p:cNvSpPr/>
            <p:nvPr/>
          </p:nvSpPr>
          <p:spPr>
            <a:xfrm>
              <a:off x="943429" y="484953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4" name="五边形 7"/>
            <p:cNvSpPr/>
            <p:nvPr/>
          </p:nvSpPr>
          <p:spPr>
            <a:xfrm>
              <a:off x="9830683" y="5158690"/>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5" name="TextBox 33"/>
            <p:cNvSpPr txBox="1"/>
            <p:nvPr/>
          </p:nvSpPr>
          <p:spPr>
            <a:xfrm>
              <a:off x="3088367" y="5146067"/>
              <a:ext cx="5977601" cy="969496"/>
            </a:xfrm>
            <a:prstGeom prst="rect">
              <a:avLst/>
            </a:prstGeom>
            <a:noFill/>
          </p:spPr>
          <p:txBody>
            <a:bodyPr wrap="square" lIns="0" tIns="0" rIns="0" bIns="0" rtlCol="0">
              <a:spAutoFit/>
            </a:bodyPr>
            <a:lstStyle/>
            <a:p>
              <a:pPr>
                <a:lnSpc>
                  <a:spcPct val="150000"/>
                </a:lnSpc>
              </a:pPr>
              <a:r>
                <a:rPr lang="en-US" altLang="zh-CN" sz="1400" dirty="0" smtClean="0">
                  <a:sym typeface="+mn-lt"/>
                </a:rPr>
                <a:t>3</a:t>
              </a:r>
              <a:r>
                <a:rPr lang="zh-CN" altLang="en-US" sz="1400" dirty="0" smtClean="0">
                  <a:sym typeface="+mn-lt"/>
                </a:rPr>
                <a:t>）可以整合“线上”和“线下”两端的资源，并通过云端进行管理，为居民创造更加便捷的社区生活环境的同时进一步拓展增值服务发展空间，创造新的盈利点。</a:t>
              </a:r>
              <a:endParaRPr lang="zh-CN" altLang="en-US" sz="1400" dirty="0">
                <a:sym typeface="+mn-lt"/>
              </a:endParaRPr>
            </a:p>
          </p:txBody>
        </p:sp>
        <p:sp>
          <p:nvSpPr>
            <p:cNvPr id="6" name="椭圆 5"/>
            <p:cNvSpPr/>
            <p:nvPr/>
          </p:nvSpPr>
          <p:spPr>
            <a:xfrm>
              <a:off x="1554484" y="5148332"/>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7" name="组合 6"/>
            <p:cNvGrpSpPr/>
            <p:nvPr/>
          </p:nvGrpSpPr>
          <p:grpSpPr>
            <a:xfrm>
              <a:off x="1679904" y="5268632"/>
              <a:ext cx="486104" cy="526152"/>
              <a:chOff x="3714875" y="1883685"/>
              <a:chExt cx="486104" cy="526152"/>
            </a:xfrm>
          </p:grpSpPr>
          <p:sp>
            <p:nvSpPr>
              <p:cNvPr id="8" name="Oval 92"/>
              <p:cNvSpPr>
                <a:spLocks noChangeArrowheads="1"/>
              </p:cNvSpPr>
              <p:nvPr/>
            </p:nvSpPr>
            <p:spPr bwMode="auto">
              <a:xfrm>
                <a:off x="4028357" y="1925114"/>
                <a:ext cx="75954" cy="92526"/>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9" name="Freeform 93"/>
              <p:cNvSpPr>
                <a:spLocks noEditPoints="1"/>
              </p:cNvSpPr>
              <p:nvPr/>
            </p:nvSpPr>
            <p:spPr bwMode="auto">
              <a:xfrm>
                <a:off x="3970356" y="1990020"/>
                <a:ext cx="230623" cy="419817"/>
              </a:xfrm>
              <a:custGeom>
                <a:avLst/>
                <a:gdLst>
                  <a:gd name="T0" fmla="*/ 83 w 84"/>
                  <a:gd name="T1" fmla="*/ 42 h 153"/>
                  <a:gd name="T2" fmla="*/ 83 w 84"/>
                  <a:gd name="T3" fmla="*/ 42 h 153"/>
                  <a:gd name="T4" fmla="*/ 83 w 84"/>
                  <a:gd name="T5" fmla="*/ 42 h 153"/>
                  <a:gd name="T6" fmla="*/ 60 w 84"/>
                  <a:gd name="T7" fmla="*/ 17 h 153"/>
                  <a:gd name="T8" fmla="*/ 54 w 84"/>
                  <a:gd name="T9" fmla="*/ 14 h 153"/>
                  <a:gd name="T10" fmla="*/ 47 w 84"/>
                  <a:gd name="T11" fmla="*/ 14 h 153"/>
                  <a:gd name="T12" fmla="*/ 52 w 84"/>
                  <a:gd name="T13" fmla="*/ 18 h 153"/>
                  <a:gd name="T14" fmla="*/ 45 w 84"/>
                  <a:gd name="T15" fmla="*/ 21 h 153"/>
                  <a:gd name="T16" fmla="*/ 48 w 84"/>
                  <a:gd name="T17" fmla="*/ 27 h 153"/>
                  <a:gd name="T18" fmla="*/ 39 w 84"/>
                  <a:gd name="T19" fmla="*/ 47 h 153"/>
                  <a:gd name="T20" fmla="*/ 38 w 84"/>
                  <a:gd name="T21" fmla="*/ 19 h 153"/>
                  <a:gd name="T22" fmla="*/ 39 w 84"/>
                  <a:gd name="T23" fmla="*/ 18 h 153"/>
                  <a:gd name="T24" fmla="*/ 37 w 84"/>
                  <a:gd name="T25" fmla="*/ 11 h 153"/>
                  <a:gd name="T26" fmla="*/ 32 w 84"/>
                  <a:gd name="T27" fmla="*/ 11 h 153"/>
                  <a:gd name="T28" fmla="*/ 30 w 84"/>
                  <a:gd name="T29" fmla="*/ 18 h 153"/>
                  <a:gd name="T30" fmla="*/ 31 w 84"/>
                  <a:gd name="T31" fmla="*/ 19 h 153"/>
                  <a:gd name="T32" fmla="*/ 30 w 84"/>
                  <a:gd name="T33" fmla="*/ 47 h 153"/>
                  <a:gd name="T34" fmla="*/ 20 w 84"/>
                  <a:gd name="T35" fmla="*/ 27 h 153"/>
                  <a:gd name="T36" fmla="*/ 24 w 84"/>
                  <a:gd name="T37" fmla="*/ 21 h 153"/>
                  <a:gd name="T38" fmla="*/ 17 w 84"/>
                  <a:gd name="T39" fmla="*/ 18 h 153"/>
                  <a:gd name="T40" fmla="*/ 23 w 84"/>
                  <a:gd name="T41" fmla="*/ 13 h 153"/>
                  <a:gd name="T42" fmla="*/ 22 w 84"/>
                  <a:gd name="T43" fmla="*/ 12 h 153"/>
                  <a:gd name="T44" fmla="*/ 6 w 84"/>
                  <a:gd name="T45" fmla="*/ 5 h 153"/>
                  <a:gd name="T46" fmla="*/ 0 w 84"/>
                  <a:gd name="T47" fmla="*/ 0 h 153"/>
                  <a:gd name="T48" fmla="*/ 0 w 84"/>
                  <a:gd name="T49" fmla="*/ 21 h 153"/>
                  <a:gd name="T50" fmla="*/ 13 w 84"/>
                  <a:gd name="T51" fmla="*/ 26 h 153"/>
                  <a:gd name="T52" fmla="*/ 11 w 84"/>
                  <a:gd name="T53" fmla="*/ 87 h 153"/>
                  <a:gd name="T54" fmla="*/ 11 w 84"/>
                  <a:gd name="T55" fmla="*/ 87 h 153"/>
                  <a:gd name="T56" fmla="*/ 13 w 84"/>
                  <a:gd name="T57" fmla="*/ 87 h 153"/>
                  <a:gd name="T58" fmla="*/ 15 w 84"/>
                  <a:gd name="T59" fmla="*/ 153 h 153"/>
                  <a:gd name="T60" fmla="*/ 34 w 84"/>
                  <a:gd name="T61" fmla="*/ 153 h 153"/>
                  <a:gd name="T62" fmla="*/ 34 w 84"/>
                  <a:gd name="T63" fmla="*/ 87 h 153"/>
                  <a:gd name="T64" fmla="*/ 36 w 84"/>
                  <a:gd name="T65" fmla="*/ 87 h 153"/>
                  <a:gd name="T66" fmla="*/ 38 w 84"/>
                  <a:gd name="T67" fmla="*/ 153 h 153"/>
                  <a:gd name="T68" fmla="*/ 57 w 84"/>
                  <a:gd name="T69" fmla="*/ 153 h 153"/>
                  <a:gd name="T70" fmla="*/ 57 w 84"/>
                  <a:gd name="T71" fmla="*/ 87 h 153"/>
                  <a:gd name="T72" fmla="*/ 59 w 84"/>
                  <a:gd name="T73" fmla="*/ 87 h 153"/>
                  <a:gd name="T74" fmla="*/ 59 w 84"/>
                  <a:gd name="T75" fmla="*/ 87 h 153"/>
                  <a:gd name="T76" fmla="*/ 58 w 84"/>
                  <a:gd name="T77" fmla="*/ 77 h 153"/>
                  <a:gd name="T78" fmla="*/ 69 w 84"/>
                  <a:gd name="T79" fmla="*/ 82 h 153"/>
                  <a:gd name="T80" fmla="*/ 77 w 84"/>
                  <a:gd name="T81" fmla="*/ 67 h 153"/>
                  <a:gd name="T82" fmla="*/ 80 w 84"/>
                  <a:gd name="T83" fmla="*/ 60 h 153"/>
                  <a:gd name="T84" fmla="*/ 82 w 84"/>
                  <a:gd name="T85" fmla="*/ 56 h 153"/>
                  <a:gd name="T86" fmla="*/ 83 w 84"/>
                  <a:gd name="T87" fmla="*/ 54 h 153"/>
                  <a:gd name="T88" fmla="*/ 84 w 84"/>
                  <a:gd name="T89" fmla="*/ 53 h 153"/>
                  <a:gd name="T90" fmla="*/ 84 w 84"/>
                  <a:gd name="T91" fmla="*/ 52 h 153"/>
                  <a:gd name="T92" fmla="*/ 83 w 84"/>
                  <a:gd name="T93" fmla="*/ 42 h 153"/>
                  <a:gd name="T94" fmla="*/ 65 w 84"/>
                  <a:gd name="T95" fmla="*/ 51 h 153"/>
                  <a:gd name="T96" fmla="*/ 60 w 84"/>
                  <a:gd name="T97" fmla="*/ 58 h 153"/>
                  <a:gd name="T98" fmla="*/ 58 w 84"/>
                  <a:gd name="T99" fmla="*/ 62 h 153"/>
                  <a:gd name="T100" fmla="*/ 57 w 84"/>
                  <a:gd name="T101" fmla="*/ 39 h 153"/>
                  <a:gd name="T102" fmla="*/ 66 w 84"/>
                  <a:gd name="T103" fmla="*/ 49 h 153"/>
                  <a:gd name="T104" fmla="*/ 65 w 84"/>
                  <a:gd name="T105"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153">
                    <a:moveTo>
                      <a:pt x="83" y="42"/>
                    </a:moveTo>
                    <a:cubicBezTo>
                      <a:pt x="83" y="42"/>
                      <a:pt x="83" y="42"/>
                      <a:pt x="83" y="42"/>
                    </a:cubicBezTo>
                    <a:cubicBezTo>
                      <a:pt x="83" y="42"/>
                      <a:pt x="83" y="42"/>
                      <a:pt x="83" y="42"/>
                    </a:cubicBezTo>
                    <a:cubicBezTo>
                      <a:pt x="60" y="17"/>
                      <a:pt x="60" y="17"/>
                      <a:pt x="60" y="17"/>
                    </a:cubicBezTo>
                    <a:cubicBezTo>
                      <a:pt x="58" y="15"/>
                      <a:pt x="56" y="14"/>
                      <a:pt x="54" y="14"/>
                    </a:cubicBezTo>
                    <a:cubicBezTo>
                      <a:pt x="54" y="14"/>
                      <a:pt x="49" y="14"/>
                      <a:pt x="47" y="14"/>
                    </a:cubicBezTo>
                    <a:cubicBezTo>
                      <a:pt x="52" y="18"/>
                      <a:pt x="52" y="18"/>
                      <a:pt x="52" y="18"/>
                    </a:cubicBezTo>
                    <a:cubicBezTo>
                      <a:pt x="45" y="21"/>
                      <a:pt x="45" y="21"/>
                      <a:pt x="45" y="21"/>
                    </a:cubicBezTo>
                    <a:cubicBezTo>
                      <a:pt x="48" y="27"/>
                      <a:pt x="48" y="27"/>
                      <a:pt x="48" y="27"/>
                    </a:cubicBezTo>
                    <a:cubicBezTo>
                      <a:pt x="39" y="47"/>
                      <a:pt x="39" y="47"/>
                      <a:pt x="39" y="47"/>
                    </a:cubicBezTo>
                    <a:cubicBezTo>
                      <a:pt x="38" y="19"/>
                      <a:pt x="38" y="19"/>
                      <a:pt x="38" y="19"/>
                    </a:cubicBezTo>
                    <a:cubicBezTo>
                      <a:pt x="39" y="18"/>
                      <a:pt x="39" y="18"/>
                      <a:pt x="39" y="18"/>
                    </a:cubicBezTo>
                    <a:cubicBezTo>
                      <a:pt x="37" y="11"/>
                      <a:pt x="37" y="11"/>
                      <a:pt x="37" y="11"/>
                    </a:cubicBezTo>
                    <a:cubicBezTo>
                      <a:pt x="32" y="11"/>
                      <a:pt x="32" y="11"/>
                      <a:pt x="32" y="11"/>
                    </a:cubicBezTo>
                    <a:cubicBezTo>
                      <a:pt x="30" y="18"/>
                      <a:pt x="30" y="18"/>
                      <a:pt x="30" y="18"/>
                    </a:cubicBezTo>
                    <a:cubicBezTo>
                      <a:pt x="31" y="19"/>
                      <a:pt x="31" y="19"/>
                      <a:pt x="31" y="19"/>
                    </a:cubicBezTo>
                    <a:cubicBezTo>
                      <a:pt x="30" y="47"/>
                      <a:pt x="30" y="47"/>
                      <a:pt x="30" y="47"/>
                    </a:cubicBezTo>
                    <a:cubicBezTo>
                      <a:pt x="20" y="27"/>
                      <a:pt x="20" y="27"/>
                      <a:pt x="20" y="27"/>
                    </a:cubicBezTo>
                    <a:cubicBezTo>
                      <a:pt x="24" y="21"/>
                      <a:pt x="24" y="21"/>
                      <a:pt x="24" y="21"/>
                    </a:cubicBezTo>
                    <a:cubicBezTo>
                      <a:pt x="17" y="18"/>
                      <a:pt x="17" y="18"/>
                      <a:pt x="17" y="18"/>
                    </a:cubicBezTo>
                    <a:cubicBezTo>
                      <a:pt x="23" y="13"/>
                      <a:pt x="23" y="13"/>
                      <a:pt x="23" y="13"/>
                    </a:cubicBezTo>
                    <a:cubicBezTo>
                      <a:pt x="22" y="12"/>
                      <a:pt x="22" y="12"/>
                      <a:pt x="22" y="12"/>
                    </a:cubicBezTo>
                    <a:cubicBezTo>
                      <a:pt x="16" y="9"/>
                      <a:pt x="8" y="6"/>
                      <a:pt x="6" y="5"/>
                    </a:cubicBezTo>
                    <a:cubicBezTo>
                      <a:pt x="0" y="0"/>
                      <a:pt x="0" y="0"/>
                      <a:pt x="0" y="0"/>
                    </a:cubicBezTo>
                    <a:cubicBezTo>
                      <a:pt x="0" y="21"/>
                      <a:pt x="0" y="21"/>
                      <a:pt x="0" y="21"/>
                    </a:cubicBezTo>
                    <a:cubicBezTo>
                      <a:pt x="5" y="23"/>
                      <a:pt x="9" y="24"/>
                      <a:pt x="13" y="26"/>
                    </a:cubicBezTo>
                    <a:cubicBezTo>
                      <a:pt x="12" y="46"/>
                      <a:pt x="11" y="66"/>
                      <a:pt x="11" y="87"/>
                    </a:cubicBezTo>
                    <a:cubicBezTo>
                      <a:pt x="11" y="87"/>
                      <a:pt x="11" y="87"/>
                      <a:pt x="11" y="87"/>
                    </a:cubicBezTo>
                    <a:cubicBezTo>
                      <a:pt x="12" y="87"/>
                      <a:pt x="12" y="87"/>
                      <a:pt x="13" y="87"/>
                    </a:cubicBezTo>
                    <a:cubicBezTo>
                      <a:pt x="15" y="153"/>
                      <a:pt x="15" y="153"/>
                      <a:pt x="15" y="153"/>
                    </a:cubicBezTo>
                    <a:cubicBezTo>
                      <a:pt x="34" y="153"/>
                      <a:pt x="34" y="153"/>
                      <a:pt x="34" y="153"/>
                    </a:cubicBezTo>
                    <a:cubicBezTo>
                      <a:pt x="34" y="134"/>
                      <a:pt x="34" y="100"/>
                      <a:pt x="34" y="87"/>
                    </a:cubicBezTo>
                    <a:cubicBezTo>
                      <a:pt x="34" y="87"/>
                      <a:pt x="35" y="87"/>
                      <a:pt x="36" y="87"/>
                    </a:cubicBezTo>
                    <a:cubicBezTo>
                      <a:pt x="38" y="153"/>
                      <a:pt x="38" y="153"/>
                      <a:pt x="38" y="153"/>
                    </a:cubicBezTo>
                    <a:cubicBezTo>
                      <a:pt x="57" y="153"/>
                      <a:pt x="57" y="153"/>
                      <a:pt x="57" y="153"/>
                    </a:cubicBezTo>
                    <a:cubicBezTo>
                      <a:pt x="57" y="134"/>
                      <a:pt x="57" y="100"/>
                      <a:pt x="57" y="87"/>
                    </a:cubicBezTo>
                    <a:cubicBezTo>
                      <a:pt x="57" y="87"/>
                      <a:pt x="58" y="87"/>
                      <a:pt x="59" y="87"/>
                    </a:cubicBezTo>
                    <a:cubicBezTo>
                      <a:pt x="59" y="87"/>
                      <a:pt x="59" y="87"/>
                      <a:pt x="59" y="87"/>
                    </a:cubicBezTo>
                    <a:cubicBezTo>
                      <a:pt x="59" y="83"/>
                      <a:pt x="58" y="80"/>
                      <a:pt x="58" y="77"/>
                    </a:cubicBezTo>
                    <a:cubicBezTo>
                      <a:pt x="62" y="79"/>
                      <a:pt x="65" y="81"/>
                      <a:pt x="69" y="82"/>
                    </a:cubicBezTo>
                    <a:cubicBezTo>
                      <a:pt x="77" y="67"/>
                      <a:pt x="77" y="67"/>
                      <a:pt x="77" y="67"/>
                    </a:cubicBezTo>
                    <a:cubicBezTo>
                      <a:pt x="80" y="60"/>
                      <a:pt x="80" y="60"/>
                      <a:pt x="80" y="60"/>
                    </a:cubicBezTo>
                    <a:cubicBezTo>
                      <a:pt x="82" y="56"/>
                      <a:pt x="82" y="56"/>
                      <a:pt x="82" y="56"/>
                    </a:cubicBezTo>
                    <a:cubicBezTo>
                      <a:pt x="83" y="54"/>
                      <a:pt x="83" y="54"/>
                      <a:pt x="83" y="54"/>
                    </a:cubicBezTo>
                    <a:cubicBezTo>
                      <a:pt x="84" y="53"/>
                      <a:pt x="84" y="53"/>
                      <a:pt x="84" y="53"/>
                    </a:cubicBezTo>
                    <a:cubicBezTo>
                      <a:pt x="84" y="52"/>
                      <a:pt x="84" y="52"/>
                      <a:pt x="84" y="52"/>
                    </a:cubicBezTo>
                    <a:lnTo>
                      <a:pt x="83" y="42"/>
                    </a:lnTo>
                    <a:close/>
                    <a:moveTo>
                      <a:pt x="65" y="51"/>
                    </a:moveTo>
                    <a:cubicBezTo>
                      <a:pt x="60" y="58"/>
                      <a:pt x="60" y="58"/>
                      <a:pt x="60" y="58"/>
                    </a:cubicBezTo>
                    <a:cubicBezTo>
                      <a:pt x="58" y="62"/>
                      <a:pt x="58" y="62"/>
                      <a:pt x="58" y="62"/>
                    </a:cubicBezTo>
                    <a:cubicBezTo>
                      <a:pt x="58" y="54"/>
                      <a:pt x="58" y="47"/>
                      <a:pt x="57" y="39"/>
                    </a:cubicBezTo>
                    <a:cubicBezTo>
                      <a:pt x="66" y="49"/>
                      <a:pt x="66" y="49"/>
                      <a:pt x="66" y="49"/>
                    </a:cubicBezTo>
                    <a:lnTo>
                      <a:pt x="65" y="51"/>
                    </a:ln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0" name="Freeform 94"/>
              <p:cNvSpPr/>
              <p:nvPr/>
            </p:nvSpPr>
            <p:spPr bwMode="auto">
              <a:xfrm>
                <a:off x="3759066" y="1998306"/>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2"/>
                      <a:pt x="2" y="0"/>
                      <a:pt x="4" y="0"/>
                    </a:cubicBezTo>
                    <a:cubicBezTo>
                      <a:pt x="58" y="0"/>
                      <a:pt x="58" y="0"/>
                      <a:pt x="58" y="0"/>
                    </a:cubicBezTo>
                    <a:cubicBezTo>
                      <a:pt x="61" y="0"/>
                      <a:pt x="62" y="2"/>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1" name="Freeform 95"/>
              <p:cNvSpPr/>
              <p:nvPr/>
            </p:nvSpPr>
            <p:spPr bwMode="auto">
              <a:xfrm>
                <a:off x="3759066" y="2042498"/>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1"/>
                      <a:pt x="2" y="0"/>
                      <a:pt x="4" y="0"/>
                    </a:cubicBezTo>
                    <a:cubicBezTo>
                      <a:pt x="58" y="0"/>
                      <a:pt x="58" y="0"/>
                      <a:pt x="58" y="0"/>
                    </a:cubicBezTo>
                    <a:cubicBezTo>
                      <a:pt x="61" y="0"/>
                      <a:pt x="62" y="1"/>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2" name="Freeform 96"/>
              <p:cNvSpPr/>
              <p:nvPr/>
            </p:nvSpPr>
            <p:spPr bwMode="auto">
              <a:xfrm>
                <a:off x="3759066" y="2086689"/>
                <a:ext cx="169860" cy="19334"/>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3" name="Freeform 97"/>
              <p:cNvSpPr/>
              <p:nvPr/>
            </p:nvSpPr>
            <p:spPr bwMode="auto">
              <a:xfrm>
                <a:off x="3759066" y="2130880"/>
                <a:ext cx="169860" cy="17953"/>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4" name="Freeform 98"/>
              <p:cNvSpPr>
                <a:spLocks noEditPoints="1"/>
              </p:cNvSpPr>
              <p:nvPr/>
            </p:nvSpPr>
            <p:spPr bwMode="auto">
              <a:xfrm>
                <a:off x="3714875" y="1883685"/>
                <a:ext cx="269291" cy="336959"/>
              </a:xfrm>
              <a:custGeom>
                <a:avLst/>
                <a:gdLst>
                  <a:gd name="T0" fmla="*/ 93 w 98"/>
                  <a:gd name="T1" fmla="*/ 0 h 123"/>
                  <a:gd name="T2" fmla="*/ 27 w 98"/>
                  <a:gd name="T3" fmla="*/ 0 h 123"/>
                  <a:gd name="T4" fmla="*/ 24 w 98"/>
                  <a:gd name="T5" fmla="*/ 2 h 123"/>
                  <a:gd name="T6" fmla="*/ 1 w 98"/>
                  <a:gd name="T7" fmla="*/ 24 h 123"/>
                  <a:gd name="T8" fmla="*/ 0 w 98"/>
                  <a:gd name="T9" fmla="*/ 27 h 123"/>
                  <a:gd name="T10" fmla="*/ 0 w 98"/>
                  <a:gd name="T11" fmla="*/ 118 h 123"/>
                  <a:gd name="T12" fmla="*/ 5 w 98"/>
                  <a:gd name="T13" fmla="*/ 123 h 123"/>
                  <a:gd name="T14" fmla="*/ 93 w 98"/>
                  <a:gd name="T15" fmla="*/ 123 h 123"/>
                  <a:gd name="T16" fmla="*/ 98 w 98"/>
                  <a:gd name="T17" fmla="*/ 118 h 123"/>
                  <a:gd name="T18" fmla="*/ 98 w 98"/>
                  <a:gd name="T19" fmla="*/ 5 h 123"/>
                  <a:gd name="T20" fmla="*/ 93 w 98"/>
                  <a:gd name="T21" fmla="*/ 0 h 123"/>
                  <a:gd name="T22" fmla="*/ 24 w 98"/>
                  <a:gd name="T23" fmla="*/ 15 h 123"/>
                  <a:gd name="T24" fmla="*/ 24 w 98"/>
                  <a:gd name="T25" fmla="*/ 23 h 123"/>
                  <a:gd name="T26" fmla="*/ 16 w 98"/>
                  <a:gd name="T27" fmla="*/ 23 h 123"/>
                  <a:gd name="T28" fmla="*/ 24 w 98"/>
                  <a:gd name="T29" fmla="*/ 15 h 123"/>
                  <a:gd name="T30" fmla="*/ 88 w 98"/>
                  <a:gd name="T31" fmla="*/ 113 h 123"/>
                  <a:gd name="T32" fmla="*/ 10 w 98"/>
                  <a:gd name="T33" fmla="*/ 113 h 123"/>
                  <a:gd name="T34" fmla="*/ 10 w 98"/>
                  <a:gd name="T35" fmla="*/ 31 h 123"/>
                  <a:gd name="T36" fmla="*/ 28 w 98"/>
                  <a:gd name="T37" fmla="*/ 31 h 123"/>
                  <a:gd name="T38" fmla="*/ 32 w 98"/>
                  <a:gd name="T39" fmla="*/ 27 h 123"/>
                  <a:gd name="T40" fmla="*/ 32 w 98"/>
                  <a:gd name="T41" fmla="*/ 10 h 123"/>
                  <a:gd name="T42" fmla="*/ 88 w 98"/>
                  <a:gd name="T43" fmla="*/ 10 h 123"/>
                  <a:gd name="T44" fmla="*/ 88 w 98"/>
                  <a:gd name="T45"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123">
                    <a:moveTo>
                      <a:pt x="93" y="0"/>
                    </a:moveTo>
                    <a:cubicBezTo>
                      <a:pt x="27" y="0"/>
                      <a:pt x="27" y="0"/>
                      <a:pt x="27" y="0"/>
                    </a:cubicBezTo>
                    <a:cubicBezTo>
                      <a:pt x="26" y="0"/>
                      <a:pt x="25" y="1"/>
                      <a:pt x="24" y="2"/>
                    </a:cubicBezTo>
                    <a:cubicBezTo>
                      <a:pt x="1" y="24"/>
                      <a:pt x="1" y="24"/>
                      <a:pt x="1" y="24"/>
                    </a:cubicBezTo>
                    <a:cubicBezTo>
                      <a:pt x="0" y="25"/>
                      <a:pt x="0" y="26"/>
                      <a:pt x="0" y="27"/>
                    </a:cubicBezTo>
                    <a:cubicBezTo>
                      <a:pt x="0" y="118"/>
                      <a:pt x="0" y="118"/>
                      <a:pt x="0" y="118"/>
                    </a:cubicBezTo>
                    <a:cubicBezTo>
                      <a:pt x="0" y="121"/>
                      <a:pt x="2" y="123"/>
                      <a:pt x="5" y="123"/>
                    </a:cubicBezTo>
                    <a:cubicBezTo>
                      <a:pt x="93" y="123"/>
                      <a:pt x="93" y="123"/>
                      <a:pt x="93" y="123"/>
                    </a:cubicBezTo>
                    <a:cubicBezTo>
                      <a:pt x="95" y="123"/>
                      <a:pt x="98" y="121"/>
                      <a:pt x="98" y="118"/>
                    </a:cubicBezTo>
                    <a:cubicBezTo>
                      <a:pt x="98" y="5"/>
                      <a:pt x="98" y="5"/>
                      <a:pt x="98" y="5"/>
                    </a:cubicBezTo>
                    <a:cubicBezTo>
                      <a:pt x="98" y="3"/>
                      <a:pt x="95" y="0"/>
                      <a:pt x="93" y="0"/>
                    </a:cubicBezTo>
                    <a:close/>
                    <a:moveTo>
                      <a:pt x="24" y="15"/>
                    </a:moveTo>
                    <a:cubicBezTo>
                      <a:pt x="24" y="23"/>
                      <a:pt x="24" y="23"/>
                      <a:pt x="24" y="23"/>
                    </a:cubicBezTo>
                    <a:cubicBezTo>
                      <a:pt x="16" y="23"/>
                      <a:pt x="16" y="23"/>
                      <a:pt x="16" y="23"/>
                    </a:cubicBezTo>
                    <a:lnTo>
                      <a:pt x="24" y="15"/>
                    </a:lnTo>
                    <a:close/>
                    <a:moveTo>
                      <a:pt x="88" y="113"/>
                    </a:moveTo>
                    <a:cubicBezTo>
                      <a:pt x="10" y="113"/>
                      <a:pt x="10" y="113"/>
                      <a:pt x="10" y="113"/>
                    </a:cubicBezTo>
                    <a:cubicBezTo>
                      <a:pt x="10" y="31"/>
                      <a:pt x="10" y="31"/>
                      <a:pt x="10" y="31"/>
                    </a:cubicBezTo>
                    <a:cubicBezTo>
                      <a:pt x="28" y="31"/>
                      <a:pt x="28" y="31"/>
                      <a:pt x="28" y="31"/>
                    </a:cubicBezTo>
                    <a:cubicBezTo>
                      <a:pt x="30" y="31"/>
                      <a:pt x="32" y="29"/>
                      <a:pt x="32" y="27"/>
                    </a:cubicBezTo>
                    <a:cubicBezTo>
                      <a:pt x="32" y="10"/>
                      <a:pt x="32" y="10"/>
                      <a:pt x="32" y="10"/>
                    </a:cubicBezTo>
                    <a:cubicBezTo>
                      <a:pt x="88" y="10"/>
                      <a:pt x="88" y="10"/>
                      <a:pt x="88" y="10"/>
                    </a:cubicBezTo>
                    <a:lnTo>
                      <a:pt x="88" y="113"/>
                    </a:ln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grpSp>
      </p:grpSp>
      <p:grpSp>
        <p:nvGrpSpPr>
          <p:cNvPr id="15" name="组合 14"/>
          <p:cNvGrpSpPr/>
          <p:nvPr/>
        </p:nvGrpSpPr>
        <p:grpSpPr>
          <a:xfrm>
            <a:off x="943429" y="3377192"/>
            <a:ext cx="10309654" cy="1364343"/>
            <a:chOff x="943429" y="3296507"/>
            <a:chExt cx="10309654" cy="1364343"/>
          </a:xfrm>
        </p:grpSpPr>
        <p:sp>
          <p:nvSpPr>
            <p:cNvPr id="16" name="圆角矩形 19"/>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17" name="五边形 20"/>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18" name="TextBox 33"/>
            <p:cNvSpPr txBox="1"/>
            <p:nvPr/>
          </p:nvSpPr>
          <p:spPr>
            <a:xfrm>
              <a:off x="3079313" y="3701679"/>
              <a:ext cx="5977601" cy="285078"/>
            </a:xfrm>
            <a:prstGeom prst="rect">
              <a:avLst/>
            </a:prstGeom>
            <a:noFill/>
          </p:spPr>
          <p:txBody>
            <a:bodyPr wrap="square" lIns="0" tIns="0" rIns="0" bIns="0" rtlCol="0">
              <a:spAutoFit/>
            </a:bodyPr>
            <a:lstStyle/>
            <a:p>
              <a:pPr>
                <a:lnSpc>
                  <a:spcPct val="150000"/>
                </a:lnSpc>
              </a:pPr>
              <a:r>
                <a:rPr lang="en-US" altLang="zh-CN" sz="1400" dirty="0" smtClean="0"/>
                <a:t>2</a:t>
              </a:r>
              <a:r>
                <a:rPr lang="zh-CN" altLang="en-US" sz="1400" dirty="0" smtClean="0"/>
                <a:t>）</a:t>
              </a:r>
              <a:r>
                <a:rPr lang="zh-CN" altLang="zh-CN" sz="1400" dirty="0" smtClean="0"/>
                <a:t>另一方面可提升物业管理效率，降低能耗成本与人员成本。</a:t>
              </a:r>
              <a:endParaRPr lang="zh-CN" altLang="en-US" sz="1400" b="1" dirty="0">
                <a:solidFill>
                  <a:srgbClr val="555555"/>
                </a:solidFill>
                <a:cs typeface="+mn-ea"/>
                <a:sym typeface="+mn-lt"/>
              </a:endParaRPr>
            </a:p>
          </p:txBody>
        </p:sp>
        <p:sp>
          <p:nvSpPr>
            <p:cNvPr id="19" name="椭圆 18"/>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20" name="组合 19"/>
            <p:cNvGrpSpPr/>
            <p:nvPr/>
          </p:nvGrpSpPr>
          <p:grpSpPr>
            <a:xfrm>
              <a:off x="1684443" y="3731869"/>
              <a:ext cx="516444" cy="493618"/>
              <a:chOff x="9682163" y="5963443"/>
              <a:chExt cx="574675" cy="549275"/>
            </a:xfrm>
            <a:solidFill>
              <a:schemeClr val="bg1"/>
            </a:solidFill>
          </p:grpSpPr>
          <p:sp>
            <p:nvSpPr>
              <p:cNvPr id="21" name="Freeform 864"/>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2" name="Freeform 865"/>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3" name="Freeform 866"/>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4" name="Freeform 867"/>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5" name="Freeform 868"/>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6" name="Freeform 869"/>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grpSp>
      </p:grpSp>
      <p:sp>
        <p:nvSpPr>
          <p:cNvPr id="27" name="TextBox 33"/>
          <p:cNvSpPr txBox="1"/>
          <p:nvPr/>
        </p:nvSpPr>
        <p:spPr>
          <a:xfrm>
            <a:off x="4917554" y="1119687"/>
            <a:ext cx="2346338" cy="553998"/>
          </a:xfrm>
          <a:prstGeom prst="rect">
            <a:avLst/>
          </a:prstGeom>
          <a:noFill/>
        </p:spPr>
        <p:txBody>
          <a:bodyPr wrap="square" lIns="0" tIns="0" rIns="0" bIns="0" rtlCol="0" anchor="ctr">
            <a:spAutoFit/>
          </a:bodyPr>
          <a:lstStyle/>
          <a:p>
            <a:pPr algn="ctr"/>
            <a:r>
              <a:rPr lang="zh-CN" altLang="en-US" sz="3600" b="1" dirty="0">
                <a:solidFill>
                  <a:srgbClr val="344F66"/>
                </a:solidFill>
                <a:cs typeface="+mn-ea"/>
                <a:sym typeface="+mn-lt"/>
              </a:rPr>
              <a:t>三个意义</a:t>
            </a:r>
            <a:endParaRPr lang="en-US" altLang="zh-CN" sz="3600" b="1" dirty="0">
              <a:solidFill>
                <a:srgbClr val="344F66"/>
              </a:solidFill>
              <a:cs typeface="+mn-ea"/>
              <a:sym typeface="+mn-lt"/>
            </a:endParaRPr>
          </a:p>
        </p:txBody>
      </p:sp>
      <p:grpSp>
        <p:nvGrpSpPr>
          <p:cNvPr id="28" name="组合 27"/>
          <p:cNvGrpSpPr/>
          <p:nvPr/>
        </p:nvGrpSpPr>
        <p:grpSpPr>
          <a:xfrm>
            <a:off x="943429" y="1824164"/>
            <a:ext cx="10309654" cy="1364343"/>
            <a:chOff x="943429" y="1743479"/>
            <a:chExt cx="10309654" cy="1364343"/>
          </a:xfrm>
        </p:grpSpPr>
        <p:sp>
          <p:nvSpPr>
            <p:cNvPr id="29" name="圆角矩形 32"/>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30" name="五边形 33"/>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1" name="TextBox 33"/>
            <p:cNvSpPr txBox="1"/>
            <p:nvPr/>
          </p:nvSpPr>
          <p:spPr>
            <a:xfrm>
              <a:off x="3079313" y="2108306"/>
              <a:ext cx="5977601" cy="645795"/>
            </a:xfrm>
            <a:prstGeom prst="rect">
              <a:avLst/>
            </a:prstGeom>
            <a:noFill/>
          </p:spPr>
          <p:txBody>
            <a:bodyPr wrap="square" lIns="0" tIns="0" rIns="0" bIns="0" rtlCol="0">
              <a:spAutoFit/>
            </a:bodyPr>
            <a:lstStyle/>
            <a:p>
              <a:pPr>
                <a:lnSpc>
                  <a:spcPct val="150000"/>
                </a:lnSpc>
              </a:pPr>
              <a:r>
                <a:rPr lang="en-US" altLang="zh-CN" sz="1400" dirty="0" smtClean="0">
                  <a:sym typeface="+mn-lt"/>
                </a:rPr>
                <a:t>1</a:t>
              </a:r>
              <a:r>
                <a:rPr lang="zh-CN" altLang="en-US" sz="1400" dirty="0" smtClean="0">
                  <a:sym typeface="+mn-lt"/>
                </a:rPr>
                <a:t>）综合一站式服务等模式，降低特殊人群生活的危险性，确保特殊人群的安全。</a:t>
              </a:r>
              <a:endParaRPr lang="zh-CN" altLang="en-US" sz="1400" dirty="0">
                <a:sym typeface="+mn-lt"/>
              </a:endParaRPr>
            </a:p>
          </p:txBody>
        </p:sp>
        <p:sp>
          <p:nvSpPr>
            <p:cNvPr id="32" name="椭圆 31"/>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33" name="组合 32"/>
            <p:cNvGrpSpPr/>
            <p:nvPr/>
          </p:nvGrpSpPr>
          <p:grpSpPr>
            <a:xfrm>
              <a:off x="1682667" y="2126248"/>
              <a:ext cx="522298" cy="598804"/>
              <a:chOff x="2033588" y="4343400"/>
              <a:chExt cx="563563" cy="646113"/>
            </a:xfrm>
            <a:solidFill>
              <a:schemeClr val="bg1"/>
            </a:solidFill>
          </p:grpSpPr>
          <p:sp>
            <p:nvSpPr>
              <p:cNvPr id="34" name="Oval 316"/>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5" name="Freeform 317"/>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6" name="Freeform 318"/>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7" name="Freeform 319"/>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8" name="Freeform 320"/>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9" name="Freeform 321"/>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0" name="Freeform 322"/>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1" name="Freeform 323"/>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2" name="Freeform 324"/>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3" name="Freeform 325"/>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4" name="Freeform 326"/>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5" name="Freeform 327"/>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6" name="Freeform 328"/>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7" name="Freeform 329"/>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8" name="Freeform 330"/>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9" name="Freeform 331"/>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50" name="Oval 332"/>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grpSp>
      </p:grpSp>
      <p:sp>
        <p:nvSpPr>
          <p:cNvPr id="52"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1.2 </a:t>
            </a:r>
            <a:r>
              <a:rPr lang="zh-CN" altLang="en-US" b="0" dirty="0">
                <a:solidFill>
                  <a:srgbClr val="444444"/>
                </a:solidFill>
                <a:latin typeface="+mn-lt"/>
                <a:ea typeface="+mn-ea"/>
                <a:cs typeface="+mn-ea"/>
                <a:sym typeface="+mn-lt"/>
              </a:rPr>
              <a:t>研究意义</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ppt_x</p:attrName>
                                        </p:attrNameLst>
                                      </p:cBhvr>
                                      <p:tavLst>
                                        <p:tav tm="0">
                                          <p:val>
                                            <p:strVal val="#ppt_x-#ppt_w/2"/>
                                          </p:val>
                                        </p:tav>
                                        <p:tav tm="100000">
                                          <p:val>
                                            <p:strVal val="#ppt_x"/>
                                          </p:val>
                                        </p:tav>
                                      </p:tavLst>
                                    </p:anim>
                                    <p:anim calcmode="lin" valueType="num">
                                      <p:cBhvr>
                                        <p:cTn id="8" dur="500" fill="hold"/>
                                        <p:tgtEl>
                                          <p:spTgt spid="52"/>
                                        </p:tgtEl>
                                        <p:attrNameLst>
                                          <p:attrName>ppt_y</p:attrName>
                                        </p:attrNameLst>
                                      </p:cBhvr>
                                      <p:tavLst>
                                        <p:tav tm="0">
                                          <p:val>
                                            <p:strVal val="#ppt_y"/>
                                          </p:val>
                                        </p:tav>
                                        <p:tav tm="100000">
                                          <p:val>
                                            <p:strVal val="#ppt_y"/>
                                          </p:val>
                                        </p:tav>
                                      </p:tavLst>
                                    </p:anim>
                                    <p:anim calcmode="lin" valueType="num">
                                      <p:cBhvr>
                                        <p:cTn id="9" dur="500" fill="hold"/>
                                        <p:tgtEl>
                                          <p:spTgt spid="52"/>
                                        </p:tgtEl>
                                        <p:attrNameLst>
                                          <p:attrName>ppt_w</p:attrName>
                                        </p:attrNameLst>
                                      </p:cBhvr>
                                      <p:tavLst>
                                        <p:tav tm="0">
                                          <p:val>
                                            <p:fltVal val="0"/>
                                          </p:val>
                                        </p:tav>
                                        <p:tav tm="100000">
                                          <p:val>
                                            <p:strVal val="#ppt_w"/>
                                          </p:val>
                                        </p:tav>
                                      </p:tavLst>
                                    </p:anim>
                                    <p:anim calcmode="lin" valueType="num">
                                      <p:cBhvr>
                                        <p:cTn id="10" dur="500" fill="hold"/>
                                        <p:tgtEl>
                                          <p:spTgt spid="52"/>
                                        </p:tgtEl>
                                        <p:attrNameLst>
                                          <p:attrName>ppt_h</p:attrName>
                                        </p:attrNameLst>
                                      </p:cBhvr>
                                      <p:tavLst>
                                        <p:tav tm="0">
                                          <p:val>
                                            <p:strVal val="#ppt_h"/>
                                          </p:val>
                                        </p:tav>
                                        <p:tav tm="100000">
                                          <p:val>
                                            <p:strVal val="#ppt_h"/>
                                          </p:val>
                                        </p:tav>
                                      </p:tavLst>
                                    </p:anim>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2.08333E-7 7.40741E-7 L -2.08333E-7 -0.47384 " pathEditMode="relative" rAng="0" ptsTypes="AA">
                                      <p:cBhvr>
                                        <p:cTn id="14" dur="1500" spd="-100000" fill="hold"/>
                                        <p:tgtEl>
                                          <p:spTgt spid="28"/>
                                        </p:tgtEl>
                                        <p:attrNameLst>
                                          <p:attrName>ppt_x</p:attrName>
                                          <p:attrName>ppt_y</p:attrName>
                                        </p:attrNameLst>
                                      </p:cBhvr>
                                      <p:rCtr x="0" y="-23704"/>
                                    </p:animMotion>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2.08333E-7 1.85185E-6 L -2.08333E-7 -0.22639 " pathEditMode="relative" rAng="0" ptsTypes="AA">
                                      <p:cBhvr>
                                        <p:cTn id="20" dur="1500" spd="-100000" fill="hold"/>
                                        <p:tgtEl>
                                          <p:spTgt spid="15"/>
                                        </p:tgtEl>
                                        <p:attrNameLst>
                                          <p:attrName>ppt_x</p:attrName>
                                          <p:attrName>ppt_y</p:attrName>
                                        </p:attrNameLst>
                                      </p:cBhvr>
                                      <p:rCtr x="0" y="-11319"/>
                                    </p:animMotion>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p:stCondLst>
                              <p:cond delay="2000"/>
                            </p:stCondLst>
                            <p:childTnLst>
                              <p:par>
                                <p:cTn id="25" presetID="42" presetClass="path" presetSubtype="0" accel="50000" decel="50000" fill="hold" nodeType="afterEffect">
                                  <p:stCondLst>
                                    <p:cond delay="0"/>
                                  </p:stCondLst>
                                  <p:childTnLst>
                                    <p:animMotion origin="layout" path="M -2.08333E-7 2.96296E-6 L -2.08333E-7 -0.22639 " pathEditMode="relative" rAng="0" ptsTypes="AA">
                                      <p:cBhvr>
                                        <p:cTn id="26" dur="1500" spd="-100000" fill="hold"/>
                                        <p:tgtEl>
                                          <p:spTgt spid="2"/>
                                        </p:tgtEl>
                                        <p:attrNameLst>
                                          <p:attrName>ppt_x</p:attrName>
                                          <p:attrName>ppt_y</p:attrName>
                                        </p:attrNameLst>
                                      </p:cBhvr>
                                      <p:rCtr x="0" y="-11319"/>
                                    </p:animMotion>
                                  </p:childTnLst>
                                </p:cTn>
                              </p:par>
                            </p:childTnLst>
                          </p:cTn>
                        </p:par>
                        <p:par>
                          <p:cTn id="27" fill="hold">
                            <p:stCondLst>
                              <p:cond delay="3500"/>
                            </p:stCondLst>
                            <p:childTnLst>
                              <p:par>
                                <p:cTn id="28" presetID="2" presetClass="entr" presetSubtype="2" fill="hold" grpId="0" nodeType="afterEffect">
                                  <p:stCondLst>
                                    <p:cond delay="0"/>
                                  </p:stCondLst>
                                  <p:iterate type="lt">
                                    <p:tmPct val="10000"/>
                                  </p:iterate>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1+#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cstate="screen"/>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4" cstate="screen"/>
          <a:srcRect/>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第二部分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5" cstate="screen">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473514" y="3307329"/>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t>系统设计 </a:t>
            </a:r>
            <a:endParaRPr lang="zh-CN" altLang="en-US" sz="6600"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99"/>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1"/>
          <p:cNvCxnSpPr/>
          <p:nvPr/>
        </p:nvCxnSpPr>
        <p:spPr>
          <a:xfrm>
            <a:off x="1532950" y="2341324"/>
            <a:ext cx="9701500" cy="0"/>
          </a:xfrm>
          <a:prstGeom prst="straightConnector1">
            <a:avLst/>
          </a:prstGeom>
          <a:ln w="15875">
            <a:solidFill>
              <a:schemeClr val="tx1">
                <a:lumMod val="85000"/>
                <a:lumOff val="15000"/>
                <a:alpha val="7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8" name="泪滴形 7"/>
          <p:cNvSpPr/>
          <p:nvPr/>
        </p:nvSpPr>
        <p:spPr>
          <a:xfrm>
            <a:off x="2202532" y="4647862"/>
            <a:ext cx="1088070" cy="1088070"/>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9" name="椭圆 8"/>
          <p:cNvSpPr/>
          <p:nvPr/>
        </p:nvSpPr>
        <p:spPr>
          <a:xfrm>
            <a:off x="3134366" y="2218568"/>
            <a:ext cx="247374"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0" name="泪滴形 9"/>
          <p:cNvSpPr/>
          <p:nvPr/>
        </p:nvSpPr>
        <p:spPr>
          <a:xfrm>
            <a:off x="3949025" y="4649522"/>
            <a:ext cx="1086211" cy="1088071"/>
          </a:xfrm>
          <a:prstGeom prst="teardrop">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1" name="椭圆 10"/>
          <p:cNvSpPr/>
          <p:nvPr/>
        </p:nvSpPr>
        <p:spPr>
          <a:xfrm>
            <a:off x="4879000" y="2218568"/>
            <a:ext cx="247374" cy="247373"/>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2" name="泪滴形 11"/>
          <p:cNvSpPr/>
          <p:nvPr/>
        </p:nvSpPr>
        <p:spPr>
          <a:xfrm>
            <a:off x="5676919" y="4647862"/>
            <a:ext cx="1088070" cy="1088070"/>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3" name="椭圆 12"/>
          <p:cNvSpPr/>
          <p:nvPr/>
        </p:nvSpPr>
        <p:spPr>
          <a:xfrm>
            <a:off x="6608753" y="2218568"/>
            <a:ext cx="247374"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4" name="泪滴形 13"/>
          <p:cNvSpPr/>
          <p:nvPr/>
        </p:nvSpPr>
        <p:spPr>
          <a:xfrm>
            <a:off x="7423412" y="4649522"/>
            <a:ext cx="1086211" cy="1088071"/>
          </a:xfrm>
          <a:prstGeom prst="teardrop">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5" name="椭圆 14"/>
          <p:cNvSpPr/>
          <p:nvPr/>
        </p:nvSpPr>
        <p:spPr>
          <a:xfrm>
            <a:off x="8353387" y="2218568"/>
            <a:ext cx="247374" cy="247373"/>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6" name="泪滴形 15"/>
          <p:cNvSpPr/>
          <p:nvPr/>
        </p:nvSpPr>
        <p:spPr>
          <a:xfrm>
            <a:off x="9134566" y="4649522"/>
            <a:ext cx="1088071" cy="1088071"/>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7" name="椭圆 16"/>
          <p:cNvSpPr/>
          <p:nvPr/>
        </p:nvSpPr>
        <p:spPr>
          <a:xfrm>
            <a:off x="10066401" y="2218568"/>
            <a:ext cx="247373"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grpSp>
        <p:nvGrpSpPr>
          <p:cNvPr id="23" name="组合 22"/>
          <p:cNvGrpSpPr>
            <a:grpSpLocks noChangeAspect="1"/>
          </p:cNvGrpSpPr>
          <p:nvPr/>
        </p:nvGrpSpPr>
        <p:grpSpPr>
          <a:xfrm>
            <a:off x="3948230" y="1726063"/>
            <a:ext cx="523494" cy="397755"/>
            <a:chOff x="4268086" y="4221191"/>
            <a:chExt cx="509646" cy="387231"/>
          </a:xfrm>
          <a:solidFill>
            <a:srgbClr val="CF3B4C"/>
          </a:solidFill>
          <a:effectLst/>
        </p:grpSpPr>
        <p:sp>
          <p:nvSpPr>
            <p:cNvPr id="24"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sp>
          <p:nvSpPr>
            <p:cNvPr id="25"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grpSp>
      <p:grpSp>
        <p:nvGrpSpPr>
          <p:cNvPr id="26" name="组合 25"/>
          <p:cNvGrpSpPr/>
          <p:nvPr/>
        </p:nvGrpSpPr>
        <p:grpSpPr>
          <a:xfrm>
            <a:off x="2219440" y="1727741"/>
            <a:ext cx="421096" cy="402728"/>
            <a:chOff x="1004888" y="993775"/>
            <a:chExt cx="2438400" cy="2332038"/>
          </a:xfrm>
          <a:solidFill>
            <a:srgbClr val="344F66"/>
          </a:solidFill>
          <a:effectLst/>
        </p:grpSpPr>
        <p:sp>
          <p:nvSpPr>
            <p:cNvPr id="27"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sp>
          <p:nvSpPr>
            <p:cNvPr id="28" name="任意多边形 43"/>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endParaRPr lang="zh-CN" altLang="en-US" sz="2000" noProof="1">
                <a:solidFill>
                  <a:prstClr val="black"/>
                </a:solidFill>
                <a:cs typeface="+mn-ea"/>
                <a:sym typeface="+mn-lt"/>
              </a:endParaRPr>
            </a:p>
          </p:txBody>
        </p:sp>
      </p:grpSp>
      <p:grpSp>
        <p:nvGrpSpPr>
          <p:cNvPr id="29" name="组合 28"/>
          <p:cNvGrpSpPr/>
          <p:nvPr/>
        </p:nvGrpSpPr>
        <p:grpSpPr>
          <a:xfrm>
            <a:off x="7419474" y="1693099"/>
            <a:ext cx="370488" cy="473812"/>
            <a:chOff x="1605186" y="572440"/>
            <a:chExt cx="563562" cy="720725"/>
          </a:xfrm>
          <a:solidFill>
            <a:srgbClr val="CF3B4C"/>
          </a:solidFill>
          <a:effectLst/>
        </p:grpSpPr>
        <p:sp>
          <p:nvSpPr>
            <p:cNvPr id="30"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1"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2"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grpSp>
      <p:grpSp>
        <p:nvGrpSpPr>
          <p:cNvPr id="33" name="组合 32"/>
          <p:cNvGrpSpPr>
            <a:grpSpLocks noChangeAspect="1"/>
          </p:cNvGrpSpPr>
          <p:nvPr/>
        </p:nvGrpSpPr>
        <p:grpSpPr>
          <a:xfrm>
            <a:off x="5678225" y="1671269"/>
            <a:ext cx="411318" cy="465212"/>
            <a:chOff x="4994016" y="4872553"/>
            <a:chExt cx="406394" cy="459644"/>
          </a:xfrm>
          <a:solidFill>
            <a:srgbClr val="344F66"/>
          </a:solidFill>
          <a:effectLst/>
        </p:grpSpPr>
        <p:sp>
          <p:nvSpPr>
            <p:cNvPr id="34" name="Freeform 148"/>
            <p:cNvSpPr>
              <a:spLocks noEditPoints="1"/>
            </p:cNvSpPr>
            <p:nvPr/>
          </p:nvSpPr>
          <p:spPr bwMode="auto">
            <a:xfrm>
              <a:off x="5049137" y="4872553"/>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5"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6"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grpSp>
      <p:grpSp>
        <p:nvGrpSpPr>
          <p:cNvPr id="37" name="组合 36"/>
          <p:cNvGrpSpPr>
            <a:grpSpLocks noChangeAspect="1"/>
          </p:cNvGrpSpPr>
          <p:nvPr/>
        </p:nvGrpSpPr>
        <p:grpSpPr>
          <a:xfrm>
            <a:off x="9199038" y="1693258"/>
            <a:ext cx="410297" cy="458848"/>
            <a:chOff x="5999255" y="3275006"/>
            <a:chExt cx="402656" cy="450303"/>
          </a:xfrm>
          <a:solidFill>
            <a:srgbClr val="344F66"/>
          </a:solidFill>
          <a:effectLst/>
        </p:grpSpPr>
        <p:sp>
          <p:nvSpPr>
            <p:cNvPr id="38"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9"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40"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41"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42"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grpSp>
      <p:sp>
        <p:nvSpPr>
          <p:cNvPr id="43" name="文本框 52"/>
          <p:cNvSpPr txBox="1">
            <a:spLocks noChangeArrowheads="1"/>
          </p:cNvSpPr>
          <p:nvPr/>
        </p:nvSpPr>
        <p:spPr bwMode="auto">
          <a:xfrm>
            <a:off x="1684048" y="2705742"/>
            <a:ext cx="70916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zh-CN" sz="1600" dirty="0"/>
              <a:t>本系统的设计为了便于小区管理而设计，其中管理员涉及的功能有楼宇管理、</a:t>
            </a:r>
            <a:endParaRPr lang="zh-CN" altLang="zh-CN" sz="1600" dirty="0"/>
          </a:p>
          <a:p>
            <a:pPr algn="l"/>
            <a:r>
              <a:rPr lang="zh-CN" altLang="zh-CN" sz="1600" dirty="0"/>
              <a:t>住房管理、车位管理、物业管理、投诉管理、报修管理、系统管理等。小区</a:t>
            </a:r>
            <a:endParaRPr lang="zh-CN" altLang="zh-CN" sz="1600" dirty="0"/>
          </a:p>
          <a:p>
            <a:pPr algn="l"/>
            <a:r>
              <a:rPr lang="zh-CN" altLang="zh-CN" sz="1600" dirty="0"/>
              <a:t>业主涉及的功能有登录、投诉业务、报修业务。</a:t>
            </a:r>
            <a:endParaRPr lang="zh-CN" altLang="zh-CN" sz="1600" dirty="0"/>
          </a:p>
        </p:txBody>
      </p:sp>
      <p:sp>
        <p:nvSpPr>
          <p:cNvPr id="44" name="文本框 53"/>
          <p:cNvSpPr txBox="1">
            <a:spLocks noChangeArrowheads="1"/>
          </p:cNvSpPr>
          <p:nvPr/>
        </p:nvSpPr>
        <p:spPr bwMode="auto">
          <a:xfrm>
            <a:off x="3440457" y="2950431"/>
            <a:ext cx="3674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a:solidFill>
                  <a:srgbClr val="344F66"/>
                </a:solidFill>
                <a:cs typeface="+mn-ea"/>
                <a:sym typeface="+mn-lt"/>
              </a:rPr>
              <a:t>   </a:t>
            </a:r>
            <a:endParaRPr lang="en-US" altLang="zh-CN" sz="1200" dirty="0">
              <a:solidFill>
                <a:srgbClr val="555555"/>
              </a:solidFill>
              <a:cs typeface="+mn-ea"/>
              <a:sym typeface="+mn-lt"/>
            </a:endParaRPr>
          </a:p>
        </p:txBody>
      </p:sp>
      <p:sp>
        <p:nvSpPr>
          <p:cNvPr id="46" name="文本框 55"/>
          <p:cNvSpPr txBox="1">
            <a:spLocks noChangeArrowheads="1"/>
          </p:cNvSpPr>
          <p:nvPr/>
        </p:nvSpPr>
        <p:spPr bwMode="auto">
          <a:xfrm>
            <a:off x="6894120" y="2950431"/>
            <a:ext cx="3674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a:solidFill>
                  <a:srgbClr val="344F66"/>
                </a:solidFill>
                <a:cs typeface="+mn-ea"/>
                <a:sym typeface="+mn-lt"/>
              </a:rPr>
              <a:t>   </a:t>
            </a:r>
            <a:endParaRPr lang="en-US" altLang="zh-CN" sz="1200" dirty="0">
              <a:solidFill>
                <a:srgbClr val="555555"/>
              </a:solidFill>
              <a:cs typeface="+mn-ea"/>
              <a:sym typeface="+mn-lt"/>
            </a:endParaRPr>
          </a:p>
        </p:txBody>
      </p:sp>
      <p:sp>
        <p:nvSpPr>
          <p:cNvPr id="49" name="TextBox 42"/>
          <p:cNvSpPr txBox="1"/>
          <p:nvPr/>
        </p:nvSpPr>
        <p:spPr>
          <a:xfrm>
            <a:off x="1311275" y="315595"/>
            <a:ext cx="4191000"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2.1 系统功能模块设计</a:t>
            </a:r>
            <a:endParaRPr lang="en-US" altLang="zh-CN"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ppt_x</p:attrName>
                                        </p:attrNameLst>
                                      </p:cBhvr>
                                      <p:tavLst>
                                        <p:tav tm="0">
                                          <p:val>
                                            <p:strVal val="#ppt_x-#ppt_w/2"/>
                                          </p:val>
                                        </p:tav>
                                        <p:tav tm="100000">
                                          <p:val>
                                            <p:strVal val="#ppt_x"/>
                                          </p:val>
                                        </p:tav>
                                      </p:tavLst>
                                    </p:anim>
                                    <p:anim calcmode="lin" valueType="num">
                                      <p:cBhvr>
                                        <p:cTn id="8" dur="500" fill="hold"/>
                                        <p:tgtEl>
                                          <p:spTgt spid="49"/>
                                        </p:tgtEl>
                                        <p:attrNameLst>
                                          <p:attrName>ppt_y</p:attrName>
                                        </p:attrNameLst>
                                      </p:cBhvr>
                                      <p:tavLst>
                                        <p:tav tm="0">
                                          <p:val>
                                            <p:strVal val="#ppt_y"/>
                                          </p:val>
                                        </p:tav>
                                        <p:tav tm="100000">
                                          <p:val>
                                            <p:strVal val="#ppt_y"/>
                                          </p:val>
                                        </p:tav>
                                      </p:tavLst>
                                    </p:anim>
                                    <p:anim calcmode="lin" valueType="num">
                                      <p:cBhvr>
                                        <p:cTn id="9" dur="500" fill="hold"/>
                                        <p:tgtEl>
                                          <p:spTgt spid="49"/>
                                        </p:tgtEl>
                                        <p:attrNameLst>
                                          <p:attrName>ppt_w</p:attrName>
                                        </p:attrNameLst>
                                      </p:cBhvr>
                                      <p:tavLst>
                                        <p:tav tm="0">
                                          <p:val>
                                            <p:fltVal val="0"/>
                                          </p:val>
                                        </p:tav>
                                        <p:tav tm="100000">
                                          <p:val>
                                            <p:strVal val="#ppt_w"/>
                                          </p:val>
                                        </p:tav>
                                      </p:tavLst>
                                    </p:anim>
                                    <p:anim calcmode="lin" valueType="num">
                                      <p:cBhvr>
                                        <p:cTn id="10" dur="500" fill="hold"/>
                                        <p:tgtEl>
                                          <p:spTgt spid="4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0-#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0-#ppt_w/2"/>
                                          </p:val>
                                        </p:tav>
                                        <p:tav tm="100000">
                                          <p:val>
                                            <p:strVal val="#ppt_x"/>
                                          </p:val>
                                        </p:tav>
                                      </p:tavLst>
                                    </p:anim>
                                    <p:anim calcmode="lin" valueType="num">
                                      <p:cBhvr additive="base">
                                        <p:cTn id="52" dur="500" fill="hold"/>
                                        <p:tgtEl>
                                          <p:spTgt spid="1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2000"/>
                            </p:stCondLst>
                            <p:childTnLst>
                              <p:par>
                                <p:cTn id="58" presetID="2" presetClass="entr" presetSubtype="4" fill="hold" nodeType="after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ppt_x"/>
                                          </p:val>
                                        </p:tav>
                                        <p:tav tm="100000">
                                          <p:val>
                                            <p:strVal val="#ppt_x"/>
                                          </p:val>
                                        </p:tav>
                                      </p:tavLst>
                                    </p:anim>
                                    <p:anim calcmode="lin" valueType="num">
                                      <p:cBhvr additive="base">
                                        <p:cTn id="69" dur="500" fill="hold"/>
                                        <p:tgtEl>
                                          <p:spTgt spid="33"/>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additive="base">
                                        <p:cTn id="72" dur="500" fill="hold"/>
                                        <p:tgtEl>
                                          <p:spTgt spid="29"/>
                                        </p:tgtEl>
                                        <p:attrNameLst>
                                          <p:attrName>ppt_x</p:attrName>
                                        </p:attrNameLst>
                                      </p:cBhvr>
                                      <p:tavLst>
                                        <p:tav tm="0">
                                          <p:val>
                                            <p:strVal val="#ppt_x"/>
                                          </p:val>
                                        </p:tav>
                                        <p:tav tm="100000">
                                          <p:val>
                                            <p:strVal val="#ppt_x"/>
                                          </p:val>
                                        </p:tav>
                                      </p:tavLst>
                                    </p:anim>
                                    <p:anim calcmode="lin" valueType="num">
                                      <p:cBhvr additive="base">
                                        <p:cTn id="73" dur="500" fill="hold"/>
                                        <p:tgtEl>
                                          <p:spTgt spid="29"/>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ppt_x"/>
                                          </p:val>
                                        </p:tav>
                                        <p:tav tm="100000">
                                          <p:val>
                                            <p:strVal val="#ppt_x"/>
                                          </p:val>
                                        </p:tav>
                                      </p:tavLst>
                                    </p:anim>
                                    <p:anim calcmode="lin" valueType="num">
                                      <p:cBhvr additive="base">
                                        <p:cTn id="77" dur="500" fill="hold"/>
                                        <p:tgtEl>
                                          <p:spTgt spid="37"/>
                                        </p:tgtEl>
                                        <p:attrNameLst>
                                          <p:attrName>ppt_y</p:attrName>
                                        </p:attrNameLst>
                                      </p:cBhvr>
                                      <p:tavLst>
                                        <p:tav tm="0">
                                          <p:val>
                                            <p:strVal val="1+#ppt_h/2"/>
                                          </p:val>
                                        </p:tav>
                                        <p:tav tm="100000">
                                          <p:val>
                                            <p:strVal val="#ppt_y"/>
                                          </p:val>
                                        </p:tav>
                                      </p:tavLst>
                                    </p:anim>
                                  </p:childTnLst>
                                </p:cTn>
                              </p:par>
                            </p:childTnLst>
                          </p:cTn>
                        </p:par>
                        <p:par>
                          <p:cTn id="78" fill="hold">
                            <p:stCondLst>
                              <p:cond delay="2500"/>
                            </p:stCondLst>
                            <p:childTnLst>
                              <p:par>
                                <p:cTn id="79" presetID="22" presetClass="entr" presetSubtype="8" fill="hold" grpId="0" nodeType="after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left)">
                                      <p:cBhvr>
                                        <p:cTn id="84" dur="500"/>
                                        <p:tgtEl>
                                          <p:spTgt spid="4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43" grpId="0"/>
      <p:bldP spid="44" grpId="0"/>
      <p:bldP spid="46"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76211" y="2584748"/>
            <a:ext cx="3168118" cy="3007911"/>
            <a:chOff x="67090" y="2080407"/>
            <a:chExt cx="4190334" cy="3978435"/>
          </a:xfrm>
        </p:grpSpPr>
        <p:sp>
          <p:nvSpPr>
            <p:cNvPr id="2" name="Freeform 5"/>
            <p:cNvSpPr>
              <a:spLocks noEditPoints="1"/>
            </p:cNvSpPr>
            <p:nvPr/>
          </p:nvSpPr>
          <p:spPr bwMode="auto">
            <a:xfrm>
              <a:off x="543264" y="4927928"/>
              <a:ext cx="190469" cy="2381"/>
            </a:xfrm>
            <a:custGeom>
              <a:avLst/>
              <a:gdLst/>
              <a:ahLst/>
              <a:cxnLst>
                <a:cxn ang="0">
                  <a:pos x="80" y="0"/>
                </a:cxn>
                <a:cxn ang="0">
                  <a:pos x="78" y="0"/>
                </a:cxn>
                <a:cxn ang="0">
                  <a:pos x="80" y="0"/>
                </a:cxn>
                <a:cxn ang="0">
                  <a:pos x="80" y="0"/>
                </a:cxn>
                <a:cxn ang="0">
                  <a:pos x="0" y="0"/>
                </a:cxn>
                <a:cxn ang="0">
                  <a:pos x="0" y="0"/>
                </a:cxn>
                <a:cxn ang="0">
                  <a:pos x="0" y="0"/>
                </a:cxn>
                <a:cxn ang="0">
                  <a:pos x="0" y="0"/>
                </a:cxn>
              </a:cxnLst>
              <a:rect l="0" t="0" r="r" b="b"/>
              <a:pathLst>
                <a:path w="80">
                  <a:moveTo>
                    <a:pt x="80" y="0"/>
                  </a:moveTo>
                  <a:lnTo>
                    <a:pt x="78" y="0"/>
                  </a:lnTo>
                  <a:lnTo>
                    <a:pt x="80" y="0"/>
                  </a:lnTo>
                  <a:lnTo>
                    <a:pt x="80" y="0"/>
                  </a:lnTo>
                  <a:close/>
                  <a:moveTo>
                    <a:pt x="0" y="0"/>
                  </a:moveTo>
                  <a:lnTo>
                    <a:pt x="0" y="0"/>
                  </a:lnTo>
                  <a:lnTo>
                    <a:pt x="0" y="0"/>
                  </a:lnTo>
                  <a:lnTo>
                    <a:pt x="0" y="0"/>
                  </a:lnTo>
                  <a:close/>
                </a:path>
              </a:pathLst>
            </a:custGeom>
            <a:solidFill>
              <a:srgbClr val="AEA59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3" name="Freeform 6"/>
            <p:cNvSpPr/>
            <p:nvPr/>
          </p:nvSpPr>
          <p:spPr bwMode="auto">
            <a:xfrm>
              <a:off x="2126544" y="2080407"/>
              <a:ext cx="852352" cy="1204721"/>
            </a:xfrm>
            <a:custGeom>
              <a:avLst/>
              <a:gdLst/>
              <a:ahLst/>
              <a:cxnLst>
                <a:cxn ang="0">
                  <a:pos x="183" y="260"/>
                </a:cxn>
                <a:cxn ang="0">
                  <a:pos x="119" y="260"/>
                </a:cxn>
                <a:cxn ang="0">
                  <a:pos x="124" y="244"/>
                </a:cxn>
                <a:cxn ang="0">
                  <a:pos x="115" y="223"/>
                </a:cxn>
                <a:cxn ang="0">
                  <a:pos x="95" y="215"/>
                </a:cxn>
                <a:cxn ang="0">
                  <a:pos x="76" y="222"/>
                </a:cxn>
                <a:cxn ang="0">
                  <a:pos x="74" y="223"/>
                </a:cxn>
                <a:cxn ang="0">
                  <a:pos x="66" y="244"/>
                </a:cxn>
                <a:cxn ang="0">
                  <a:pos x="71" y="260"/>
                </a:cxn>
                <a:cxn ang="0">
                  <a:pos x="0" y="260"/>
                </a:cxn>
                <a:cxn ang="0">
                  <a:pos x="11" y="226"/>
                </a:cxn>
                <a:cxn ang="0">
                  <a:pos x="31" y="92"/>
                </a:cxn>
                <a:cxn ang="0">
                  <a:pos x="63" y="0"/>
                </a:cxn>
                <a:cxn ang="0">
                  <a:pos x="167" y="92"/>
                </a:cxn>
                <a:cxn ang="0">
                  <a:pos x="184" y="226"/>
                </a:cxn>
                <a:cxn ang="0">
                  <a:pos x="183" y="260"/>
                </a:cxn>
              </a:cxnLst>
              <a:rect l="0" t="0" r="r" b="b"/>
              <a:pathLst>
                <a:path w="184" h="260">
                  <a:moveTo>
                    <a:pt x="183" y="260"/>
                  </a:moveTo>
                  <a:cubicBezTo>
                    <a:pt x="119" y="260"/>
                    <a:pt x="119" y="260"/>
                    <a:pt x="119" y="260"/>
                  </a:cubicBezTo>
                  <a:cubicBezTo>
                    <a:pt x="122" y="255"/>
                    <a:pt x="124" y="250"/>
                    <a:pt x="124" y="244"/>
                  </a:cubicBezTo>
                  <a:cubicBezTo>
                    <a:pt x="124" y="236"/>
                    <a:pt x="121" y="229"/>
                    <a:pt x="115" y="223"/>
                  </a:cubicBezTo>
                  <a:cubicBezTo>
                    <a:pt x="110" y="218"/>
                    <a:pt x="103" y="215"/>
                    <a:pt x="95" y="215"/>
                  </a:cubicBezTo>
                  <a:cubicBezTo>
                    <a:pt x="87" y="215"/>
                    <a:pt x="81" y="217"/>
                    <a:pt x="76" y="222"/>
                  </a:cubicBezTo>
                  <a:cubicBezTo>
                    <a:pt x="75" y="222"/>
                    <a:pt x="75" y="223"/>
                    <a:pt x="74" y="223"/>
                  </a:cubicBezTo>
                  <a:cubicBezTo>
                    <a:pt x="69" y="229"/>
                    <a:pt x="66" y="236"/>
                    <a:pt x="66" y="244"/>
                  </a:cubicBezTo>
                  <a:cubicBezTo>
                    <a:pt x="66" y="250"/>
                    <a:pt x="67" y="255"/>
                    <a:pt x="71" y="260"/>
                  </a:cubicBezTo>
                  <a:cubicBezTo>
                    <a:pt x="0" y="260"/>
                    <a:pt x="0" y="260"/>
                    <a:pt x="0" y="260"/>
                  </a:cubicBezTo>
                  <a:cubicBezTo>
                    <a:pt x="4" y="249"/>
                    <a:pt x="8" y="237"/>
                    <a:pt x="11" y="226"/>
                  </a:cubicBezTo>
                  <a:cubicBezTo>
                    <a:pt x="25" y="181"/>
                    <a:pt x="31" y="136"/>
                    <a:pt x="31" y="92"/>
                  </a:cubicBezTo>
                  <a:cubicBezTo>
                    <a:pt x="24" y="32"/>
                    <a:pt x="35" y="1"/>
                    <a:pt x="63" y="0"/>
                  </a:cubicBezTo>
                  <a:cubicBezTo>
                    <a:pt x="114" y="6"/>
                    <a:pt x="148" y="37"/>
                    <a:pt x="167" y="92"/>
                  </a:cubicBezTo>
                  <a:cubicBezTo>
                    <a:pt x="179" y="128"/>
                    <a:pt x="184" y="173"/>
                    <a:pt x="184" y="226"/>
                  </a:cubicBezTo>
                  <a:cubicBezTo>
                    <a:pt x="184" y="237"/>
                    <a:pt x="184" y="248"/>
                    <a:pt x="183" y="260"/>
                  </a:cubicBez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4" name="Freeform 7"/>
            <p:cNvSpPr>
              <a:spLocks noEditPoints="1"/>
            </p:cNvSpPr>
            <p:nvPr/>
          </p:nvSpPr>
          <p:spPr bwMode="auto">
            <a:xfrm>
              <a:off x="1205146" y="3075610"/>
              <a:ext cx="1768988" cy="1342811"/>
            </a:xfrm>
            <a:custGeom>
              <a:avLst/>
              <a:gdLst/>
              <a:ahLst/>
              <a:cxnLst>
                <a:cxn ang="0">
                  <a:pos x="372" y="145"/>
                </a:cxn>
                <a:cxn ang="0">
                  <a:pos x="372" y="184"/>
                </a:cxn>
                <a:cxn ang="0">
                  <a:pos x="353" y="191"/>
                </a:cxn>
                <a:cxn ang="0">
                  <a:pos x="351" y="193"/>
                </a:cxn>
                <a:cxn ang="0">
                  <a:pos x="343" y="213"/>
                </a:cxn>
                <a:cxn ang="0">
                  <a:pos x="351" y="234"/>
                </a:cxn>
                <a:cxn ang="0">
                  <a:pos x="353" y="235"/>
                </a:cxn>
                <a:cxn ang="0">
                  <a:pos x="372" y="242"/>
                </a:cxn>
                <a:cxn ang="0">
                  <a:pos x="372" y="273"/>
                </a:cxn>
                <a:cxn ang="0">
                  <a:pos x="372" y="290"/>
                </a:cxn>
                <a:cxn ang="0">
                  <a:pos x="353" y="290"/>
                </a:cxn>
                <a:cxn ang="0">
                  <a:pos x="280" y="290"/>
                </a:cxn>
                <a:cxn ang="0">
                  <a:pos x="284" y="287"/>
                </a:cxn>
                <a:cxn ang="0">
                  <a:pos x="293" y="266"/>
                </a:cxn>
                <a:cxn ang="0">
                  <a:pos x="284" y="246"/>
                </a:cxn>
                <a:cxn ang="0">
                  <a:pos x="264" y="237"/>
                </a:cxn>
                <a:cxn ang="0">
                  <a:pos x="243" y="246"/>
                </a:cxn>
                <a:cxn ang="0">
                  <a:pos x="235" y="266"/>
                </a:cxn>
                <a:cxn ang="0">
                  <a:pos x="243" y="287"/>
                </a:cxn>
                <a:cxn ang="0">
                  <a:pos x="247" y="290"/>
                </a:cxn>
                <a:cxn ang="0">
                  <a:pos x="162" y="290"/>
                </a:cxn>
                <a:cxn ang="0">
                  <a:pos x="100" y="290"/>
                </a:cxn>
                <a:cxn ang="0">
                  <a:pos x="104" y="287"/>
                </a:cxn>
                <a:cxn ang="0">
                  <a:pos x="112" y="266"/>
                </a:cxn>
                <a:cxn ang="0">
                  <a:pos x="104" y="246"/>
                </a:cxn>
                <a:cxn ang="0">
                  <a:pos x="83" y="237"/>
                </a:cxn>
                <a:cxn ang="0">
                  <a:pos x="63" y="246"/>
                </a:cxn>
                <a:cxn ang="0">
                  <a:pos x="54" y="266"/>
                </a:cxn>
                <a:cxn ang="0">
                  <a:pos x="63" y="287"/>
                </a:cxn>
                <a:cxn ang="0">
                  <a:pos x="67" y="290"/>
                </a:cxn>
                <a:cxn ang="0">
                  <a:pos x="0" y="290"/>
                </a:cxn>
                <a:cxn ang="0">
                  <a:pos x="0" y="225"/>
                </a:cxn>
                <a:cxn ang="0">
                  <a:pos x="157" y="134"/>
                </a:cxn>
                <a:cxn ang="0">
                  <a:pos x="199" y="45"/>
                </a:cxn>
                <a:cxn ang="0">
                  <a:pos x="270" y="45"/>
                </a:cxn>
                <a:cxn ang="0">
                  <a:pos x="265" y="29"/>
                </a:cxn>
                <a:cxn ang="0">
                  <a:pos x="273" y="8"/>
                </a:cxn>
                <a:cxn ang="0">
                  <a:pos x="275" y="7"/>
                </a:cxn>
                <a:cxn ang="0">
                  <a:pos x="294" y="0"/>
                </a:cxn>
                <a:cxn ang="0">
                  <a:pos x="314" y="8"/>
                </a:cxn>
                <a:cxn ang="0">
                  <a:pos x="323" y="29"/>
                </a:cxn>
                <a:cxn ang="0">
                  <a:pos x="318" y="45"/>
                </a:cxn>
                <a:cxn ang="0">
                  <a:pos x="382" y="45"/>
                </a:cxn>
                <a:cxn ang="0">
                  <a:pos x="372" y="145"/>
                </a:cxn>
                <a:cxn ang="0">
                  <a:pos x="353" y="278"/>
                </a:cxn>
                <a:cxn ang="0">
                  <a:pos x="353" y="277"/>
                </a:cxn>
                <a:cxn ang="0">
                  <a:pos x="352" y="278"/>
                </a:cxn>
                <a:cxn ang="0">
                  <a:pos x="353" y="278"/>
                </a:cxn>
              </a:cxnLst>
              <a:rect l="0" t="0" r="r" b="b"/>
              <a:pathLst>
                <a:path w="382" h="290">
                  <a:moveTo>
                    <a:pt x="372" y="145"/>
                  </a:moveTo>
                  <a:cubicBezTo>
                    <a:pt x="372" y="184"/>
                    <a:pt x="372" y="184"/>
                    <a:pt x="372" y="184"/>
                  </a:cubicBezTo>
                  <a:cubicBezTo>
                    <a:pt x="365" y="184"/>
                    <a:pt x="358" y="187"/>
                    <a:pt x="353" y="191"/>
                  </a:cubicBezTo>
                  <a:cubicBezTo>
                    <a:pt x="352" y="192"/>
                    <a:pt x="352" y="192"/>
                    <a:pt x="351" y="193"/>
                  </a:cubicBezTo>
                  <a:cubicBezTo>
                    <a:pt x="346" y="198"/>
                    <a:pt x="343" y="205"/>
                    <a:pt x="343" y="213"/>
                  </a:cubicBezTo>
                  <a:cubicBezTo>
                    <a:pt x="343" y="221"/>
                    <a:pt x="346" y="228"/>
                    <a:pt x="351" y="234"/>
                  </a:cubicBezTo>
                  <a:cubicBezTo>
                    <a:pt x="352" y="234"/>
                    <a:pt x="352" y="235"/>
                    <a:pt x="353" y="235"/>
                  </a:cubicBezTo>
                  <a:cubicBezTo>
                    <a:pt x="358" y="240"/>
                    <a:pt x="365" y="242"/>
                    <a:pt x="372" y="242"/>
                  </a:cubicBezTo>
                  <a:cubicBezTo>
                    <a:pt x="372" y="273"/>
                    <a:pt x="372" y="273"/>
                    <a:pt x="372" y="273"/>
                  </a:cubicBezTo>
                  <a:cubicBezTo>
                    <a:pt x="372" y="290"/>
                    <a:pt x="372" y="290"/>
                    <a:pt x="372" y="290"/>
                  </a:cubicBezTo>
                  <a:cubicBezTo>
                    <a:pt x="353" y="290"/>
                    <a:pt x="353" y="290"/>
                    <a:pt x="353" y="290"/>
                  </a:cubicBezTo>
                  <a:cubicBezTo>
                    <a:pt x="280" y="290"/>
                    <a:pt x="280" y="290"/>
                    <a:pt x="280" y="290"/>
                  </a:cubicBezTo>
                  <a:cubicBezTo>
                    <a:pt x="281" y="289"/>
                    <a:pt x="283" y="288"/>
                    <a:pt x="284" y="287"/>
                  </a:cubicBezTo>
                  <a:cubicBezTo>
                    <a:pt x="290" y="281"/>
                    <a:pt x="293" y="274"/>
                    <a:pt x="293" y="266"/>
                  </a:cubicBezTo>
                  <a:cubicBezTo>
                    <a:pt x="293" y="258"/>
                    <a:pt x="290" y="252"/>
                    <a:pt x="284" y="246"/>
                  </a:cubicBezTo>
                  <a:cubicBezTo>
                    <a:pt x="278" y="240"/>
                    <a:pt x="272" y="237"/>
                    <a:pt x="264" y="237"/>
                  </a:cubicBezTo>
                  <a:cubicBezTo>
                    <a:pt x="256" y="237"/>
                    <a:pt x="249" y="240"/>
                    <a:pt x="243" y="246"/>
                  </a:cubicBezTo>
                  <a:cubicBezTo>
                    <a:pt x="237" y="252"/>
                    <a:pt x="235" y="258"/>
                    <a:pt x="235" y="266"/>
                  </a:cubicBezTo>
                  <a:cubicBezTo>
                    <a:pt x="235" y="274"/>
                    <a:pt x="237" y="281"/>
                    <a:pt x="243" y="287"/>
                  </a:cubicBezTo>
                  <a:cubicBezTo>
                    <a:pt x="244" y="288"/>
                    <a:pt x="246" y="289"/>
                    <a:pt x="247" y="290"/>
                  </a:cubicBezTo>
                  <a:cubicBezTo>
                    <a:pt x="162" y="290"/>
                    <a:pt x="162" y="290"/>
                    <a:pt x="162" y="290"/>
                  </a:cubicBezTo>
                  <a:cubicBezTo>
                    <a:pt x="100" y="290"/>
                    <a:pt x="100" y="290"/>
                    <a:pt x="100" y="290"/>
                  </a:cubicBezTo>
                  <a:cubicBezTo>
                    <a:pt x="101" y="289"/>
                    <a:pt x="103" y="288"/>
                    <a:pt x="104" y="287"/>
                  </a:cubicBezTo>
                  <a:cubicBezTo>
                    <a:pt x="110" y="281"/>
                    <a:pt x="112" y="274"/>
                    <a:pt x="112" y="266"/>
                  </a:cubicBezTo>
                  <a:cubicBezTo>
                    <a:pt x="112" y="258"/>
                    <a:pt x="110" y="252"/>
                    <a:pt x="104" y="246"/>
                  </a:cubicBezTo>
                  <a:cubicBezTo>
                    <a:pt x="98" y="240"/>
                    <a:pt x="91" y="237"/>
                    <a:pt x="83" y="237"/>
                  </a:cubicBezTo>
                  <a:cubicBezTo>
                    <a:pt x="75" y="237"/>
                    <a:pt x="69" y="240"/>
                    <a:pt x="63" y="246"/>
                  </a:cubicBezTo>
                  <a:cubicBezTo>
                    <a:pt x="57" y="252"/>
                    <a:pt x="54" y="258"/>
                    <a:pt x="54" y="266"/>
                  </a:cubicBezTo>
                  <a:cubicBezTo>
                    <a:pt x="54" y="274"/>
                    <a:pt x="57" y="281"/>
                    <a:pt x="63" y="287"/>
                  </a:cubicBezTo>
                  <a:cubicBezTo>
                    <a:pt x="64" y="288"/>
                    <a:pt x="65" y="289"/>
                    <a:pt x="67" y="290"/>
                  </a:cubicBezTo>
                  <a:cubicBezTo>
                    <a:pt x="0" y="290"/>
                    <a:pt x="0" y="290"/>
                    <a:pt x="0" y="290"/>
                  </a:cubicBezTo>
                  <a:cubicBezTo>
                    <a:pt x="0" y="225"/>
                    <a:pt x="0" y="225"/>
                    <a:pt x="0" y="225"/>
                  </a:cubicBezTo>
                  <a:cubicBezTo>
                    <a:pt x="77" y="219"/>
                    <a:pt x="129" y="188"/>
                    <a:pt x="157" y="134"/>
                  </a:cubicBezTo>
                  <a:cubicBezTo>
                    <a:pt x="174" y="104"/>
                    <a:pt x="188" y="74"/>
                    <a:pt x="199" y="45"/>
                  </a:cubicBezTo>
                  <a:cubicBezTo>
                    <a:pt x="270" y="45"/>
                    <a:pt x="270" y="45"/>
                    <a:pt x="270" y="45"/>
                  </a:cubicBezTo>
                  <a:cubicBezTo>
                    <a:pt x="266" y="40"/>
                    <a:pt x="265" y="35"/>
                    <a:pt x="265" y="29"/>
                  </a:cubicBezTo>
                  <a:cubicBezTo>
                    <a:pt x="265" y="21"/>
                    <a:pt x="268" y="14"/>
                    <a:pt x="273" y="8"/>
                  </a:cubicBezTo>
                  <a:cubicBezTo>
                    <a:pt x="274" y="8"/>
                    <a:pt x="274" y="7"/>
                    <a:pt x="275" y="7"/>
                  </a:cubicBezTo>
                  <a:cubicBezTo>
                    <a:pt x="280" y="2"/>
                    <a:pt x="286" y="0"/>
                    <a:pt x="294" y="0"/>
                  </a:cubicBezTo>
                  <a:cubicBezTo>
                    <a:pt x="302" y="0"/>
                    <a:pt x="309" y="3"/>
                    <a:pt x="314" y="8"/>
                  </a:cubicBezTo>
                  <a:cubicBezTo>
                    <a:pt x="320" y="14"/>
                    <a:pt x="323" y="21"/>
                    <a:pt x="323" y="29"/>
                  </a:cubicBezTo>
                  <a:cubicBezTo>
                    <a:pt x="323" y="35"/>
                    <a:pt x="321" y="40"/>
                    <a:pt x="318" y="45"/>
                  </a:cubicBezTo>
                  <a:cubicBezTo>
                    <a:pt x="382" y="45"/>
                    <a:pt x="382" y="45"/>
                    <a:pt x="382" y="45"/>
                  </a:cubicBezTo>
                  <a:cubicBezTo>
                    <a:pt x="380" y="76"/>
                    <a:pt x="377" y="109"/>
                    <a:pt x="372" y="145"/>
                  </a:cubicBezTo>
                  <a:close/>
                  <a:moveTo>
                    <a:pt x="353" y="278"/>
                  </a:moveTo>
                  <a:cubicBezTo>
                    <a:pt x="353" y="277"/>
                    <a:pt x="353" y="277"/>
                    <a:pt x="353" y="277"/>
                  </a:cubicBezTo>
                  <a:cubicBezTo>
                    <a:pt x="353" y="277"/>
                    <a:pt x="352" y="277"/>
                    <a:pt x="352" y="278"/>
                  </a:cubicBezTo>
                  <a:lnTo>
                    <a:pt x="353" y="278"/>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5" name="Freeform 8"/>
            <p:cNvSpPr/>
            <p:nvPr/>
          </p:nvSpPr>
          <p:spPr bwMode="auto">
            <a:xfrm>
              <a:off x="67090" y="3618449"/>
              <a:ext cx="1371381" cy="1538043"/>
            </a:xfrm>
            <a:custGeom>
              <a:avLst/>
              <a:gdLst/>
              <a:ahLst/>
              <a:cxnLst>
                <a:cxn ang="0">
                  <a:pos x="246" y="108"/>
                </a:cxn>
                <a:cxn ang="0">
                  <a:pos x="246" y="173"/>
                </a:cxn>
                <a:cxn ang="0">
                  <a:pos x="246" y="219"/>
                </a:cxn>
                <a:cxn ang="0">
                  <a:pos x="247" y="219"/>
                </a:cxn>
                <a:cxn ang="0">
                  <a:pos x="267" y="211"/>
                </a:cxn>
                <a:cxn ang="0">
                  <a:pos x="288" y="219"/>
                </a:cxn>
                <a:cxn ang="0">
                  <a:pos x="296" y="240"/>
                </a:cxn>
                <a:cxn ang="0">
                  <a:pos x="288" y="260"/>
                </a:cxn>
                <a:cxn ang="0">
                  <a:pos x="284" y="263"/>
                </a:cxn>
                <a:cxn ang="0">
                  <a:pos x="267" y="269"/>
                </a:cxn>
                <a:cxn ang="0">
                  <a:pos x="251" y="263"/>
                </a:cxn>
                <a:cxn ang="0">
                  <a:pos x="247" y="260"/>
                </a:cxn>
                <a:cxn ang="0">
                  <a:pos x="246" y="260"/>
                </a:cxn>
                <a:cxn ang="0">
                  <a:pos x="246" y="283"/>
                </a:cxn>
                <a:cxn ang="0">
                  <a:pos x="144" y="283"/>
                </a:cxn>
                <a:cxn ang="0">
                  <a:pos x="143" y="283"/>
                </a:cxn>
                <a:cxn ang="0">
                  <a:pos x="144" y="283"/>
                </a:cxn>
                <a:cxn ang="0">
                  <a:pos x="152" y="303"/>
                </a:cxn>
                <a:cxn ang="0">
                  <a:pos x="144" y="324"/>
                </a:cxn>
                <a:cxn ang="0">
                  <a:pos x="123" y="332"/>
                </a:cxn>
                <a:cxn ang="0">
                  <a:pos x="103" y="324"/>
                </a:cxn>
                <a:cxn ang="0">
                  <a:pos x="94" y="303"/>
                </a:cxn>
                <a:cxn ang="0">
                  <a:pos x="103" y="283"/>
                </a:cxn>
                <a:cxn ang="0">
                  <a:pos x="103" y="283"/>
                </a:cxn>
                <a:cxn ang="0">
                  <a:pos x="103" y="283"/>
                </a:cxn>
                <a:cxn ang="0">
                  <a:pos x="0" y="283"/>
                </a:cxn>
                <a:cxn ang="0">
                  <a:pos x="0" y="48"/>
                </a:cxn>
                <a:cxn ang="0">
                  <a:pos x="48" y="0"/>
                </a:cxn>
                <a:cxn ang="0">
                  <a:pos x="198" y="0"/>
                </a:cxn>
                <a:cxn ang="0">
                  <a:pos x="246" y="48"/>
                </a:cxn>
                <a:cxn ang="0">
                  <a:pos x="246" y="108"/>
                </a:cxn>
              </a:cxnLst>
              <a:rect l="0" t="0" r="r" b="b"/>
              <a:pathLst>
                <a:path w="296" h="332">
                  <a:moveTo>
                    <a:pt x="246" y="108"/>
                  </a:moveTo>
                  <a:cubicBezTo>
                    <a:pt x="246" y="173"/>
                    <a:pt x="246" y="173"/>
                    <a:pt x="246" y="173"/>
                  </a:cubicBezTo>
                  <a:cubicBezTo>
                    <a:pt x="246" y="219"/>
                    <a:pt x="246" y="219"/>
                    <a:pt x="246" y="219"/>
                  </a:cubicBezTo>
                  <a:cubicBezTo>
                    <a:pt x="246" y="219"/>
                    <a:pt x="247" y="219"/>
                    <a:pt x="247" y="219"/>
                  </a:cubicBezTo>
                  <a:cubicBezTo>
                    <a:pt x="252" y="213"/>
                    <a:pt x="259" y="211"/>
                    <a:pt x="267" y="211"/>
                  </a:cubicBezTo>
                  <a:cubicBezTo>
                    <a:pt x="275" y="211"/>
                    <a:pt x="282" y="213"/>
                    <a:pt x="288" y="219"/>
                  </a:cubicBezTo>
                  <a:cubicBezTo>
                    <a:pt x="293" y="225"/>
                    <a:pt x="296" y="232"/>
                    <a:pt x="296" y="240"/>
                  </a:cubicBezTo>
                  <a:cubicBezTo>
                    <a:pt x="296" y="248"/>
                    <a:pt x="293" y="254"/>
                    <a:pt x="288" y="260"/>
                  </a:cubicBezTo>
                  <a:cubicBezTo>
                    <a:pt x="286" y="261"/>
                    <a:pt x="285" y="262"/>
                    <a:pt x="284" y="263"/>
                  </a:cubicBezTo>
                  <a:cubicBezTo>
                    <a:pt x="279" y="267"/>
                    <a:pt x="273" y="269"/>
                    <a:pt x="267" y="269"/>
                  </a:cubicBezTo>
                  <a:cubicBezTo>
                    <a:pt x="261" y="269"/>
                    <a:pt x="255" y="267"/>
                    <a:pt x="251" y="263"/>
                  </a:cubicBezTo>
                  <a:cubicBezTo>
                    <a:pt x="249" y="262"/>
                    <a:pt x="248" y="261"/>
                    <a:pt x="247" y="260"/>
                  </a:cubicBezTo>
                  <a:cubicBezTo>
                    <a:pt x="247" y="260"/>
                    <a:pt x="246" y="260"/>
                    <a:pt x="246" y="260"/>
                  </a:cubicBezTo>
                  <a:cubicBezTo>
                    <a:pt x="246" y="283"/>
                    <a:pt x="246" y="283"/>
                    <a:pt x="246" y="283"/>
                  </a:cubicBezTo>
                  <a:cubicBezTo>
                    <a:pt x="144" y="283"/>
                    <a:pt x="144" y="283"/>
                    <a:pt x="144" y="283"/>
                  </a:cubicBezTo>
                  <a:cubicBezTo>
                    <a:pt x="143" y="283"/>
                    <a:pt x="143" y="283"/>
                    <a:pt x="143" y="283"/>
                  </a:cubicBezTo>
                  <a:cubicBezTo>
                    <a:pt x="144" y="283"/>
                    <a:pt x="144" y="283"/>
                    <a:pt x="144" y="283"/>
                  </a:cubicBezTo>
                  <a:cubicBezTo>
                    <a:pt x="149" y="289"/>
                    <a:pt x="152" y="295"/>
                    <a:pt x="152" y="303"/>
                  </a:cubicBezTo>
                  <a:cubicBezTo>
                    <a:pt x="152" y="311"/>
                    <a:pt x="149" y="318"/>
                    <a:pt x="144" y="324"/>
                  </a:cubicBezTo>
                  <a:cubicBezTo>
                    <a:pt x="138" y="330"/>
                    <a:pt x="131" y="332"/>
                    <a:pt x="123" y="332"/>
                  </a:cubicBezTo>
                  <a:cubicBezTo>
                    <a:pt x="115" y="332"/>
                    <a:pt x="108" y="330"/>
                    <a:pt x="103" y="324"/>
                  </a:cubicBezTo>
                  <a:cubicBezTo>
                    <a:pt x="97" y="318"/>
                    <a:pt x="94" y="311"/>
                    <a:pt x="94" y="303"/>
                  </a:cubicBezTo>
                  <a:cubicBezTo>
                    <a:pt x="94" y="295"/>
                    <a:pt x="97" y="289"/>
                    <a:pt x="103" y="283"/>
                  </a:cubicBezTo>
                  <a:cubicBezTo>
                    <a:pt x="103" y="283"/>
                    <a:pt x="103" y="283"/>
                    <a:pt x="103" y="283"/>
                  </a:cubicBezTo>
                  <a:cubicBezTo>
                    <a:pt x="103" y="283"/>
                    <a:pt x="103" y="283"/>
                    <a:pt x="103" y="283"/>
                  </a:cubicBezTo>
                  <a:cubicBezTo>
                    <a:pt x="0" y="283"/>
                    <a:pt x="0" y="283"/>
                    <a:pt x="0" y="283"/>
                  </a:cubicBezTo>
                  <a:cubicBezTo>
                    <a:pt x="0" y="48"/>
                    <a:pt x="0" y="48"/>
                    <a:pt x="0" y="48"/>
                  </a:cubicBezTo>
                  <a:cubicBezTo>
                    <a:pt x="0" y="16"/>
                    <a:pt x="16" y="0"/>
                    <a:pt x="48" y="0"/>
                  </a:cubicBezTo>
                  <a:cubicBezTo>
                    <a:pt x="198" y="0"/>
                    <a:pt x="198" y="0"/>
                    <a:pt x="198" y="0"/>
                  </a:cubicBezTo>
                  <a:cubicBezTo>
                    <a:pt x="230" y="0"/>
                    <a:pt x="246" y="16"/>
                    <a:pt x="246" y="48"/>
                  </a:cubicBezTo>
                  <a:lnTo>
                    <a:pt x="246" y="108"/>
                  </a:lnTo>
                  <a:close/>
                </a:path>
              </a:pathLst>
            </a:custGeom>
            <a:solidFill>
              <a:srgbClr val="CF3B4C"/>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6" name="Freeform 9"/>
            <p:cNvSpPr/>
            <p:nvPr/>
          </p:nvSpPr>
          <p:spPr bwMode="auto">
            <a:xfrm>
              <a:off x="67090" y="4927927"/>
              <a:ext cx="1371381" cy="1130915"/>
            </a:xfrm>
            <a:custGeom>
              <a:avLst/>
              <a:gdLst/>
              <a:ahLst/>
              <a:cxnLst>
                <a:cxn ang="0">
                  <a:pos x="103" y="0"/>
                </a:cxn>
                <a:cxn ang="0">
                  <a:pos x="103" y="0"/>
                </a:cxn>
                <a:cxn ang="0">
                  <a:pos x="94" y="20"/>
                </a:cxn>
                <a:cxn ang="0">
                  <a:pos x="103" y="41"/>
                </a:cxn>
                <a:cxn ang="0">
                  <a:pos x="123" y="49"/>
                </a:cxn>
                <a:cxn ang="0">
                  <a:pos x="144" y="41"/>
                </a:cxn>
                <a:cxn ang="0">
                  <a:pos x="152" y="20"/>
                </a:cxn>
                <a:cxn ang="0">
                  <a:pos x="144" y="0"/>
                </a:cxn>
                <a:cxn ang="0">
                  <a:pos x="144" y="0"/>
                </a:cxn>
                <a:cxn ang="0">
                  <a:pos x="246" y="0"/>
                </a:cxn>
                <a:cxn ang="0">
                  <a:pos x="246" y="58"/>
                </a:cxn>
                <a:cxn ang="0">
                  <a:pos x="247" y="58"/>
                </a:cxn>
                <a:cxn ang="0">
                  <a:pos x="267" y="50"/>
                </a:cxn>
                <a:cxn ang="0">
                  <a:pos x="288" y="58"/>
                </a:cxn>
                <a:cxn ang="0">
                  <a:pos x="296" y="79"/>
                </a:cxn>
                <a:cxn ang="0">
                  <a:pos x="288" y="99"/>
                </a:cxn>
                <a:cxn ang="0">
                  <a:pos x="284" y="103"/>
                </a:cxn>
                <a:cxn ang="0">
                  <a:pos x="267" y="108"/>
                </a:cxn>
                <a:cxn ang="0">
                  <a:pos x="251" y="103"/>
                </a:cxn>
                <a:cxn ang="0">
                  <a:pos x="247" y="99"/>
                </a:cxn>
                <a:cxn ang="0">
                  <a:pos x="246" y="99"/>
                </a:cxn>
                <a:cxn ang="0">
                  <a:pos x="246" y="103"/>
                </a:cxn>
                <a:cxn ang="0">
                  <a:pos x="246" y="155"/>
                </a:cxn>
                <a:cxn ang="0">
                  <a:pos x="246" y="196"/>
                </a:cxn>
                <a:cxn ang="0">
                  <a:pos x="198" y="244"/>
                </a:cxn>
                <a:cxn ang="0">
                  <a:pos x="48" y="244"/>
                </a:cxn>
                <a:cxn ang="0">
                  <a:pos x="0" y="196"/>
                </a:cxn>
                <a:cxn ang="0">
                  <a:pos x="0" y="0"/>
                </a:cxn>
                <a:cxn ang="0">
                  <a:pos x="103" y="0"/>
                </a:cxn>
              </a:cxnLst>
              <a:rect l="0" t="0" r="r" b="b"/>
              <a:pathLst>
                <a:path w="296" h="244">
                  <a:moveTo>
                    <a:pt x="103" y="0"/>
                  </a:moveTo>
                  <a:cubicBezTo>
                    <a:pt x="103" y="0"/>
                    <a:pt x="103" y="0"/>
                    <a:pt x="103" y="0"/>
                  </a:cubicBezTo>
                  <a:cubicBezTo>
                    <a:pt x="97" y="6"/>
                    <a:pt x="94" y="12"/>
                    <a:pt x="94" y="20"/>
                  </a:cubicBezTo>
                  <a:cubicBezTo>
                    <a:pt x="94" y="28"/>
                    <a:pt x="97" y="35"/>
                    <a:pt x="103" y="41"/>
                  </a:cubicBezTo>
                  <a:cubicBezTo>
                    <a:pt x="108" y="47"/>
                    <a:pt x="115" y="49"/>
                    <a:pt x="123" y="49"/>
                  </a:cubicBezTo>
                  <a:cubicBezTo>
                    <a:pt x="131" y="49"/>
                    <a:pt x="138" y="47"/>
                    <a:pt x="144" y="41"/>
                  </a:cubicBezTo>
                  <a:cubicBezTo>
                    <a:pt x="149" y="35"/>
                    <a:pt x="152" y="28"/>
                    <a:pt x="152" y="20"/>
                  </a:cubicBezTo>
                  <a:cubicBezTo>
                    <a:pt x="152" y="12"/>
                    <a:pt x="149" y="6"/>
                    <a:pt x="144" y="0"/>
                  </a:cubicBezTo>
                  <a:cubicBezTo>
                    <a:pt x="144" y="0"/>
                    <a:pt x="144" y="0"/>
                    <a:pt x="144" y="0"/>
                  </a:cubicBezTo>
                  <a:cubicBezTo>
                    <a:pt x="246" y="0"/>
                    <a:pt x="246" y="0"/>
                    <a:pt x="246" y="0"/>
                  </a:cubicBezTo>
                  <a:cubicBezTo>
                    <a:pt x="246" y="58"/>
                    <a:pt x="246" y="58"/>
                    <a:pt x="246" y="58"/>
                  </a:cubicBezTo>
                  <a:cubicBezTo>
                    <a:pt x="246" y="58"/>
                    <a:pt x="247" y="58"/>
                    <a:pt x="247" y="58"/>
                  </a:cubicBezTo>
                  <a:cubicBezTo>
                    <a:pt x="252" y="53"/>
                    <a:pt x="259" y="50"/>
                    <a:pt x="267" y="50"/>
                  </a:cubicBezTo>
                  <a:cubicBezTo>
                    <a:pt x="275" y="50"/>
                    <a:pt x="282" y="53"/>
                    <a:pt x="288" y="58"/>
                  </a:cubicBezTo>
                  <a:cubicBezTo>
                    <a:pt x="293" y="64"/>
                    <a:pt x="296" y="71"/>
                    <a:pt x="296" y="79"/>
                  </a:cubicBezTo>
                  <a:cubicBezTo>
                    <a:pt x="296" y="87"/>
                    <a:pt x="293" y="94"/>
                    <a:pt x="288" y="99"/>
                  </a:cubicBezTo>
                  <a:cubicBezTo>
                    <a:pt x="286" y="101"/>
                    <a:pt x="285" y="102"/>
                    <a:pt x="284" y="103"/>
                  </a:cubicBezTo>
                  <a:cubicBezTo>
                    <a:pt x="279" y="106"/>
                    <a:pt x="273" y="108"/>
                    <a:pt x="267" y="108"/>
                  </a:cubicBezTo>
                  <a:cubicBezTo>
                    <a:pt x="261" y="108"/>
                    <a:pt x="255" y="106"/>
                    <a:pt x="251" y="103"/>
                  </a:cubicBezTo>
                  <a:cubicBezTo>
                    <a:pt x="249" y="102"/>
                    <a:pt x="248" y="101"/>
                    <a:pt x="247" y="99"/>
                  </a:cubicBezTo>
                  <a:cubicBezTo>
                    <a:pt x="247" y="99"/>
                    <a:pt x="246" y="99"/>
                    <a:pt x="246" y="99"/>
                  </a:cubicBezTo>
                  <a:cubicBezTo>
                    <a:pt x="246" y="103"/>
                    <a:pt x="246" y="103"/>
                    <a:pt x="246" y="103"/>
                  </a:cubicBezTo>
                  <a:cubicBezTo>
                    <a:pt x="246" y="155"/>
                    <a:pt x="246" y="155"/>
                    <a:pt x="246" y="155"/>
                  </a:cubicBezTo>
                  <a:cubicBezTo>
                    <a:pt x="246" y="196"/>
                    <a:pt x="246" y="196"/>
                    <a:pt x="246" y="196"/>
                  </a:cubicBezTo>
                  <a:cubicBezTo>
                    <a:pt x="246" y="228"/>
                    <a:pt x="230" y="244"/>
                    <a:pt x="198" y="244"/>
                  </a:cubicBezTo>
                  <a:cubicBezTo>
                    <a:pt x="48" y="244"/>
                    <a:pt x="48" y="244"/>
                    <a:pt x="48" y="244"/>
                  </a:cubicBezTo>
                  <a:cubicBezTo>
                    <a:pt x="16" y="244"/>
                    <a:pt x="0" y="228"/>
                    <a:pt x="0" y="196"/>
                  </a:cubicBezTo>
                  <a:cubicBezTo>
                    <a:pt x="0" y="0"/>
                    <a:pt x="0" y="0"/>
                    <a:pt x="0" y="0"/>
                  </a:cubicBezTo>
                  <a:lnTo>
                    <a:pt x="103" y="0"/>
                  </a:lnTo>
                  <a:close/>
                </a:path>
              </a:pathLst>
            </a:custGeom>
            <a:solidFill>
              <a:srgbClr val="CF3B4C"/>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7" name="Freeform 10"/>
            <p:cNvSpPr/>
            <p:nvPr/>
          </p:nvSpPr>
          <p:spPr bwMode="auto">
            <a:xfrm>
              <a:off x="1205146" y="4173193"/>
              <a:ext cx="749975" cy="1852317"/>
            </a:xfrm>
            <a:custGeom>
              <a:avLst/>
              <a:gdLst/>
              <a:ahLst/>
              <a:cxnLst>
                <a:cxn ang="0">
                  <a:pos x="162" y="400"/>
                </a:cxn>
                <a:cxn ang="0">
                  <a:pos x="78" y="324"/>
                </a:cxn>
                <a:cxn ang="0">
                  <a:pos x="3" y="318"/>
                </a:cxn>
                <a:cxn ang="0">
                  <a:pos x="0" y="318"/>
                </a:cxn>
                <a:cxn ang="0">
                  <a:pos x="0" y="266"/>
                </a:cxn>
                <a:cxn ang="0">
                  <a:pos x="5" y="266"/>
                </a:cxn>
                <a:cxn ang="0">
                  <a:pos x="21" y="271"/>
                </a:cxn>
                <a:cxn ang="0">
                  <a:pos x="38" y="266"/>
                </a:cxn>
                <a:cxn ang="0">
                  <a:pos x="42" y="262"/>
                </a:cxn>
                <a:cxn ang="0">
                  <a:pos x="50" y="242"/>
                </a:cxn>
                <a:cxn ang="0">
                  <a:pos x="42" y="221"/>
                </a:cxn>
                <a:cxn ang="0">
                  <a:pos x="21" y="213"/>
                </a:cxn>
                <a:cxn ang="0">
                  <a:pos x="1" y="221"/>
                </a:cxn>
                <a:cxn ang="0">
                  <a:pos x="0" y="221"/>
                </a:cxn>
                <a:cxn ang="0">
                  <a:pos x="0" y="163"/>
                </a:cxn>
                <a:cxn ang="0">
                  <a:pos x="0" y="140"/>
                </a:cxn>
                <a:cxn ang="0">
                  <a:pos x="1" y="140"/>
                </a:cxn>
                <a:cxn ang="0">
                  <a:pos x="5" y="143"/>
                </a:cxn>
                <a:cxn ang="0">
                  <a:pos x="21" y="149"/>
                </a:cxn>
                <a:cxn ang="0">
                  <a:pos x="38" y="143"/>
                </a:cxn>
                <a:cxn ang="0">
                  <a:pos x="42" y="140"/>
                </a:cxn>
                <a:cxn ang="0">
                  <a:pos x="50" y="120"/>
                </a:cxn>
                <a:cxn ang="0">
                  <a:pos x="42" y="99"/>
                </a:cxn>
                <a:cxn ang="0">
                  <a:pos x="21" y="91"/>
                </a:cxn>
                <a:cxn ang="0">
                  <a:pos x="1" y="99"/>
                </a:cxn>
                <a:cxn ang="0">
                  <a:pos x="0" y="99"/>
                </a:cxn>
                <a:cxn ang="0">
                  <a:pos x="0" y="53"/>
                </a:cxn>
                <a:cxn ang="0">
                  <a:pos x="67" y="53"/>
                </a:cxn>
                <a:cxn ang="0">
                  <a:pos x="63" y="50"/>
                </a:cxn>
                <a:cxn ang="0">
                  <a:pos x="54" y="29"/>
                </a:cxn>
                <a:cxn ang="0">
                  <a:pos x="63" y="9"/>
                </a:cxn>
                <a:cxn ang="0">
                  <a:pos x="83" y="0"/>
                </a:cxn>
                <a:cxn ang="0">
                  <a:pos x="104" y="9"/>
                </a:cxn>
                <a:cxn ang="0">
                  <a:pos x="112" y="29"/>
                </a:cxn>
                <a:cxn ang="0">
                  <a:pos x="104" y="50"/>
                </a:cxn>
                <a:cxn ang="0">
                  <a:pos x="100" y="53"/>
                </a:cxn>
                <a:cxn ang="0">
                  <a:pos x="162" y="53"/>
                </a:cxn>
                <a:cxn ang="0">
                  <a:pos x="162" y="195"/>
                </a:cxn>
                <a:cxn ang="0">
                  <a:pos x="147" y="190"/>
                </a:cxn>
                <a:cxn ang="0">
                  <a:pos x="127" y="199"/>
                </a:cxn>
                <a:cxn ang="0">
                  <a:pos x="127" y="199"/>
                </a:cxn>
                <a:cxn ang="0">
                  <a:pos x="118" y="219"/>
                </a:cxn>
                <a:cxn ang="0">
                  <a:pos x="127" y="240"/>
                </a:cxn>
                <a:cxn ang="0">
                  <a:pos x="127" y="240"/>
                </a:cxn>
                <a:cxn ang="0">
                  <a:pos x="131" y="243"/>
                </a:cxn>
                <a:cxn ang="0">
                  <a:pos x="147" y="248"/>
                </a:cxn>
                <a:cxn ang="0">
                  <a:pos x="162" y="244"/>
                </a:cxn>
                <a:cxn ang="0">
                  <a:pos x="162" y="400"/>
                </a:cxn>
              </a:cxnLst>
              <a:rect l="0" t="0" r="r" b="b"/>
              <a:pathLst>
                <a:path w="162" h="400">
                  <a:moveTo>
                    <a:pt x="162" y="400"/>
                  </a:moveTo>
                  <a:cubicBezTo>
                    <a:pt x="142" y="371"/>
                    <a:pt x="114" y="346"/>
                    <a:pt x="78" y="324"/>
                  </a:cubicBezTo>
                  <a:cubicBezTo>
                    <a:pt x="53" y="314"/>
                    <a:pt x="28" y="312"/>
                    <a:pt x="3" y="318"/>
                  </a:cubicBezTo>
                  <a:cubicBezTo>
                    <a:pt x="0" y="318"/>
                    <a:pt x="0" y="318"/>
                    <a:pt x="0" y="318"/>
                  </a:cubicBezTo>
                  <a:cubicBezTo>
                    <a:pt x="0" y="266"/>
                    <a:pt x="0" y="266"/>
                    <a:pt x="0" y="266"/>
                  </a:cubicBezTo>
                  <a:cubicBezTo>
                    <a:pt x="5" y="266"/>
                    <a:pt x="5" y="266"/>
                    <a:pt x="5" y="266"/>
                  </a:cubicBezTo>
                  <a:cubicBezTo>
                    <a:pt x="9" y="269"/>
                    <a:pt x="15" y="271"/>
                    <a:pt x="21" y="271"/>
                  </a:cubicBezTo>
                  <a:cubicBezTo>
                    <a:pt x="27" y="271"/>
                    <a:pt x="33" y="269"/>
                    <a:pt x="38" y="266"/>
                  </a:cubicBezTo>
                  <a:cubicBezTo>
                    <a:pt x="39" y="265"/>
                    <a:pt x="40" y="264"/>
                    <a:pt x="42" y="262"/>
                  </a:cubicBezTo>
                  <a:cubicBezTo>
                    <a:pt x="47" y="257"/>
                    <a:pt x="50" y="250"/>
                    <a:pt x="50" y="242"/>
                  </a:cubicBezTo>
                  <a:cubicBezTo>
                    <a:pt x="50" y="234"/>
                    <a:pt x="47" y="227"/>
                    <a:pt x="42" y="221"/>
                  </a:cubicBezTo>
                  <a:cubicBezTo>
                    <a:pt x="36" y="216"/>
                    <a:pt x="29" y="213"/>
                    <a:pt x="21" y="213"/>
                  </a:cubicBezTo>
                  <a:cubicBezTo>
                    <a:pt x="13" y="213"/>
                    <a:pt x="6" y="216"/>
                    <a:pt x="1" y="221"/>
                  </a:cubicBezTo>
                  <a:cubicBezTo>
                    <a:pt x="1" y="221"/>
                    <a:pt x="0" y="221"/>
                    <a:pt x="0" y="221"/>
                  </a:cubicBezTo>
                  <a:cubicBezTo>
                    <a:pt x="0" y="163"/>
                    <a:pt x="0" y="163"/>
                    <a:pt x="0" y="163"/>
                  </a:cubicBezTo>
                  <a:cubicBezTo>
                    <a:pt x="0" y="140"/>
                    <a:pt x="0" y="140"/>
                    <a:pt x="0" y="140"/>
                  </a:cubicBezTo>
                  <a:cubicBezTo>
                    <a:pt x="0" y="140"/>
                    <a:pt x="1" y="140"/>
                    <a:pt x="1" y="140"/>
                  </a:cubicBezTo>
                  <a:cubicBezTo>
                    <a:pt x="2" y="141"/>
                    <a:pt x="3" y="142"/>
                    <a:pt x="5" y="143"/>
                  </a:cubicBezTo>
                  <a:cubicBezTo>
                    <a:pt x="9" y="147"/>
                    <a:pt x="15" y="149"/>
                    <a:pt x="21" y="149"/>
                  </a:cubicBezTo>
                  <a:cubicBezTo>
                    <a:pt x="27" y="149"/>
                    <a:pt x="33" y="147"/>
                    <a:pt x="38" y="143"/>
                  </a:cubicBezTo>
                  <a:cubicBezTo>
                    <a:pt x="39" y="142"/>
                    <a:pt x="40" y="141"/>
                    <a:pt x="42" y="140"/>
                  </a:cubicBezTo>
                  <a:cubicBezTo>
                    <a:pt x="47" y="134"/>
                    <a:pt x="50" y="128"/>
                    <a:pt x="50" y="120"/>
                  </a:cubicBezTo>
                  <a:cubicBezTo>
                    <a:pt x="50" y="112"/>
                    <a:pt x="47" y="105"/>
                    <a:pt x="42" y="99"/>
                  </a:cubicBezTo>
                  <a:cubicBezTo>
                    <a:pt x="36" y="93"/>
                    <a:pt x="29" y="91"/>
                    <a:pt x="21" y="91"/>
                  </a:cubicBezTo>
                  <a:cubicBezTo>
                    <a:pt x="13" y="91"/>
                    <a:pt x="6" y="93"/>
                    <a:pt x="1" y="99"/>
                  </a:cubicBezTo>
                  <a:cubicBezTo>
                    <a:pt x="1" y="99"/>
                    <a:pt x="0" y="99"/>
                    <a:pt x="0" y="99"/>
                  </a:cubicBezTo>
                  <a:cubicBezTo>
                    <a:pt x="0" y="53"/>
                    <a:pt x="0" y="53"/>
                    <a:pt x="0" y="53"/>
                  </a:cubicBezTo>
                  <a:cubicBezTo>
                    <a:pt x="67" y="53"/>
                    <a:pt x="67" y="53"/>
                    <a:pt x="67" y="53"/>
                  </a:cubicBezTo>
                  <a:cubicBezTo>
                    <a:pt x="65" y="52"/>
                    <a:pt x="64" y="51"/>
                    <a:pt x="63" y="50"/>
                  </a:cubicBezTo>
                  <a:cubicBezTo>
                    <a:pt x="57" y="44"/>
                    <a:pt x="54" y="37"/>
                    <a:pt x="54" y="29"/>
                  </a:cubicBezTo>
                  <a:cubicBezTo>
                    <a:pt x="54" y="21"/>
                    <a:pt x="57" y="15"/>
                    <a:pt x="63" y="9"/>
                  </a:cubicBezTo>
                  <a:cubicBezTo>
                    <a:pt x="69" y="3"/>
                    <a:pt x="75" y="0"/>
                    <a:pt x="83" y="0"/>
                  </a:cubicBezTo>
                  <a:cubicBezTo>
                    <a:pt x="91" y="0"/>
                    <a:pt x="98" y="3"/>
                    <a:pt x="104" y="9"/>
                  </a:cubicBezTo>
                  <a:cubicBezTo>
                    <a:pt x="110" y="15"/>
                    <a:pt x="112" y="21"/>
                    <a:pt x="112" y="29"/>
                  </a:cubicBezTo>
                  <a:cubicBezTo>
                    <a:pt x="112" y="37"/>
                    <a:pt x="110" y="44"/>
                    <a:pt x="104" y="50"/>
                  </a:cubicBezTo>
                  <a:cubicBezTo>
                    <a:pt x="103" y="51"/>
                    <a:pt x="101" y="52"/>
                    <a:pt x="100" y="53"/>
                  </a:cubicBezTo>
                  <a:cubicBezTo>
                    <a:pt x="162" y="53"/>
                    <a:pt x="162" y="53"/>
                    <a:pt x="162" y="53"/>
                  </a:cubicBezTo>
                  <a:cubicBezTo>
                    <a:pt x="162" y="195"/>
                    <a:pt x="162" y="195"/>
                    <a:pt x="162" y="195"/>
                  </a:cubicBezTo>
                  <a:cubicBezTo>
                    <a:pt x="158" y="192"/>
                    <a:pt x="153" y="190"/>
                    <a:pt x="147" y="190"/>
                  </a:cubicBezTo>
                  <a:cubicBezTo>
                    <a:pt x="139" y="190"/>
                    <a:pt x="133" y="193"/>
                    <a:pt x="127" y="199"/>
                  </a:cubicBezTo>
                  <a:cubicBezTo>
                    <a:pt x="127" y="199"/>
                    <a:pt x="127" y="199"/>
                    <a:pt x="127" y="199"/>
                  </a:cubicBezTo>
                  <a:cubicBezTo>
                    <a:pt x="121" y="205"/>
                    <a:pt x="118" y="212"/>
                    <a:pt x="118" y="219"/>
                  </a:cubicBezTo>
                  <a:cubicBezTo>
                    <a:pt x="118" y="227"/>
                    <a:pt x="121" y="234"/>
                    <a:pt x="127" y="240"/>
                  </a:cubicBezTo>
                  <a:cubicBezTo>
                    <a:pt x="127" y="240"/>
                    <a:pt x="127" y="240"/>
                    <a:pt x="127" y="240"/>
                  </a:cubicBezTo>
                  <a:cubicBezTo>
                    <a:pt x="128" y="241"/>
                    <a:pt x="129" y="242"/>
                    <a:pt x="131" y="243"/>
                  </a:cubicBezTo>
                  <a:cubicBezTo>
                    <a:pt x="136" y="247"/>
                    <a:pt x="141" y="248"/>
                    <a:pt x="147" y="248"/>
                  </a:cubicBezTo>
                  <a:cubicBezTo>
                    <a:pt x="153" y="248"/>
                    <a:pt x="158" y="247"/>
                    <a:pt x="162" y="244"/>
                  </a:cubicBezTo>
                  <a:lnTo>
                    <a:pt x="162" y="400"/>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8" name="Freeform 11"/>
            <p:cNvSpPr/>
            <p:nvPr/>
          </p:nvSpPr>
          <p:spPr bwMode="auto">
            <a:xfrm>
              <a:off x="1752747" y="4173193"/>
              <a:ext cx="1309479" cy="1852317"/>
            </a:xfrm>
            <a:custGeom>
              <a:avLst/>
              <a:gdLst/>
              <a:ahLst/>
              <a:cxnLst>
                <a:cxn ang="0">
                  <a:pos x="235" y="400"/>
                </a:cxn>
                <a:cxn ang="0">
                  <a:pos x="44" y="400"/>
                </a:cxn>
                <a:cxn ang="0">
                  <a:pos x="44" y="244"/>
                </a:cxn>
                <a:cxn ang="0">
                  <a:pos x="29" y="248"/>
                </a:cxn>
                <a:cxn ang="0">
                  <a:pos x="13" y="243"/>
                </a:cxn>
                <a:cxn ang="0">
                  <a:pos x="9" y="240"/>
                </a:cxn>
                <a:cxn ang="0">
                  <a:pos x="9" y="240"/>
                </a:cxn>
                <a:cxn ang="0">
                  <a:pos x="0" y="219"/>
                </a:cxn>
                <a:cxn ang="0">
                  <a:pos x="9" y="199"/>
                </a:cxn>
                <a:cxn ang="0">
                  <a:pos x="9" y="199"/>
                </a:cxn>
                <a:cxn ang="0">
                  <a:pos x="29" y="190"/>
                </a:cxn>
                <a:cxn ang="0">
                  <a:pos x="44" y="195"/>
                </a:cxn>
                <a:cxn ang="0">
                  <a:pos x="44" y="53"/>
                </a:cxn>
                <a:cxn ang="0">
                  <a:pos x="129" y="53"/>
                </a:cxn>
                <a:cxn ang="0">
                  <a:pos x="125" y="50"/>
                </a:cxn>
                <a:cxn ang="0">
                  <a:pos x="117" y="29"/>
                </a:cxn>
                <a:cxn ang="0">
                  <a:pos x="125" y="9"/>
                </a:cxn>
                <a:cxn ang="0">
                  <a:pos x="146" y="0"/>
                </a:cxn>
                <a:cxn ang="0">
                  <a:pos x="166" y="9"/>
                </a:cxn>
                <a:cxn ang="0">
                  <a:pos x="175" y="29"/>
                </a:cxn>
                <a:cxn ang="0">
                  <a:pos x="166" y="50"/>
                </a:cxn>
                <a:cxn ang="0">
                  <a:pos x="162" y="53"/>
                </a:cxn>
                <a:cxn ang="0">
                  <a:pos x="235" y="53"/>
                </a:cxn>
                <a:cxn ang="0">
                  <a:pos x="235" y="82"/>
                </a:cxn>
                <a:cxn ang="0">
                  <a:pos x="254" y="75"/>
                </a:cxn>
                <a:cxn ang="0">
                  <a:pos x="274" y="83"/>
                </a:cxn>
                <a:cxn ang="0">
                  <a:pos x="283" y="104"/>
                </a:cxn>
                <a:cxn ang="0">
                  <a:pos x="274" y="124"/>
                </a:cxn>
                <a:cxn ang="0">
                  <a:pos x="254" y="133"/>
                </a:cxn>
                <a:cxn ang="0">
                  <a:pos x="235" y="126"/>
                </a:cxn>
                <a:cxn ang="0">
                  <a:pos x="235" y="154"/>
                </a:cxn>
                <a:cxn ang="0">
                  <a:pos x="235" y="196"/>
                </a:cxn>
                <a:cxn ang="0">
                  <a:pos x="218" y="190"/>
                </a:cxn>
                <a:cxn ang="0">
                  <a:pos x="197" y="199"/>
                </a:cxn>
                <a:cxn ang="0">
                  <a:pos x="191" y="207"/>
                </a:cxn>
                <a:cxn ang="0">
                  <a:pos x="189" y="219"/>
                </a:cxn>
                <a:cxn ang="0">
                  <a:pos x="194" y="236"/>
                </a:cxn>
                <a:cxn ang="0">
                  <a:pos x="197" y="240"/>
                </a:cxn>
                <a:cxn ang="0">
                  <a:pos x="218" y="248"/>
                </a:cxn>
                <a:cxn ang="0">
                  <a:pos x="235" y="243"/>
                </a:cxn>
                <a:cxn ang="0">
                  <a:pos x="235" y="274"/>
                </a:cxn>
                <a:cxn ang="0">
                  <a:pos x="235" y="317"/>
                </a:cxn>
                <a:cxn ang="0">
                  <a:pos x="218" y="312"/>
                </a:cxn>
                <a:cxn ang="0">
                  <a:pos x="210" y="313"/>
                </a:cxn>
                <a:cxn ang="0">
                  <a:pos x="197" y="320"/>
                </a:cxn>
                <a:cxn ang="0">
                  <a:pos x="189" y="341"/>
                </a:cxn>
                <a:cxn ang="0">
                  <a:pos x="197" y="361"/>
                </a:cxn>
                <a:cxn ang="0">
                  <a:pos x="215" y="370"/>
                </a:cxn>
                <a:cxn ang="0">
                  <a:pos x="218" y="370"/>
                </a:cxn>
                <a:cxn ang="0">
                  <a:pos x="235" y="364"/>
                </a:cxn>
                <a:cxn ang="0">
                  <a:pos x="235" y="400"/>
                </a:cxn>
              </a:cxnLst>
              <a:rect l="0" t="0" r="r" b="b"/>
              <a:pathLst>
                <a:path w="283" h="400">
                  <a:moveTo>
                    <a:pt x="235" y="400"/>
                  </a:moveTo>
                  <a:cubicBezTo>
                    <a:pt x="44" y="400"/>
                    <a:pt x="44" y="400"/>
                    <a:pt x="44" y="400"/>
                  </a:cubicBezTo>
                  <a:cubicBezTo>
                    <a:pt x="44" y="244"/>
                    <a:pt x="44" y="244"/>
                    <a:pt x="44" y="244"/>
                  </a:cubicBezTo>
                  <a:cubicBezTo>
                    <a:pt x="40" y="247"/>
                    <a:pt x="35" y="248"/>
                    <a:pt x="29" y="248"/>
                  </a:cubicBezTo>
                  <a:cubicBezTo>
                    <a:pt x="23" y="248"/>
                    <a:pt x="18" y="247"/>
                    <a:pt x="13" y="243"/>
                  </a:cubicBezTo>
                  <a:cubicBezTo>
                    <a:pt x="11" y="242"/>
                    <a:pt x="10" y="241"/>
                    <a:pt x="9" y="240"/>
                  </a:cubicBezTo>
                  <a:cubicBezTo>
                    <a:pt x="9" y="240"/>
                    <a:pt x="9" y="240"/>
                    <a:pt x="9" y="240"/>
                  </a:cubicBezTo>
                  <a:cubicBezTo>
                    <a:pt x="3" y="234"/>
                    <a:pt x="0" y="227"/>
                    <a:pt x="0" y="219"/>
                  </a:cubicBezTo>
                  <a:cubicBezTo>
                    <a:pt x="0" y="212"/>
                    <a:pt x="3" y="205"/>
                    <a:pt x="9" y="199"/>
                  </a:cubicBezTo>
                  <a:cubicBezTo>
                    <a:pt x="9" y="199"/>
                    <a:pt x="9" y="199"/>
                    <a:pt x="9" y="199"/>
                  </a:cubicBezTo>
                  <a:cubicBezTo>
                    <a:pt x="15" y="193"/>
                    <a:pt x="21" y="190"/>
                    <a:pt x="29" y="190"/>
                  </a:cubicBezTo>
                  <a:cubicBezTo>
                    <a:pt x="35" y="190"/>
                    <a:pt x="40" y="192"/>
                    <a:pt x="44" y="195"/>
                  </a:cubicBezTo>
                  <a:cubicBezTo>
                    <a:pt x="44" y="53"/>
                    <a:pt x="44" y="53"/>
                    <a:pt x="44" y="53"/>
                  </a:cubicBezTo>
                  <a:cubicBezTo>
                    <a:pt x="129" y="53"/>
                    <a:pt x="129" y="53"/>
                    <a:pt x="129" y="53"/>
                  </a:cubicBezTo>
                  <a:cubicBezTo>
                    <a:pt x="128" y="52"/>
                    <a:pt x="126" y="51"/>
                    <a:pt x="125" y="50"/>
                  </a:cubicBezTo>
                  <a:cubicBezTo>
                    <a:pt x="119" y="44"/>
                    <a:pt x="117" y="37"/>
                    <a:pt x="117" y="29"/>
                  </a:cubicBezTo>
                  <a:cubicBezTo>
                    <a:pt x="117" y="21"/>
                    <a:pt x="119" y="15"/>
                    <a:pt x="125" y="9"/>
                  </a:cubicBezTo>
                  <a:cubicBezTo>
                    <a:pt x="131" y="3"/>
                    <a:pt x="138" y="0"/>
                    <a:pt x="146" y="0"/>
                  </a:cubicBezTo>
                  <a:cubicBezTo>
                    <a:pt x="154" y="0"/>
                    <a:pt x="160" y="3"/>
                    <a:pt x="166" y="9"/>
                  </a:cubicBezTo>
                  <a:cubicBezTo>
                    <a:pt x="172" y="15"/>
                    <a:pt x="175" y="21"/>
                    <a:pt x="175" y="29"/>
                  </a:cubicBezTo>
                  <a:cubicBezTo>
                    <a:pt x="175" y="37"/>
                    <a:pt x="172" y="44"/>
                    <a:pt x="166" y="50"/>
                  </a:cubicBezTo>
                  <a:cubicBezTo>
                    <a:pt x="165" y="51"/>
                    <a:pt x="163" y="52"/>
                    <a:pt x="162" y="53"/>
                  </a:cubicBezTo>
                  <a:cubicBezTo>
                    <a:pt x="235" y="53"/>
                    <a:pt x="235" y="53"/>
                    <a:pt x="235" y="53"/>
                  </a:cubicBezTo>
                  <a:cubicBezTo>
                    <a:pt x="235" y="82"/>
                    <a:pt x="235" y="82"/>
                    <a:pt x="235" y="82"/>
                  </a:cubicBezTo>
                  <a:cubicBezTo>
                    <a:pt x="240" y="77"/>
                    <a:pt x="247" y="75"/>
                    <a:pt x="254" y="75"/>
                  </a:cubicBezTo>
                  <a:cubicBezTo>
                    <a:pt x="262" y="75"/>
                    <a:pt x="269" y="78"/>
                    <a:pt x="274" y="83"/>
                  </a:cubicBezTo>
                  <a:cubicBezTo>
                    <a:pt x="280" y="89"/>
                    <a:pt x="283" y="96"/>
                    <a:pt x="283" y="104"/>
                  </a:cubicBezTo>
                  <a:cubicBezTo>
                    <a:pt x="283" y="112"/>
                    <a:pt x="280" y="119"/>
                    <a:pt x="274" y="124"/>
                  </a:cubicBezTo>
                  <a:cubicBezTo>
                    <a:pt x="269" y="130"/>
                    <a:pt x="262" y="133"/>
                    <a:pt x="254" y="133"/>
                  </a:cubicBezTo>
                  <a:cubicBezTo>
                    <a:pt x="247" y="133"/>
                    <a:pt x="240" y="130"/>
                    <a:pt x="235" y="126"/>
                  </a:cubicBezTo>
                  <a:cubicBezTo>
                    <a:pt x="235" y="154"/>
                    <a:pt x="235" y="154"/>
                    <a:pt x="235" y="154"/>
                  </a:cubicBezTo>
                  <a:cubicBezTo>
                    <a:pt x="235" y="196"/>
                    <a:pt x="235" y="196"/>
                    <a:pt x="235" y="196"/>
                  </a:cubicBezTo>
                  <a:cubicBezTo>
                    <a:pt x="230" y="192"/>
                    <a:pt x="224" y="190"/>
                    <a:pt x="218" y="190"/>
                  </a:cubicBezTo>
                  <a:cubicBezTo>
                    <a:pt x="210" y="190"/>
                    <a:pt x="203" y="193"/>
                    <a:pt x="197" y="199"/>
                  </a:cubicBezTo>
                  <a:cubicBezTo>
                    <a:pt x="195" y="201"/>
                    <a:pt x="193" y="204"/>
                    <a:pt x="191" y="207"/>
                  </a:cubicBezTo>
                  <a:cubicBezTo>
                    <a:pt x="190" y="211"/>
                    <a:pt x="189" y="215"/>
                    <a:pt x="189" y="219"/>
                  </a:cubicBezTo>
                  <a:cubicBezTo>
                    <a:pt x="189" y="226"/>
                    <a:pt x="191" y="231"/>
                    <a:pt x="194" y="236"/>
                  </a:cubicBezTo>
                  <a:cubicBezTo>
                    <a:pt x="195" y="237"/>
                    <a:pt x="196" y="239"/>
                    <a:pt x="197" y="240"/>
                  </a:cubicBezTo>
                  <a:cubicBezTo>
                    <a:pt x="203" y="246"/>
                    <a:pt x="210" y="248"/>
                    <a:pt x="218" y="248"/>
                  </a:cubicBezTo>
                  <a:cubicBezTo>
                    <a:pt x="224" y="248"/>
                    <a:pt x="230" y="247"/>
                    <a:pt x="235" y="243"/>
                  </a:cubicBezTo>
                  <a:cubicBezTo>
                    <a:pt x="235" y="274"/>
                    <a:pt x="235" y="274"/>
                    <a:pt x="235" y="274"/>
                  </a:cubicBezTo>
                  <a:cubicBezTo>
                    <a:pt x="235" y="317"/>
                    <a:pt x="235" y="317"/>
                    <a:pt x="235" y="317"/>
                  </a:cubicBezTo>
                  <a:cubicBezTo>
                    <a:pt x="230" y="313"/>
                    <a:pt x="224" y="312"/>
                    <a:pt x="218" y="312"/>
                  </a:cubicBezTo>
                  <a:cubicBezTo>
                    <a:pt x="215" y="312"/>
                    <a:pt x="213" y="312"/>
                    <a:pt x="210" y="313"/>
                  </a:cubicBezTo>
                  <a:cubicBezTo>
                    <a:pt x="205" y="314"/>
                    <a:pt x="201" y="316"/>
                    <a:pt x="197" y="320"/>
                  </a:cubicBezTo>
                  <a:cubicBezTo>
                    <a:pt x="192" y="326"/>
                    <a:pt x="189" y="333"/>
                    <a:pt x="189" y="341"/>
                  </a:cubicBezTo>
                  <a:cubicBezTo>
                    <a:pt x="189" y="349"/>
                    <a:pt x="192" y="355"/>
                    <a:pt x="197" y="361"/>
                  </a:cubicBezTo>
                  <a:cubicBezTo>
                    <a:pt x="202" y="366"/>
                    <a:pt x="208" y="369"/>
                    <a:pt x="215" y="370"/>
                  </a:cubicBezTo>
                  <a:cubicBezTo>
                    <a:pt x="216" y="370"/>
                    <a:pt x="217" y="370"/>
                    <a:pt x="218" y="370"/>
                  </a:cubicBezTo>
                  <a:cubicBezTo>
                    <a:pt x="224" y="370"/>
                    <a:pt x="230" y="368"/>
                    <a:pt x="235" y="364"/>
                  </a:cubicBezTo>
                  <a:lnTo>
                    <a:pt x="235" y="400"/>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9" name="Freeform 12"/>
            <p:cNvSpPr/>
            <p:nvPr/>
          </p:nvSpPr>
          <p:spPr bwMode="auto">
            <a:xfrm>
              <a:off x="2626527" y="4887455"/>
              <a:ext cx="1561852" cy="573791"/>
            </a:xfrm>
            <a:custGeom>
              <a:avLst/>
              <a:gdLst/>
              <a:ahLst/>
              <a:cxnLst>
                <a:cxn ang="0">
                  <a:pos x="292" y="2"/>
                </a:cxn>
                <a:cxn ang="0">
                  <a:pos x="319" y="18"/>
                </a:cxn>
                <a:cxn ang="0">
                  <a:pos x="337" y="62"/>
                </a:cxn>
                <a:cxn ang="0">
                  <a:pos x="319" y="105"/>
                </a:cxn>
                <a:cxn ang="0">
                  <a:pos x="276" y="124"/>
                </a:cxn>
                <a:cxn ang="0">
                  <a:pos x="260" y="124"/>
                </a:cxn>
                <a:cxn ang="0">
                  <a:pos x="237" y="120"/>
                </a:cxn>
                <a:cxn ang="0">
                  <a:pos x="145" y="120"/>
                </a:cxn>
                <a:cxn ang="0">
                  <a:pos x="150" y="103"/>
                </a:cxn>
                <a:cxn ang="0">
                  <a:pos x="141" y="83"/>
                </a:cxn>
                <a:cxn ang="0">
                  <a:pos x="121" y="74"/>
                </a:cxn>
                <a:cxn ang="0">
                  <a:pos x="100" y="83"/>
                </a:cxn>
                <a:cxn ang="0">
                  <a:pos x="92" y="103"/>
                </a:cxn>
                <a:cxn ang="0">
                  <a:pos x="97" y="120"/>
                </a:cxn>
                <a:cxn ang="0">
                  <a:pos x="46" y="120"/>
                </a:cxn>
                <a:cxn ang="0">
                  <a:pos x="46" y="89"/>
                </a:cxn>
                <a:cxn ang="0">
                  <a:pos x="29" y="94"/>
                </a:cxn>
                <a:cxn ang="0">
                  <a:pos x="8" y="86"/>
                </a:cxn>
                <a:cxn ang="0">
                  <a:pos x="5" y="82"/>
                </a:cxn>
                <a:cxn ang="0">
                  <a:pos x="0" y="65"/>
                </a:cxn>
                <a:cxn ang="0">
                  <a:pos x="2" y="53"/>
                </a:cxn>
                <a:cxn ang="0">
                  <a:pos x="8" y="45"/>
                </a:cxn>
                <a:cxn ang="0">
                  <a:pos x="29" y="36"/>
                </a:cxn>
                <a:cxn ang="0">
                  <a:pos x="46" y="42"/>
                </a:cxn>
                <a:cxn ang="0">
                  <a:pos x="46" y="0"/>
                </a:cxn>
                <a:cxn ang="0">
                  <a:pos x="52" y="0"/>
                </a:cxn>
                <a:cxn ang="0">
                  <a:pos x="52" y="1"/>
                </a:cxn>
                <a:cxn ang="0">
                  <a:pos x="54" y="1"/>
                </a:cxn>
                <a:cxn ang="0">
                  <a:pos x="62" y="0"/>
                </a:cxn>
                <a:cxn ang="0">
                  <a:pos x="189" y="0"/>
                </a:cxn>
                <a:cxn ang="0">
                  <a:pos x="181" y="20"/>
                </a:cxn>
                <a:cxn ang="0">
                  <a:pos x="189" y="40"/>
                </a:cxn>
                <a:cxn ang="0">
                  <a:pos x="210" y="49"/>
                </a:cxn>
                <a:cxn ang="0">
                  <a:pos x="230" y="40"/>
                </a:cxn>
                <a:cxn ang="0">
                  <a:pos x="239" y="20"/>
                </a:cxn>
                <a:cxn ang="0">
                  <a:pos x="231" y="0"/>
                </a:cxn>
                <a:cxn ang="0">
                  <a:pos x="276" y="0"/>
                </a:cxn>
                <a:cxn ang="0">
                  <a:pos x="292" y="2"/>
                </a:cxn>
              </a:cxnLst>
              <a:rect l="0" t="0" r="r" b="b"/>
              <a:pathLst>
                <a:path w="337" h="124">
                  <a:moveTo>
                    <a:pt x="292" y="2"/>
                  </a:moveTo>
                  <a:cubicBezTo>
                    <a:pt x="302" y="5"/>
                    <a:pt x="311" y="10"/>
                    <a:pt x="319" y="18"/>
                  </a:cubicBezTo>
                  <a:cubicBezTo>
                    <a:pt x="331" y="31"/>
                    <a:pt x="337" y="45"/>
                    <a:pt x="337" y="62"/>
                  </a:cubicBezTo>
                  <a:cubicBezTo>
                    <a:pt x="337" y="79"/>
                    <a:pt x="331" y="93"/>
                    <a:pt x="319" y="105"/>
                  </a:cubicBezTo>
                  <a:cubicBezTo>
                    <a:pt x="307" y="118"/>
                    <a:pt x="293" y="124"/>
                    <a:pt x="276" y="124"/>
                  </a:cubicBezTo>
                  <a:cubicBezTo>
                    <a:pt x="260" y="124"/>
                    <a:pt x="260" y="124"/>
                    <a:pt x="260" y="124"/>
                  </a:cubicBezTo>
                  <a:cubicBezTo>
                    <a:pt x="253" y="121"/>
                    <a:pt x="245" y="120"/>
                    <a:pt x="237" y="120"/>
                  </a:cubicBezTo>
                  <a:cubicBezTo>
                    <a:pt x="145" y="120"/>
                    <a:pt x="145" y="120"/>
                    <a:pt x="145" y="120"/>
                  </a:cubicBezTo>
                  <a:cubicBezTo>
                    <a:pt x="148" y="115"/>
                    <a:pt x="150" y="109"/>
                    <a:pt x="150" y="103"/>
                  </a:cubicBezTo>
                  <a:cubicBezTo>
                    <a:pt x="150" y="95"/>
                    <a:pt x="147" y="89"/>
                    <a:pt x="141" y="83"/>
                  </a:cubicBezTo>
                  <a:cubicBezTo>
                    <a:pt x="136" y="77"/>
                    <a:pt x="129" y="74"/>
                    <a:pt x="121" y="74"/>
                  </a:cubicBezTo>
                  <a:cubicBezTo>
                    <a:pt x="113" y="74"/>
                    <a:pt x="106" y="77"/>
                    <a:pt x="100" y="83"/>
                  </a:cubicBezTo>
                  <a:cubicBezTo>
                    <a:pt x="95" y="89"/>
                    <a:pt x="92" y="95"/>
                    <a:pt x="92" y="103"/>
                  </a:cubicBezTo>
                  <a:cubicBezTo>
                    <a:pt x="92" y="109"/>
                    <a:pt x="94" y="115"/>
                    <a:pt x="97" y="120"/>
                  </a:cubicBezTo>
                  <a:cubicBezTo>
                    <a:pt x="46" y="120"/>
                    <a:pt x="46" y="120"/>
                    <a:pt x="46" y="120"/>
                  </a:cubicBezTo>
                  <a:cubicBezTo>
                    <a:pt x="46" y="89"/>
                    <a:pt x="46" y="89"/>
                    <a:pt x="46" y="89"/>
                  </a:cubicBezTo>
                  <a:cubicBezTo>
                    <a:pt x="41" y="93"/>
                    <a:pt x="35" y="94"/>
                    <a:pt x="29" y="94"/>
                  </a:cubicBezTo>
                  <a:cubicBezTo>
                    <a:pt x="21" y="94"/>
                    <a:pt x="14" y="92"/>
                    <a:pt x="8" y="86"/>
                  </a:cubicBezTo>
                  <a:cubicBezTo>
                    <a:pt x="7" y="85"/>
                    <a:pt x="6" y="83"/>
                    <a:pt x="5" y="82"/>
                  </a:cubicBezTo>
                  <a:cubicBezTo>
                    <a:pt x="2" y="77"/>
                    <a:pt x="0" y="72"/>
                    <a:pt x="0" y="65"/>
                  </a:cubicBezTo>
                  <a:cubicBezTo>
                    <a:pt x="0" y="61"/>
                    <a:pt x="1" y="57"/>
                    <a:pt x="2" y="53"/>
                  </a:cubicBezTo>
                  <a:cubicBezTo>
                    <a:pt x="4" y="50"/>
                    <a:pt x="6" y="47"/>
                    <a:pt x="8" y="45"/>
                  </a:cubicBezTo>
                  <a:cubicBezTo>
                    <a:pt x="14" y="39"/>
                    <a:pt x="21" y="36"/>
                    <a:pt x="29" y="36"/>
                  </a:cubicBezTo>
                  <a:cubicBezTo>
                    <a:pt x="35" y="36"/>
                    <a:pt x="41" y="38"/>
                    <a:pt x="46" y="42"/>
                  </a:cubicBezTo>
                  <a:cubicBezTo>
                    <a:pt x="46" y="0"/>
                    <a:pt x="46" y="0"/>
                    <a:pt x="46" y="0"/>
                  </a:cubicBezTo>
                  <a:cubicBezTo>
                    <a:pt x="52" y="0"/>
                    <a:pt x="52" y="0"/>
                    <a:pt x="52" y="0"/>
                  </a:cubicBezTo>
                  <a:cubicBezTo>
                    <a:pt x="52" y="1"/>
                    <a:pt x="52" y="1"/>
                    <a:pt x="52" y="1"/>
                  </a:cubicBezTo>
                  <a:cubicBezTo>
                    <a:pt x="53" y="1"/>
                    <a:pt x="54" y="1"/>
                    <a:pt x="54" y="1"/>
                  </a:cubicBezTo>
                  <a:cubicBezTo>
                    <a:pt x="57" y="1"/>
                    <a:pt x="60" y="0"/>
                    <a:pt x="62" y="0"/>
                  </a:cubicBezTo>
                  <a:cubicBezTo>
                    <a:pt x="189" y="0"/>
                    <a:pt x="189" y="0"/>
                    <a:pt x="189" y="0"/>
                  </a:cubicBezTo>
                  <a:cubicBezTo>
                    <a:pt x="184" y="6"/>
                    <a:pt x="181" y="12"/>
                    <a:pt x="181" y="20"/>
                  </a:cubicBezTo>
                  <a:cubicBezTo>
                    <a:pt x="181" y="28"/>
                    <a:pt x="184" y="35"/>
                    <a:pt x="189" y="40"/>
                  </a:cubicBezTo>
                  <a:cubicBezTo>
                    <a:pt x="195" y="46"/>
                    <a:pt x="202" y="49"/>
                    <a:pt x="210" y="49"/>
                  </a:cubicBezTo>
                  <a:cubicBezTo>
                    <a:pt x="218" y="49"/>
                    <a:pt x="225" y="46"/>
                    <a:pt x="230" y="40"/>
                  </a:cubicBezTo>
                  <a:cubicBezTo>
                    <a:pt x="236" y="35"/>
                    <a:pt x="239" y="28"/>
                    <a:pt x="239" y="20"/>
                  </a:cubicBezTo>
                  <a:cubicBezTo>
                    <a:pt x="239" y="12"/>
                    <a:pt x="236" y="6"/>
                    <a:pt x="231" y="0"/>
                  </a:cubicBezTo>
                  <a:cubicBezTo>
                    <a:pt x="276" y="0"/>
                    <a:pt x="276" y="0"/>
                    <a:pt x="276" y="0"/>
                  </a:cubicBezTo>
                  <a:cubicBezTo>
                    <a:pt x="281" y="0"/>
                    <a:pt x="287" y="1"/>
                    <a:pt x="292" y="2"/>
                  </a:cubicBez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10" name="Freeform 13"/>
            <p:cNvSpPr/>
            <p:nvPr/>
          </p:nvSpPr>
          <p:spPr bwMode="auto">
            <a:xfrm>
              <a:off x="2840805" y="4118432"/>
              <a:ext cx="1416619" cy="995204"/>
            </a:xfrm>
            <a:custGeom>
              <a:avLst/>
              <a:gdLst/>
              <a:ahLst/>
              <a:cxnLst>
                <a:cxn ang="0">
                  <a:pos x="0" y="166"/>
                </a:cxn>
                <a:cxn ang="0">
                  <a:pos x="0" y="138"/>
                </a:cxn>
                <a:cxn ang="0">
                  <a:pos x="19" y="145"/>
                </a:cxn>
                <a:cxn ang="0">
                  <a:pos x="39" y="136"/>
                </a:cxn>
                <a:cxn ang="0">
                  <a:pos x="48" y="116"/>
                </a:cxn>
                <a:cxn ang="0">
                  <a:pos x="39" y="95"/>
                </a:cxn>
                <a:cxn ang="0">
                  <a:pos x="19" y="87"/>
                </a:cxn>
                <a:cxn ang="0">
                  <a:pos x="0" y="94"/>
                </a:cxn>
                <a:cxn ang="0">
                  <a:pos x="0" y="65"/>
                </a:cxn>
                <a:cxn ang="0">
                  <a:pos x="19" y="65"/>
                </a:cxn>
                <a:cxn ang="0">
                  <a:pos x="19" y="48"/>
                </a:cxn>
                <a:cxn ang="0">
                  <a:pos x="22" y="48"/>
                </a:cxn>
                <a:cxn ang="0">
                  <a:pos x="182" y="48"/>
                </a:cxn>
                <a:cxn ang="0">
                  <a:pos x="175" y="29"/>
                </a:cxn>
                <a:cxn ang="0">
                  <a:pos x="184" y="9"/>
                </a:cxn>
                <a:cxn ang="0">
                  <a:pos x="204" y="0"/>
                </a:cxn>
                <a:cxn ang="0">
                  <a:pos x="225" y="9"/>
                </a:cxn>
                <a:cxn ang="0">
                  <a:pos x="233" y="29"/>
                </a:cxn>
                <a:cxn ang="0">
                  <a:pos x="226" y="48"/>
                </a:cxn>
                <a:cxn ang="0">
                  <a:pos x="246" y="48"/>
                </a:cxn>
                <a:cxn ang="0">
                  <a:pos x="262" y="50"/>
                </a:cxn>
                <a:cxn ang="0">
                  <a:pos x="288" y="65"/>
                </a:cxn>
                <a:cxn ang="0">
                  <a:pos x="289" y="66"/>
                </a:cxn>
                <a:cxn ang="0">
                  <a:pos x="306" y="108"/>
                </a:cxn>
                <a:cxn ang="0">
                  <a:pos x="306" y="108"/>
                </a:cxn>
                <a:cxn ang="0">
                  <a:pos x="289" y="151"/>
                </a:cxn>
                <a:cxn ang="0">
                  <a:pos x="246" y="168"/>
                </a:cxn>
                <a:cxn ang="0">
                  <a:pos x="246" y="168"/>
                </a:cxn>
                <a:cxn ang="0">
                  <a:pos x="230" y="166"/>
                </a:cxn>
                <a:cxn ang="0">
                  <a:pos x="185" y="166"/>
                </a:cxn>
                <a:cxn ang="0">
                  <a:pos x="193" y="186"/>
                </a:cxn>
                <a:cxn ang="0">
                  <a:pos x="184" y="206"/>
                </a:cxn>
                <a:cxn ang="0">
                  <a:pos x="164" y="215"/>
                </a:cxn>
                <a:cxn ang="0">
                  <a:pos x="143" y="206"/>
                </a:cxn>
                <a:cxn ang="0">
                  <a:pos x="135" y="186"/>
                </a:cxn>
                <a:cxn ang="0">
                  <a:pos x="143" y="166"/>
                </a:cxn>
                <a:cxn ang="0">
                  <a:pos x="16" y="166"/>
                </a:cxn>
                <a:cxn ang="0">
                  <a:pos x="8" y="167"/>
                </a:cxn>
                <a:cxn ang="0">
                  <a:pos x="6" y="167"/>
                </a:cxn>
                <a:cxn ang="0">
                  <a:pos x="6" y="166"/>
                </a:cxn>
                <a:cxn ang="0">
                  <a:pos x="0" y="166"/>
                </a:cxn>
              </a:cxnLst>
              <a:rect l="0" t="0" r="r" b="b"/>
              <a:pathLst>
                <a:path w="306" h="215">
                  <a:moveTo>
                    <a:pt x="0" y="166"/>
                  </a:moveTo>
                  <a:cubicBezTo>
                    <a:pt x="0" y="138"/>
                    <a:pt x="0" y="138"/>
                    <a:pt x="0" y="138"/>
                  </a:cubicBezTo>
                  <a:cubicBezTo>
                    <a:pt x="5" y="142"/>
                    <a:pt x="12" y="145"/>
                    <a:pt x="19" y="145"/>
                  </a:cubicBezTo>
                  <a:cubicBezTo>
                    <a:pt x="27" y="145"/>
                    <a:pt x="34" y="142"/>
                    <a:pt x="39" y="136"/>
                  </a:cubicBezTo>
                  <a:cubicBezTo>
                    <a:pt x="45" y="131"/>
                    <a:pt x="48" y="124"/>
                    <a:pt x="48" y="116"/>
                  </a:cubicBezTo>
                  <a:cubicBezTo>
                    <a:pt x="48" y="108"/>
                    <a:pt x="45" y="101"/>
                    <a:pt x="39" y="95"/>
                  </a:cubicBezTo>
                  <a:cubicBezTo>
                    <a:pt x="34" y="90"/>
                    <a:pt x="27" y="87"/>
                    <a:pt x="19" y="87"/>
                  </a:cubicBezTo>
                  <a:cubicBezTo>
                    <a:pt x="12" y="87"/>
                    <a:pt x="5" y="89"/>
                    <a:pt x="0" y="94"/>
                  </a:cubicBezTo>
                  <a:cubicBezTo>
                    <a:pt x="0" y="65"/>
                    <a:pt x="0" y="65"/>
                    <a:pt x="0" y="65"/>
                  </a:cubicBezTo>
                  <a:cubicBezTo>
                    <a:pt x="19" y="65"/>
                    <a:pt x="19" y="65"/>
                    <a:pt x="19" y="65"/>
                  </a:cubicBezTo>
                  <a:cubicBezTo>
                    <a:pt x="19" y="48"/>
                    <a:pt x="19" y="48"/>
                    <a:pt x="19" y="48"/>
                  </a:cubicBezTo>
                  <a:cubicBezTo>
                    <a:pt x="20" y="48"/>
                    <a:pt x="21" y="48"/>
                    <a:pt x="22" y="48"/>
                  </a:cubicBezTo>
                  <a:cubicBezTo>
                    <a:pt x="182" y="48"/>
                    <a:pt x="182" y="48"/>
                    <a:pt x="182" y="48"/>
                  </a:cubicBezTo>
                  <a:cubicBezTo>
                    <a:pt x="178" y="43"/>
                    <a:pt x="175" y="37"/>
                    <a:pt x="175" y="29"/>
                  </a:cubicBezTo>
                  <a:cubicBezTo>
                    <a:pt x="175" y="21"/>
                    <a:pt x="178" y="15"/>
                    <a:pt x="184" y="9"/>
                  </a:cubicBezTo>
                  <a:cubicBezTo>
                    <a:pt x="189" y="3"/>
                    <a:pt x="196" y="0"/>
                    <a:pt x="204" y="0"/>
                  </a:cubicBezTo>
                  <a:cubicBezTo>
                    <a:pt x="212" y="0"/>
                    <a:pt x="219" y="3"/>
                    <a:pt x="225" y="9"/>
                  </a:cubicBezTo>
                  <a:cubicBezTo>
                    <a:pt x="230" y="15"/>
                    <a:pt x="233" y="21"/>
                    <a:pt x="233" y="29"/>
                  </a:cubicBezTo>
                  <a:cubicBezTo>
                    <a:pt x="233" y="37"/>
                    <a:pt x="231" y="43"/>
                    <a:pt x="226" y="48"/>
                  </a:cubicBezTo>
                  <a:cubicBezTo>
                    <a:pt x="246" y="48"/>
                    <a:pt x="246" y="48"/>
                    <a:pt x="246" y="48"/>
                  </a:cubicBezTo>
                  <a:cubicBezTo>
                    <a:pt x="252" y="48"/>
                    <a:pt x="257" y="49"/>
                    <a:pt x="262" y="50"/>
                  </a:cubicBezTo>
                  <a:cubicBezTo>
                    <a:pt x="272" y="53"/>
                    <a:pt x="280" y="58"/>
                    <a:pt x="288" y="65"/>
                  </a:cubicBezTo>
                  <a:cubicBezTo>
                    <a:pt x="288" y="65"/>
                    <a:pt x="289" y="66"/>
                    <a:pt x="289" y="66"/>
                  </a:cubicBezTo>
                  <a:cubicBezTo>
                    <a:pt x="301" y="78"/>
                    <a:pt x="306" y="92"/>
                    <a:pt x="306" y="108"/>
                  </a:cubicBezTo>
                  <a:cubicBezTo>
                    <a:pt x="306" y="108"/>
                    <a:pt x="306" y="108"/>
                    <a:pt x="306" y="108"/>
                  </a:cubicBezTo>
                  <a:cubicBezTo>
                    <a:pt x="306" y="125"/>
                    <a:pt x="301" y="139"/>
                    <a:pt x="289" y="151"/>
                  </a:cubicBezTo>
                  <a:cubicBezTo>
                    <a:pt x="277" y="163"/>
                    <a:pt x="263" y="168"/>
                    <a:pt x="246" y="168"/>
                  </a:cubicBezTo>
                  <a:cubicBezTo>
                    <a:pt x="246" y="168"/>
                    <a:pt x="246" y="168"/>
                    <a:pt x="246" y="168"/>
                  </a:cubicBezTo>
                  <a:cubicBezTo>
                    <a:pt x="241" y="167"/>
                    <a:pt x="235" y="166"/>
                    <a:pt x="230" y="166"/>
                  </a:cubicBezTo>
                  <a:cubicBezTo>
                    <a:pt x="185" y="166"/>
                    <a:pt x="185" y="166"/>
                    <a:pt x="185" y="166"/>
                  </a:cubicBezTo>
                  <a:cubicBezTo>
                    <a:pt x="190" y="172"/>
                    <a:pt x="193" y="178"/>
                    <a:pt x="193" y="186"/>
                  </a:cubicBezTo>
                  <a:cubicBezTo>
                    <a:pt x="193" y="194"/>
                    <a:pt x="190" y="201"/>
                    <a:pt x="184" y="206"/>
                  </a:cubicBezTo>
                  <a:cubicBezTo>
                    <a:pt x="179" y="212"/>
                    <a:pt x="172" y="215"/>
                    <a:pt x="164" y="215"/>
                  </a:cubicBezTo>
                  <a:cubicBezTo>
                    <a:pt x="156" y="215"/>
                    <a:pt x="149" y="212"/>
                    <a:pt x="143" y="206"/>
                  </a:cubicBezTo>
                  <a:cubicBezTo>
                    <a:pt x="138" y="201"/>
                    <a:pt x="135" y="194"/>
                    <a:pt x="135" y="186"/>
                  </a:cubicBezTo>
                  <a:cubicBezTo>
                    <a:pt x="135" y="178"/>
                    <a:pt x="138" y="172"/>
                    <a:pt x="143" y="166"/>
                  </a:cubicBezTo>
                  <a:cubicBezTo>
                    <a:pt x="16" y="166"/>
                    <a:pt x="16" y="166"/>
                    <a:pt x="16" y="166"/>
                  </a:cubicBezTo>
                  <a:cubicBezTo>
                    <a:pt x="14" y="166"/>
                    <a:pt x="11" y="167"/>
                    <a:pt x="8" y="167"/>
                  </a:cubicBezTo>
                  <a:cubicBezTo>
                    <a:pt x="8" y="167"/>
                    <a:pt x="7" y="167"/>
                    <a:pt x="6" y="167"/>
                  </a:cubicBezTo>
                  <a:cubicBezTo>
                    <a:pt x="6" y="166"/>
                    <a:pt x="6" y="166"/>
                    <a:pt x="6" y="166"/>
                  </a:cubicBezTo>
                  <a:lnTo>
                    <a:pt x="0" y="166"/>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11" name="Freeform 14"/>
            <p:cNvSpPr/>
            <p:nvPr/>
          </p:nvSpPr>
          <p:spPr bwMode="auto">
            <a:xfrm>
              <a:off x="2793188" y="3747016"/>
              <a:ext cx="1459475" cy="602361"/>
            </a:xfrm>
            <a:custGeom>
              <a:avLst/>
              <a:gdLst/>
              <a:ahLst/>
              <a:cxnLst>
                <a:cxn ang="0">
                  <a:pos x="272" y="130"/>
                </a:cxn>
                <a:cxn ang="0">
                  <a:pos x="256" y="128"/>
                </a:cxn>
                <a:cxn ang="0">
                  <a:pos x="236" y="128"/>
                </a:cxn>
                <a:cxn ang="0">
                  <a:pos x="243" y="109"/>
                </a:cxn>
                <a:cxn ang="0">
                  <a:pos x="235" y="89"/>
                </a:cxn>
                <a:cxn ang="0">
                  <a:pos x="214" y="80"/>
                </a:cxn>
                <a:cxn ang="0">
                  <a:pos x="194" y="89"/>
                </a:cxn>
                <a:cxn ang="0">
                  <a:pos x="185" y="109"/>
                </a:cxn>
                <a:cxn ang="0">
                  <a:pos x="192" y="128"/>
                </a:cxn>
                <a:cxn ang="0">
                  <a:pos x="32" y="128"/>
                </a:cxn>
                <a:cxn ang="0">
                  <a:pos x="29" y="128"/>
                </a:cxn>
                <a:cxn ang="0">
                  <a:pos x="29" y="97"/>
                </a:cxn>
                <a:cxn ang="0">
                  <a:pos x="10" y="90"/>
                </a:cxn>
                <a:cxn ang="0">
                  <a:pos x="8" y="89"/>
                </a:cxn>
                <a:cxn ang="0">
                  <a:pos x="0" y="68"/>
                </a:cxn>
                <a:cxn ang="0">
                  <a:pos x="8" y="48"/>
                </a:cxn>
                <a:cxn ang="0">
                  <a:pos x="10" y="46"/>
                </a:cxn>
                <a:cxn ang="0">
                  <a:pos x="29" y="39"/>
                </a:cxn>
                <a:cxn ang="0">
                  <a:pos x="29" y="0"/>
                </a:cxn>
                <a:cxn ang="0">
                  <a:pos x="248" y="0"/>
                </a:cxn>
                <a:cxn ang="0">
                  <a:pos x="296" y="20"/>
                </a:cxn>
                <a:cxn ang="0">
                  <a:pos x="315" y="67"/>
                </a:cxn>
                <a:cxn ang="0">
                  <a:pos x="315" y="67"/>
                </a:cxn>
                <a:cxn ang="0">
                  <a:pos x="296" y="115"/>
                </a:cxn>
                <a:cxn ang="0">
                  <a:pos x="272" y="130"/>
                </a:cxn>
              </a:cxnLst>
              <a:rect l="0" t="0" r="r" b="b"/>
              <a:pathLst>
                <a:path w="315" h="130">
                  <a:moveTo>
                    <a:pt x="272" y="130"/>
                  </a:moveTo>
                  <a:cubicBezTo>
                    <a:pt x="267" y="129"/>
                    <a:pt x="262" y="128"/>
                    <a:pt x="256" y="128"/>
                  </a:cubicBezTo>
                  <a:cubicBezTo>
                    <a:pt x="236" y="128"/>
                    <a:pt x="236" y="128"/>
                    <a:pt x="236" y="128"/>
                  </a:cubicBezTo>
                  <a:cubicBezTo>
                    <a:pt x="241" y="123"/>
                    <a:pt x="243" y="117"/>
                    <a:pt x="243" y="109"/>
                  </a:cubicBezTo>
                  <a:cubicBezTo>
                    <a:pt x="243" y="101"/>
                    <a:pt x="240" y="95"/>
                    <a:pt x="235" y="89"/>
                  </a:cubicBezTo>
                  <a:cubicBezTo>
                    <a:pt x="229" y="83"/>
                    <a:pt x="222" y="80"/>
                    <a:pt x="214" y="80"/>
                  </a:cubicBezTo>
                  <a:cubicBezTo>
                    <a:pt x="206" y="80"/>
                    <a:pt x="199" y="83"/>
                    <a:pt x="194" y="89"/>
                  </a:cubicBezTo>
                  <a:cubicBezTo>
                    <a:pt x="188" y="95"/>
                    <a:pt x="185" y="101"/>
                    <a:pt x="185" y="109"/>
                  </a:cubicBezTo>
                  <a:cubicBezTo>
                    <a:pt x="185" y="117"/>
                    <a:pt x="188" y="123"/>
                    <a:pt x="192" y="128"/>
                  </a:cubicBezTo>
                  <a:cubicBezTo>
                    <a:pt x="32" y="128"/>
                    <a:pt x="32" y="128"/>
                    <a:pt x="32" y="128"/>
                  </a:cubicBezTo>
                  <a:cubicBezTo>
                    <a:pt x="31" y="128"/>
                    <a:pt x="30" y="128"/>
                    <a:pt x="29" y="128"/>
                  </a:cubicBezTo>
                  <a:cubicBezTo>
                    <a:pt x="29" y="97"/>
                    <a:pt x="29" y="97"/>
                    <a:pt x="29" y="97"/>
                  </a:cubicBezTo>
                  <a:cubicBezTo>
                    <a:pt x="22" y="97"/>
                    <a:pt x="15" y="95"/>
                    <a:pt x="10" y="90"/>
                  </a:cubicBezTo>
                  <a:cubicBezTo>
                    <a:pt x="9" y="90"/>
                    <a:pt x="9" y="89"/>
                    <a:pt x="8" y="89"/>
                  </a:cubicBezTo>
                  <a:cubicBezTo>
                    <a:pt x="3" y="83"/>
                    <a:pt x="0" y="76"/>
                    <a:pt x="0" y="68"/>
                  </a:cubicBezTo>
                  <a:cubicBezTo>
                    <a:pt x="0" y="60"/>
                    <a:pt x="3" y="53"/>
                    <a:pt x="8" y="48"/>
                  </a:cubicBezTo>
                  <a:cubicBezTo>
                    <a:pt x="9" y="47"/>
                    <a:pt x="9" y="47"/>
                    <a:pt x="10" y="46"/>
                  </a:cubicBezTo>
                  <a:cubicBezTo>
                    <a:pt x="15" y="42"/>
                    <a:pt x="22" y="39"/>
                    <a:pt x="29" y="39"/>
                  </a:cubicBezTo>
                  <a:cubicBezTo>
                    <a:pt x="29" y="0"/>
                    <a:pt x="29" y="0"/>
                    <a:pt x="29" y="0"/>
                  </a:cubicBezTo>
                  <a:cubicBezTo>
                    <a:pt x="248" y="0"/>
                    <a:pt x="248" y="0"/>
                    <a:pt x="248" y="0"/>
                  </a:cubicBezTo>
                  <a:cubicBezTo>
                    <a:pt x="267" y="0"/>
                    <a:pt x="283" y="7"/>
                    <a:pt x="296" y="20"/>
                  </a:cubicBezTo>
                  <a:cubicBezTo>
                    <a:pt x="309" y="33"/>
                    <a:pt x="315" y="48"/>
                    <a:pt x="315" y="67"/>
                  </a:cubicBezTo>
                  <a:cubicBezTo>
                    <a:pt x="315" y="67"/>
                    <a:pt x="315" y="67"/>
                    <a:pt x="315" y="67"/>
                  </a:cubicBezTo>
                  <a:cubicBezTo>
                    <a:pt x="315" y="86"/>
                    <a:pt x="309" y="102"/>
                    <a:pt x="296" y="115"/>
                  </a:cubicBezTo>
                  <a:cubicBezTo>
                    <a:pt x="289" y="122"/>
                    <a:pt x="281" y="127"/>
                    <a:pt x="272" y="130"/>
                  </a:cubicBez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12" name="Freeform 15"/>
            <p:cNvSpPr/>
            <p:nvPr/>
          </p:nvSpPr>
          <p:spPr bwMode="auto">
            <a:xfrm>
              <a:off x="2626527" y="5230299"/>
              <a:ext cx="1390429" cy="795211"/>
            </a:xfrm>
            <a:custGeom>
              <a:avLst/>
              <a:gdLst/>
              <a:ahLst/>
              <a:cxnLst>
                <a:cxn ang="0">
                  <a:pos x="46" y="172"/>
                </a:cxn>
                <a:cxn ang="0">
                  <a:pos x="46" y="136"/>
                </a:cxn>
                <a:cxn ang="0">
                  <a:pos x="29" y="142"/>
                </a:cxn>
                <a:cxn ang="0">
                  <a:pos x="26" y="142"/>
                </a:cxn>
                <a:cxn ang="0">
                  <a:pos x="8" y="133"/>
                </a:cxn>
                <a:cxn ang="0">
                  <a:pos x="0" y="113"/>
                </a:cxn>
                <a:cxn ang="0">
                  <a:pos x="8" y="92"/>
                </a:cxn>
                <a:cxn ang="0">
                  <a:pos x="21" y="85"/>
                </a:cxn>
                <a:cxn ang="0">
                  <a:pos x="29" y="84"/>
                </a:cxn>
                <a:cxn ang="0">
                  <a:pos x="46" y="89"/>
                </a:cxn>
                <a:cxn ang="0">
                  <a:pos x="46" y="46"/>
                </a:cxn>
                <a:cxn ang="0">
                  <a:pos x="97" y="46"/>
                </a:cxn>
                <a:cxn ang="0">
                  <a:pos x="92" y="29"/>
                </a:cxn>
                <a:cxn ang="0">
                  <a:pos x="100" y="9"/>
                </a:cxn>
                <a:cxn ang="0">
                  <a:pos x="121" y="0"/>
                </a:cxn>
                <a:cxn ang="0">
                  <a:pos x="141" y="9"/>
                </a:cxn>
                <a:cxn ang="0">
                  <a:pos x="150" y="29"/>
                </a:cxn>
                <a:cxn ang="0">
                  <a:pos x="145" y="46"/>
                </a:cxn>
                <a:cxn ang="0">
                  <a:pos x="237" y="46"/>
                </a:cxn>
                <a:cxn ang="0">
                  <a:pos x="260" y="50"/>
                </a:cxn>
                <a:cxn ang="0">
                  <a:pos x="282" y="64"/>
                </a:cxn>
                <a:cxn ang="0">
                  <a:pos x="300" y="109"/>
                </a:cxn>
                <a:cxn ang="0">
                  <a:pos x="300" y="109"/>
                </a:cxn>
                <a:cxn ang="0">
                  <a:pos x="282" y="153"/>
                </a:cxn>
                <a:cxn ang="0">
                  <a:pos x="239" y="172"/>
                </a:cxn>
                <a:cxn ang="0">
                  <a:pos x="46" y="172"/>
                </a:cxn>
              </a:cxnLst>
              <a:rect l="0" t="0" r="r" b="b"/>
              <a:pathLst>
                <a:path w="300" h="172">
                  <a:moveTo>
                    <a:pt x="46" y="172"/>
                  </a:moveTo>
                  <a:cubicBezTo>
                    <a:pt x="46" y="136"/>
                    <a:pt x="46" y="136"/>
                    <a:pt x="46" y="136"/>
                  </a:cubicBezTo>
                  <a:cubicBezTo>
                    <a:pt x="41" y="140"/>
                    <a:pt x="35" y="142"/>
                    <a:pt x="29" y="142"/>
                  </a:cubicBezTo>
                  <a:cubicBezTo>
                    <a:pt x="28" y="142"/>
                    <a:pt x="27" y="142"/>
                    <a:pt x="26" y="142"/>
                  </a:cubicBezTo>
                  <a:cubicBezTo>
                    <a:pt x="19" y="141"/>
                    <a:pt x="13" y="138"/>
                    <a:pt x="8" y="133"/>
                  </a:cubicBezTo>
                  <a:cubicBezTo>
                    <a:pt x="3" y="127"/>
                    <a:pt x="0" y="121"/>
                    <a:pt x="0" y="113"/>
                  </a:cubicBezTo>
                  <a:cubicBezTo>
                    <a:pt x="0" y="105"/>
                    <a:pt x="3" y="98"/>
                    <a:pt x="8" y="92"/>
                  </a:cubicBezTo>
                  <a:cubicBezTo>
                    <a:pt x="12" y="88"/>
                    <a:pt x="16" y="86"/>
                    <a:pt x="21" y="85"/>
                  </a:cubicBezTo>
                  <a:cubicBezTo>
                    <a:pt x="24" y="84"/>
                    <a:pt x="26" y="84"/>
                    <a:pt x="29" y="84"/>
                  </a:cubicBezTo>
                  <a:cubicBezTo>
                    <a:pt x="35" y="84"/>
                    <a:pt x="41" y="85"/>
                    <a:pt x="46" y="89"/>
                  </a:cubicBezTo>
                  <a:cubicBezTo>
                    <a:pt x="46" y="46"/>
                    <a:pt x="46" y="46"/>
                    <a:pt x="46" y="46"/>
                  </a:cubicBezTo>
                  <a:cubicBezTo>
                    <a:pt x="97" y="46"/>
                    <a:pt x="97" y="46"/>
                    <a:pt x="97" y="46"/>
                  </a:cubicBezTo>
                  <a:cubicBezTo>
                    <a:pt x="94" y="41"/>
                    <a:pt x="92" y="35"/>
                    <a:pt x="92" y="29"/>
                  </a:cubicBezTo>
                  <a:cubicBezTo>
                    <a:pt x="92" y="21"/>
                    <a:pt x="95" y="15"/>
                    <a:pt x="100" y="9"/>
                  </a:cubicBezTo>
                  <a:cubicBezTo>
                    <a:pt x="106" y="3"/>
                    <a:pt x="113" y="0"/>
                    <a:pt x="121" y="0"/>
                  </a:cubicBezTo>
                  <a:cubicBezTo>
                    <a:pt x="129" y="0"/>
                    <a:pt x="136" y="3"/>
                    <a:pt x="141" y="9"/>
                  </a:cubicBezTo>
                  <a:cubicBezTo>
                    <a:pt x="147" y="15"/>
                    <a:pt x="150" y="21"/>
                    <a:pt x="150" y="29"/>
                  </a:cubicBezTo>
                  <a:cubicBezTo>
                    <a:pt x="150" y="35"/>
                    <a:pt x="148" y="41"/>
                    <a:pt x="145" y="46"/>
                  </a:cubicBezTo>
                  <a:cubicBezTo>
                    <a:pt x="237" y="46"/>
                    <a:pt x="237" y="46"/>
                    <a:pt x="237" y="46"/>
                  </a:cubicBezTo>
                  <a:cubicBezTo>
                    <a:pt x="245" y="46"/>
                    <a:pt x="253" y="47"/>
                    <a:pt x="260" y="50"/>
                  </a:cubicBezTo>
                  <a:cubicBezTo>
                    <a:pt x="268" y="53"/>
                    <a:pt x="275" y="57"/>
                    <a:pt x="282" y="64"/>
                  </a:cubicBezTo>
                  <a:cubicBezTo>
                    <a:pt x="294" y="76"/>
                    <a:pt x="300" y="91"/>
                    <a:pt x="300" y="109"/>
                  </a:cubicBezTo>
                  <a:cubicBezTo>
                    <a:pt x="300" y="109"/>
                    <a:pt x="300" y="109"/>
                    <a:pt x="300" y="109"/>
                  </a:cubicBezTo>
                  <a:cubicBezTo>
                    <a:pt x="300" y="126"/>
                    <a:pt x="294" y="141"/>
                    <a:pt x="282" y="153"/>
                  </a:cubicBezTo>
                  <a:cubicBezTo>
                    <a:pt x="270" y="165"/>
                    <a:pt x="255" y="171"/>
                    <a:pt x="239" y="172"/>
                  </a:cubicBezTo>
                  <a:lnTo>
                    <a:pt x="46" y="172"/>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grpSp>
      <p:sp>
        <p:nvSpPr>
          <p:cNvPr id="13" name="Oval 31"/>
          <p:cNvSpPr/>
          <p:nvPr/>
        </p:nvSpPr>
        <p:spPr>
          <a:xfrm>
            <a:off x="6616287" y="1894853"/>
            <a:ext cx="1113973" cy="1113971"/>
          </a:xfrm>
          <a:prstGeom prst="ellipse">
            <a:avLst/>
          </a:prstGeom>
          <a:noFill/>
          <a:ln>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sp>
        <p:nvSpPr>
          <p:cNvPr id="15" name="Oval 32"/>
          <p:cNvSpPr/>
          <p:nvPr/>
        </p:nvSpPr>
        <p:spPr>
          <a:xfrm>
            <a:off x="8624791" y="1894853"/>
            <a:ext cx="1113973" cy="1113971"/>
          </a:xfrm>
          <a:prstGeom prst="ellipse">
            <a:avLst/>
          </a:prstGeom>
          <a:noFill/>
          <a:ln>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sp>
        <p:nvSpPr>
          <p:cNvPr id="16" name="Freeform 141"/>
          <p:cNvSpPr>
            <a:spLocks noEditPoints="1"/>
          </p:cNvSpPr>
          <p:nvPr/>
        </p:nvSpPr>
        <p:spPr bwMode="auto">
          <a:xfrm>
            <a:off x="8968138" y="2281153"/>
            <a:ext cx="478335" cy="344921"/>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rgbClr val="344F66"/>
          </a:solidFill>
          <a:ln w="9525">
            <a:noFill/>
            <a:round/>
          </a:ln>
        </p:spPr>
        <p:txBody>
          <a:bodyPr vert="horz" wrap="square" lIns="121920" tIns="60960" rIns="121920" bIns="60960" numCol="1" anchor="t" anchorCtr="0" compatLnSpc="1"/>
          <a:lstStyle/>
          <a:p>
            <a:endParaRPr lang="en-US" sz="2400">
              <a:cs typeface="+mn-ea"/>
              <a:sym typeface="+mn-lt"/>
            </a:endParaRPr>
          </a:p>
        </p:txBody>
      </p:sp>
      <p:sp>
        <p:nvSpPr>
          <p:cNvPr id="17" name="Oval 30"/>
          <p:cNvSpPr/>
          <p:nvPr/>
        </p:nvSpPr>
        <p:spPr>
          <a:xfrm>
            <a:off x="4765233" y="1938814"/>
            <a:ext cx="1113973" cy="1113971"/>
          </a:xfrm>
          <a:prstGeom prst="ellipse">
            <a:avLst/>
          </a:prstGeom>
          <a:noFill/>
          <a:ln>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sp>
        <p:nvSpPr>
          <p:cNvPr id="25"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2.2 数据库设计</a:t>
            </a:r>
            <a:endParaRPr lang="en-US" altLang="zh-CN" b="0" dirty="0">
              <a:solidFill>
                <a:srgbClr val="444444"/>
              </a:solidFill>
              <a:latin typeface="+mn-lt"/>
              <a:ea typeface="+mn-ea"/>
              <a:cs typeface="+mn-ea"/>
              <a:sym typeface="+mn-lt"/>
            </a:endParaRPr>
          </a:p>
        </p:txBody>
      </p:sp>
      <p:sp>
        <p:nvSpPr>
          <p:cNvPr id="26" name="Oval 32"/>
          <p:cNvSpPr/>
          <p:nvPr/>
        </p:nvSpPr>
        <p:spPr>
          <a:xfrm>
            <a:off x="10659675" y="1868475"/>
            <a:ext cx="1113973" cy="1113971"/>
          </a:xfrm>
          <a:prstGeom prst="ellipse">
            <a:avLst/>
          </a:prstGeom>
          <a:noFill/>
          <a:ln>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grpSp>
        <p:nvGrpSpPr>
          <p:cNvPr id="27" name="组合 26"/>
          <p:cNvGrpSpPr/>
          <p:nvPr/>
        </p:nvGrpSpPr>
        <p:grpSpPr>
          <a:xfrm>
            <a:off x="11006113" y="2298738"/>
            <a:ext cx="421096" cy="402728"/>
            <a:chOff x="1004888" y="993775"/>
            <a:chExt cx="2438400" cy="2332038"/>
          </a:xfrm>
          <a:solidFill>
            <a:srgbClr val="344F66"/>
          </a:solidFill>
          <a:effectLst/>
        </p:grpSpPr>
        <p:sp>
          <p:nvSpPr>
            <p:cNvPr id="28"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solidFill>
              <a:srgbClr val="CF3B4C"/>
            </a:solid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sp>
          <p:nvSpPr>
            <p:cNvPr id="29" name="任意多边形 43"/>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CF3B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endParaRPr lang="zh-CN" altLang="en-US" sz="2000" noProof="1">
                <a:solidFill>
                  <a:prstClr val="black"/>
                </a:solidFill>
                <a:cs typeface="+mn-ea"/>
                <a:sym typeface="+mn-lt"/>
              </a:endParaRPr>
            </a:p>
          </p:txBody>
        </p:sp>
      </p:grpSp>
      <p:grpSp>
        <p:nvGrpSpPr>
          <p:cNvPr id="37" name="组合 36"/>
          <p:cNvGrpSpPr>
            <a:grpSpLocks noChangeAspect="1"/>
          </p:cNvGrpSpPr>
          <p:nvPr/>
        </p:nvGrpSpPr>
        <p:grpSpPr>
          <a:xfrm>
            <a:off x="6998128" y="2195543"/>
            <a:ext cx="410297" cy="458848"/>
            <a:chOff x="5999255" y="3275006"/>
            <a:chExt cx="402656" cy="450303"/>
          </a:xfrm>
          <a:solidFill>
            <a:srgbClr val="344F66"/>
          </a:solidFill>
          <a:effectLst/>
        </p:grpSpPr>
        <p:sp>
          <p:nvSpPr>
            <p:cNvPr id="38"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39"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40"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41"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42"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grpSp>
      <p:grpSp>
        <p:nvGrpSpPr>
          <p:cNvPr id="14" name="组合 13"/>
          <p:cNvGrpSpPr/>
          <p:nvPr/>
        </p:nvGrpSpPr>
        <p:grpSpPr>
          <a:xfrm>
            <a:off x="5146809" y="2196019"/>
            <a:ext cx="370488" cy="473812"/>
            <a:chOff x="1605186" y="572440"/>
            <a:chExt cx="563562" cy="720725"/>
          </a:xfrm>
          <a:solidFill>
            <a:srgbClr val="CF3B4C"/>
          </a:solidFill>
          <a:effectLst/>
        </p:grpSpPr>
        <p:sp>
          <p:nvSpPr>
            <p:cNvPr id="30"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31"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sp>
          <p:nvSpPr>
            <p:cNvPr id="32"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solidFill>
                  <a:prstClr val="black"/>
                </a:solidFill>
                <a:cs typeface="+mn-ea"/>
                <a:sym typeface="+mn-lt"/>
              </a:endParaRPr>
            </a:p>
          </p:txBody>
        </p:sp>
      </p:grpSp>
      <p:sp>
        <p:nvSpPr>
          <p:cNvPr id="18" name="文本框 17"/>
          <p:cNvSpPr txBox="1"/>
          <p:nvPr/>
        </p:nvSpPr>
        <p:spPr>
          <a:xfrm>
            <a:off x="4765040" y="3844925"/>
            <a:ext cx="6966585" cy="1198880"/>
          </a:xfrm>
          <a:prstGeom prst="rect">
            <a:avLst/>
          </a:prstGeom>
          <a:noFill/>
        </p:spPr>
        <p:txBody>
          <a:bodyPr wrap="square" rtlCol="0">
            <a:spAutoFit/>
          </a:bodyPr>
          <a:p>
            <a:r>
              <a:rPr lang="zh-CN" altLang="en-US"/>
              <a:t>信息系统软件的具体目标是经过很多的数据获取管理中心需要的信息，这就要系统软件自身储存和管控很多的数据信息，而这一作用的建立需要借助一个中大型的数据库管理。本操作系统的开发设计采用MySQL做为网站后台数据库查询开发环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ppt_w/2"/>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ppt_w</p:attrName>
                                        </p:attrNameLst>
                                      </p:cBhvr>
                                      <p:tavLst>
                                        <p:tav tm="0">
                                          <p:val>
                                            <p:fltVal val="0"/>
                                          </p:val>
                                        </p:tav>
                                        <p:tav tm="100000">
                                          <p:val>
                                            <p:strVal val="#ppt_w"/>
                                          </p:val>
                                        </p:tav>
                                      </p:tavLst>
                                    </p:anim>
                                    <p:anim calcmode="lin" valueType="num">
                                      <p:cBhvr>
                                        <p:cTn id="10" dur="500" fill="hold"/>
                                        <p:tgtEl>
                                          <p:spTgt spid="2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par>
                                <p:cTn id="42" presetID="53" presetClass="entr" presetSubtype="16"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2" presetClass="entr" presetSubtype="4"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25" grpId="0"/>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cstate="screen"/>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4" cstate="screen"/>
          <a:srcRect/>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第三部分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5" cstate="screen">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关键技术和实践难点</a:t>
            </a:r>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qj3hy4w">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2004</Words>
  <Application>WPS 演示</Application>
  <PresentationFormat>自定义</PresentationFormat>
  <Paragraphs>177</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Calibri</vt:lpstr>
      <vt:lpstr>微软雅黑</vt:lpstr>
      <vt:lpstr>仿宋_GB2312</vt:lpstr>
      <vt:lpstr>仿宋</vt:lpstr>
      <vt:lpstr>Arial Unicode MS</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Frank</cp:lastModifiedBy>
  <cp:revision>268</cp:revision>
  <dcterms:created xsi:type="dcterms:W3CDTF">2019-03-07T05:23:00Z</dcterms:created>
  <dcterms:modified xsi:type="dcterms:W3CDTF">2022-05-24T05:08:21Z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1F8E82BFA6FB4AD682970311731696C1</vt:lpwstr>
  </property>
  <property fmtid="{D5CDD505-2E9C-101B-9397-08002B2CF9AE}" pid="3" name="KSOProductBuildVer">
    <vt:lpwstr>2052-11.1.0.11372</vt:lpwstr>
  </property>
</Properties>
</file>