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  <p:sldMasterId id="2147483727" r:id="rId2"/>
    <p:sldMasterId id="2147483728" r:id="rId3"/>
  </p:sldMasterIdLst>
  <p:sldIdLst>
    <p:sldId id="317" r:id="rId4"/>
    <p:sldId id="274" r:id="rId5"/>
    <p:sldId id="278" r:id="rId6"/>
    <p:sldId id="320" r:id="rId7"/>
    <p:sldId id="279" r:id="rId8"/>
    <p:sldId id="273" r:id="rId9"/>
    <p:sldId id="340" r:id="rId10"/>
    <p:sldId id="341" r:id="rId11"/>
    <p:sldId id="342" r:id="rId12"/>
    <p:sldId id="343" r:id="rId13"/>
    <p:sldId id="304" r:id="rId14"/>
    <p:sldId id="271" r:id="rId15"/>
    <p:sldId id="344" r:id="rId16"/>
    <p:sldId id="30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7" autoAdjust="0"/>
    <p:restoredTop sz="96823"/>
  </p:normalViewPr>
  <p:slideViewPr>
    <p:cSldViewPr snapToGrid="0">
      <p:cViewPr varScale="1">
        <p:scale>
          <a:sx n="110" d="100"/>
          <a:sy n="110" d="100"/>
        </p:scale>
        <p:origin x="324" y="68"/>
      </p:cViewPr>
      <p:guideLst>
        <p:guide orient="horz" pos="213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48748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3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6671" y="109534"/>
            <a:ext cx="12192000" cy="3967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645EC1-5942-4F0C-AAFF-9E6C447D6C78}"/>
              </a:ext>
            </a:extLst>
          </p:cNvPr>
          <p:cNvGrpSpPr/>
          <p:nvPr userDrawn="1"/>
        </p:nvGrpSpPr>
        <p:grpSpPr>
          <a:xfrm>
            <a:off x="7400354" y="397599"/>
            <a:ext cx="3889069" cy="4757179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F760BF-EFE8-4A0F-ADA8-9FE578B7A0F5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44E0D6-60B1-4E3A-ACD5-83BCEE227F8A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975892-7D36-44B9-93EB-5AC884F3D0BF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F48723-3E08-4551-BFFB-6CE17602373C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A5C3B3-F802-41C3-B695-53B18A7FDE7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1A3C84-780D-4C43-8158-8E3C24B109D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A020E8-6FE2-4836-AC8B-931195904843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7F23E5-8B4D-418C-B537-E74418615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18061" y="647251"/>
            <a:ext cx="3527821" cy="308503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52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759FA7-EFF1-466F-B291-A84ACBFA28C0}"/>
              </a:ext>
            </a:extLst>
          </p:cNvPr>
          <p:cNvGrpSpPr/>
          <p:nvPr userDrawn="1"/>
        </p:nvGrpSpPr>
        <p:grpSpPr>
          <a:xfrm>
            <a:off x="685074" y="1772815"/>
            <a:ext cx="2401025" cy="4481331"/>
            <a:chOff x="3501573" y="3178068"/>
            <a:chExt cx="1340594" cy="27378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E42687-3D82-48D5-894C-5D628B9B6D2B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86B727-08A8-432D-8EE4-60A73190C0C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13466B-E1CD-4F3B-909B-800708C89DA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605FEE-B310-4CD1-957F-4C8ECB2D4CFA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02B5F8-0CCE-474E-B649-1DFC27F17E77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3E5B5-7B85-41D5-9030-5B1B725D5576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99A51D-15EE-4E12-9556-59DF6F0E29DD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CFEB0B9-196D-42E9-8714-F47C30777E2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FAFF0B-C7CA-411F-A4AC-7D5978D7BCFC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41D01E-90FF-4564-985E-06A7A082F60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EAF1D7-527D-4D94-BA5D-1EFD9AA9D02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C4341-F0B1-4852-A98B-F15007E38985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6735" y="2430413"/>
            <a:ext cx="2011571" cy="3221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565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610225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3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5301" y="271462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76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9376" y="4031265"/>
            <a:ext cx="5235438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8" r:id="rId11"/>
    <p:sldLayoutId id="2147483679" r:id="rId12"/>
    <p:sldLayoutId id="2147483680" r:id="rId13"/>
    <p:sldLayoutId id="2147483681" r:id="rId14"/>
    <p:sldLayoutId id="2147483665" r:id="rId15"/>
    <p:sldLayoutId id="2147483677" r:id="rId16"/>
    <p:sldLayoutId id="2147483682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15" name="Rounded Rectangle 7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96453" y="4078605"/>
            <a:ext cx="5395473" cy="9105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54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다함께 카카카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519" y="5269230"/>
            <a:ext cx="5395408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r">
              <a:defRPr/>
            </a:pPr>
            <a:r>
              <a:rPr lang="ko-KR" altLang="en-US" sz="2000">
                <a:effectLst/>
                <a:latin typeface="+mn-lt"/>
              </a:rPr>
              <a:t>컴퓨터공학과</a:t>
            </a:r>
            <a:endParaRPr lang="en-US" altLang="ko-KR" sz="2000">
              <a:effectLst/>
              <a:latin typeface="+mn-lt"/>
            </a:endParaRPr>
          </a:p>
          <a:p>
            <a:pPr algn="r">
              <a:defRPr/>
            </a:pPr>
            <a:r>
              <a:rPr lang="en-US" altLang="ko-KR" sz="2000">
                <a:effectLst/>
                <a:latin typeface="+mn-lt"/>
              </a:rPr>
              <a:t>32202870</a:t>
            </a:r>
            <a:r>
              <a:rPr lang="ko-KR" altLang="en-US" sz="2000">
                <a:effectLst/>
                <a:latin typeface="+mn-lt"/>
              </a:rPr>
              <a:t> 유위창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77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  <a:latin typeface="Arial"/>
                <a:cs typeface="Arial"/>
              </a:rPr>
              <a:t>Our Team</a:t>
            </a:r>
            <a:endParaRPr lang="ko-KR" altLang="en-US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42" name="Rectangle 13"/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51" name="Rectangle 14"/>
          <p:cNvSpPr/>
          <p:nvPr/>
        </p:nvSpPr>
        <p:spPr>
          <a:xfrm>
            <a:off x="5475154" y="4681699"/>
            <a:ext cx="5920561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/>
              <a:t>게임 메뉴</a:t>
            </a:r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충돌 여부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- 2</a:t>
            </a: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1" name="Text Placeholder 15"/>
          <p:cNvSpPr txBox="1"/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마무리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 화면 색 설정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충돌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x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인 경우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차선을 계속 생성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좌표값과 크기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차선의 움직임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(10)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난이도 조절 가능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차선을 옮겨줌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자신의 자동차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좌우로 움직임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화면 맞춤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64996" y="33310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다른 자동차를 배열로 설정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위아래로 움직임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사라질 경우 점수 획득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다시 생성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83138" y="3678493"/>
            <a:ext cx="5739380" cy="26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충돌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인 경우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다른 자동차와 부딫힘</a:t>
            </a:r>
          </a:p>
        </p:txBody>
      </p:sp>
      <p:sp>
        <p:nvSpPr>
          <p:cNvPr id="74" name="Oval 45"/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5" name="Oval 46"/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6" name="Oval 47"/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5683138" y="436609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배경음악 종료와 동시에 충동 소리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마우스를 나타냄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56335" y="5265279"/>
            <a:ext cx="5739380" cy="26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점수를 보여주고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충돌 후 새로운 메뉴 시행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92210" y="4043935"/>
            <a:ext cx="5739380" cy="263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while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문 종료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게임 종료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4996" y="5672356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화면 중앙에 자동차 그림 설정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글자 크기와 폰트 설정</a:t>
            </a:r>
          </a:p>
        </p:txBody>
      </p:sp>
      <p:sp>
        <p:nvSpPr>
          <p:cNvPr id="82" name="Oval 54"/>
          <p:cNvSpPr/>
          <p:nvPr/>
        </p:nvSpPr>
        <p:spPr>
          <a:xfrm>
            <a:off x="5475154" y="5321408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4" name="Oval 56"/>
          <p:cNvSpPr/>
          <p:nvPr/>
        </p:nvSpPr>
        <p:spPr>
          <a:xfrm>
            <a:off x="5475154" y="5747654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5664995" y="6037949"/>
            <a:ext cx="5739380" cy="26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제목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점수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게임 시작 설정 </a:t>
            </a:r>
          </a:p>
        </p:txBody>
      </p:sp>
      <p:sp>
        <p:nvSpPr>
          <p:cNvPr id="86" name="Oval 58"/>
          <p:cNvSpPr/>
          <p:nvPr/>
        </p:nvSpPr>
        <p:spPr>
          <a:xfrm>
            <a:off x="5475154" y="6113247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l="3050" r="3050"/>
          <a:stretch>
            <a:fillRect/>
          </a:stretch>
        </p:blipFill>
        <p:spPr>
          <a:xfrm>
            <a:off x="1891560" y="0"/>
            <a:ext cx="3319897" cy="4498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87" name="그림 개체 틀 86"/>
          <p:cNvPicPr>
            <a:picLocks noGrp="1" noChangeAspect="1"/>
          </p:cNvPicPr>
          <p:nvPr>
            <p:ph type="pic" idx="15"/>
          </p:nvPr>
        </p:nvPicPr>
        <p:blipFill rotWithShape="1">
          <a:blip r:embed="rId3"/>
          <a:srcRect t="6250" b="6250"/>
          <a:stretch>
            <a:fillRect/>
          </a:stretch>
        </p:blipFill>
        <p:spPr>
          <a:xfrm>
            <a:off x="1806509" y="4590467"/>
            <a:ext cx="3410795" cy="2267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9" name="Oval 58"/>
          <p:cNvSpPr/>
          <p:nvPr/>
        </p:nvSpPr>
        <p:spPr>
          <a:xfrm>
            <a:off x="5475154" y="6466650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90" name="TextBox 84"/>
          <p:cNvSpPr txBox="1"/>
          <p:nvPr/>
        </p:nvSpPr>
        <p:spPr>
          <a:xfrm>
            <a:off x="5669229" y="6380849"/>
            <a:ext cx="5739380" cy="26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게임중 점수 왼쪽상단 설정</a:t>
            </a:r>
          </a:p>
        </p:txBody>
      </p:sp>
      <p:sp>
        <p:nvSpPr>
          <p:cNvPr id="37" name="Oval 47">
            <a:extLst>
              <a:ext uri="{FF2B5EF4-FFF2-40B4-BE49-F238E27FC236}">
                <a16:creationId xmlns:a16="http://schemas.microsoft.com/office/drawing/2014/main" id="{8ECC6A1D-9C5B-4419-8C6B-F14254EDF97B}"/>
              </a:ext>
            </a:extLst>
          </p:cNvPr>
          <p:cNvSpPr/>
          <p:nvPr/>
        </p:nvSpPr>
        <p:spPr>
          <a:xfrm>
            <a:off x="5475154" y="412364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38" name="Oval 47">
            <a:extLst>
              <a:ext uri="{FF2B5EF4-FFF2-40B4-BE49-F238E27FC236}">
                <a16:creationId xmlns:a16="http://schemas.microsoft.com/office/drawing/2014/main" id="{919F57CB-53DD-4F26-968E-5100902BF104}"/>
              </a:ext>
            </a:extLst>
          </p:cNvPr>
          <p:cNvSpPr/>
          <p:nvPr/>
        </p:nvSpPr>
        <p:spPr>
          <a:xfrm>
            <a:off x="5468803" y="442254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python project</a:t>
            </a:r>
          </a:p>
        </p:txBody>
      </p:sp>
      <p:cxnSp>
        <p:nvCxnSpPr>
          <p:cNvPr id="3" name="Elbow Connector 60"/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/>
          <p:cNvCxnSpPr/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6" name="Rectangle 5"/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7" name="Rectangle 6"/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8" name="Rectangle 7"/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cxnSp>
        <p:nvCxnSpPr>
          <p:cNvPr id="11" name="Straight Arrow Connector 10"/>
          <p:cNvCxnSpPr>
            <a:stCxn id="21" idx="3"/>
            <a:endCxn id="8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/>
          <p:cNvCxnSpPr/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99946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14" name="TextBox 13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2700"/>
          </a:p>
        </p:txBody>
      </p:sp>
      <p:sp>
        <p:nvSpPr>
          <p:cNvPr id="17" name="Rectangle 16"/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18" name="Rectangle 17"/>
          <p:cNvSpPr/>
          <p:nvPr/>
        </p:nvSpPr>
        <p:spPr>
          <a:xfrm>
            <a:off x="8124810" y="4923116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cxnSp>
        <p:nvCxnSpPr>
          <p:cNvPr id="19" name="Elbow Connector 83"/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/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5310778" y="3448224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cxnSp>
        <p:nvCxnSpPr>
          <p:cNvPr id="25" name="Elbow Connector 61"/>
          <p:cNvCxnSpPr/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3"/>
          <p:cNvGrpSpPr/>
          <p:nvPr/>
        </p:nvGrpSpPr>
        <p:grpSpPr>
          <a:xfrm>
            <a:off x="2269739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27" name="TextBox 26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1851442" y="5047913"/>
            <a:ext cx="1986248" cy="916813"/>
            <a:chOff x="6533674" y="3357955"/>
            <a:chExt cx="1785368" cy="916813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32" name="Group 63"/>
          <p:cNvGrpSpPr/>
          <p:nvPr/>
        </p:nvGrpSpPr>
        <p:grpSpPr>
          <a:xfrm>
            <a:off x="9090882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grpSp>
        <p:nvGrpSpPr>
          <p:cNvPr id="35" name="Group 63"/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grpSp>
        <p:nvGrpSpPr>
          <p:cNvPr id="38" name="Group 63"/>
          <p:cNvGrpSpPr/>
          <p:nvPr/>
        </p:nvGrpSpPr>
        <p:grpSpPr>
          <a:xfrm>
            <a:off x="8301686" y="5076713"/>
            <a:ext cx="1986248" cy="916813"/>
            <a:chOff x="6533674" y="3357955"/>
            <a:chExt cx="1785368" cy="916813"/>
          </a:xfrm>
          <a:noFill/>
        </p:grpSpPr>
        <p:sp>
          <p:nvSpPr>
            <p:cNvPr id="39" name="TextBox 38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41" name="Group 63"/>
          <p:cNvGrpSpPr/>
          <p:nvPr/>
        </p:nvGrpSpPr>
        <p:grpSpPr>
          <a:xfrm>
            <a:off x="5076568" y="1891188"/>
            <a:ext cx="1986248" cy="916813"/>
            <a:chOff x="6533674" y="3357955"/>
            <a:chExt cx="1785368" cy="916813"/>
          </a:xfrm>
          <a:noFill/>
        </p:grpSpPr>
        <p:sp>
          <p:nvSpPr>
            <p:cNvPr id="42" name="TextBox 41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sp>
        <p:nvSpPr>
          <p:cNvPr id="44" name="Freeform: Shape 43"/>
          <p:cNvSpPr/>
          <p:nvPr/>
        </p:nvSpPr>
        <p:spPr>
          <a:xfrm flipH="1">
            <a:off x="4950270" y="4344194"/>
            <a:ext cx="2274714" cy="87591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7366"/>
            <a:ext cx="4449862" cy="275902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59734"/>
            <a:ext cx="3270479" cy="459826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192173"/>
            <a:ext cx="4123401" cy="266582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02073" y="0"/>
            <a:ext cx="2587854" cy="300037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826001" y="1524000"/>
            <a:ext cx="3365999" cy="5334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18880" y="3543300"/>
            <a:ext cx="4064446" cy="33147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704237" y="400050"/>
            <a:ext cx="3264644" cy="2857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051180"/>
            <a:ext cx="549519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r">
              <a:defRPr/>
            </a:pPr>
            <a:r>
              <a:rPr lang="en-US" altLang="ko-KR">
                <a:effectLst/>
              </a:rPr>
              <a:t>Section Break</a:t>
            </a:r>
            <a:endParaRPr lang="ko-KR" altLang="en-US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" y="4865592"/>
            <a:ext cx="549512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r">
              <a:defRPr/>
            </a:pPr>
            <a:r>
              <a:rPr lang="en-US" altLang="ko-KR" sz="1800">
                <a:effectLst/>
                <a:latin typeface="+mn-lt"/>
              </a:rPr>
              <a:t>Insert the Sub Title of Your Presentation</a:t>
            </a:r>
            <a:endParaRPr lang="ko-KR" altLang="en-US" sz="1800"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05431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8843" y="0"/>
            <a:ext cx="4054312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37687" y="0"/>
            <a:ext cx="405431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00850" y="4062941"/>
            <a:ext cx="5391150" cy="279505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/>
              <a:t>옛날에 즐겨 했던 게임이 </a:t>
            </a:r>
            <a:r>
              <a:rPr lang="en-US" altLang="ko-KR"/>
              <a:t>7</a:t>
            </a:r>
            <a:r>
              <a:rPr lang="ko-KR" altLang="en-US"/>
              <a:t>년이나 지났지만 이번에 프로젝트를 만들었던 게임에 비해 너무 퀄리티가 좋은걸 보고 많은 실력을 더 쌓아야 겠다고 생각하면서 어느 정도는 나의 전공 분야를 시작했다고 생각할 수 있는 기회였다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4762" y="4831024"/>
            <a:ext cx="12192000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/>
                </a:solidFill>
                <a:cs typeface="Arial"/>
              </a:rPr>
              <a:t>THANK YOU</a:t>
            </a:r>
            <a:endParaRPr lang="ko-KR" altLang="en-US" sz="600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" y="5656859"/>
            <a:ext cx="12191852" cy="3796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1867">
                <a:solidFill>
                  <a:schemeClr val="bg1"/>
                </a:solidFill>
                <a:cs typeface="Arial"/>
              </a:rPr>
              <a:t>Insert the Sub Title of Your Presentation</a:t>
            </a:r>
            <a:endParaRPr lang="ko-KR" altLang="en-US" sz="1867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48659" y="789377"/>
            <a:ext cx="4946526" cy="770818"/>
            <a:chOff x="6509852" y="714552"/>
            <a:chExt cx="4946526" cy="770818"/>
          </a:xfrm>
        </p:grpSpPr>
        <p:sp>
          <p:nvSpPr>
            <p:cNvPr id="3" name="TextBox 2"/>
            <p:cNvSpPr txBox="1"/>
            <p:nvPr/>
          </p:nvSpPr>
          <p:spPr>
            <a:xfrm>
              <a:off x="6509852" y="1222383"/>
              <a:ext cx="4946526" cy="262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무엇을 만들고</a:t>
              </a: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.</a:t>
              </a: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 그것을 왜 만들고 싶었는지에 대하여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09852" y="714552"/>
              <a:ext cx="4946526" cy="494593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2700" b="1">
                  <a:solidFill>
                    <a:schemeClr val="bg1"/>
                  </a:solidFill>
                  <a:cs typeface="Arial"/>
                </a:rPr>
                <a:t>What, Why,</a:t>
              </a:r>
              <a:r>
                <a:rPr lang="ko-KR" altLang="en-US" sz="2700" b="1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2700" b="1">
                  <a:solidFill>
                    <a:schemeClr val="bg1"/>
                  </a:solidFill>
                  <a:cs typeface="Arial"/>
                </a:rPr>
                <a:t>Want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180526" y="261942"/>
            <a:ext cx="153154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ko-KR" b="1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348659" y="2292844"/>
            <a:ext cx="4946526" cy="772301"/>
            <a:chOff x="6509852" y="2211483"/>
            <a:chExt cx="4946526" cy="772301"/>
          </a:xfrm>
        </p:grpSpPr>
        <p:sp>
          <p:nvSpPr>
            <p:cNvPr id="7" name="TextBox 6"/>
            <p:cNvSpPr txBox="1"/>
            <p:nvPr/>
          </p:nvSpPr>
          <p:spPr>
            <a:xfrm>
              <a:off x="6509852" y="2712778"/>
              <a:ext cx="4946526" cy="271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파이썬과 연동하여 사용할 수 있는 프로그램</a:t>
              </a:r>
              <a:endParaRPr lang="en-US" altLang="ko-KR" sz="120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09852" y="2211483"/>
              <a:ext cx="4946526" cy="496076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2700" b="1">
                  <a:solidFill>
                    <a:schemeClr val="bg1"/>
                  </a:solidFill>
                  <a:cs typeface="Arial"/>
                </a:rPr>
                <a:t>Pygame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80526" y="1758873"/>
            <a:ext cx="1531549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>
              <a:solidFill>
                <a:schemeClr val="bg1">
                  <a:alpha val="4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48659" y="3789775"/>
            <a:ext cx="4946526" cy="761270"/>
            <a:chOff x="6509852" y="3708414"/>
            <a:chExt cx="4946526" cy="761270"/>
          </a:xfrm>
        </p:grpSpPr>
        <p:sp>
          <p:nvSpPr>
            <p:cNvPr id="11" name="TextBox 10"/>
            <p:cNvSpPr txBox="1"/>
            <p:nvPr/>
          </p:nvSpPr>
          <p:spPr>
            <a:xfrm>
              <a:off x="6509852" y="4203173"/>
              <a:ext cx="4946526" cy="2665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소스코드를 해석하고 실행해보기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9852" y="3708414"/>
              <a:ext cx="4946526" cy="494570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2700" b="1">
                  <a:solidFill>
                    <a:schemeClr val="bg1"/>
                  </a:solidFill>
                  <a:cs typeface="Arial"/>
                </a:rPr>
                <a:t>Python Project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80526" y="3255804"/>
            <a:ext cx="153154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ko-KR" b="1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348659" y="5280169"/>
            <a:ext cx="4946526" cy="756776"/>
            <a:chOff x="6509852" y="5205344"/>
            <a:chExt cx="4946526" cy="756776"/>
          </a:xfrm>
        </p:grpSpPr>
        <p:sp>
          <p:nvSpPr>
            <p:cNvPr id="15" name="TextBox 14"/>
            <p:cNvSpPr txBox="1"/>
            <p:nvPr/>
          </p:nvSpPr>
          <p:spPr>
            <a:xfrm>
              <a:off x="6509852" y="5693568"/>
              <a:ext cx="4946526" cy="268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프로젝트를 마치며 소감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>
                  <a:solidFill>
                    <a:schemeClr val="bg1"/>
                  </a:solidFill>
                  <a:cs typeface="Arial"/>
                </a:rPr>
                <a:t>Finish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180526" y="4752734"/>
            <a:ext cx="153154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ko-KR" b="1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6815" y="678180"/>
            <a:ext cx="3675184" cy="9105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 sz="5400">
                <a:effectLst/>
                <a:latin typeface="+mj-lt"/>
                <a:ea typeface="+mn-ea"/>
                <a:cs typeface="+mn-cs"/>
              </a:rP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What, Why, Want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273053" y="2456014"/>
            <a:ext cx="3289663" cy="1125312"/>
            <a:chOff x="764931" y="2301783"/>
            <a:chExt cx="3289663" cy="1125312"/>
          </a:xfrm>
        </p:grpSpPr>
        <p:sp>
          <p:nvSpPr>
            <p:cNvPr id="4" name="TextBox 3"/>
            <p:cNvSpPr txBox="1"/>
            <p:nvPr/>
          </p:nvSpPr>
          <p:spPr>
            <a:xfrm>
              <a:off x="764931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accent1"/>
                  </a:solidFill>
                  <a:cs typeface="Arial"/>
                </a:rPr>
                <a:t>001.</a:t>
              </a:r>
            </a:p>
          </p:txBody>
        </p:sp>
        <p:grpSp>
          <p:nvGrpSpPr>
            <p:cNvPr id="10" name="Group 5"/>
            <p:cNvGrpSpPr/>
            <p:nvPr/>
          </p:nvGrpSpPr>
          <p:grpSpPr>
            <a:xfrm>
              <a:off x="1943119" y="2306955"/>
              <a:ext cx="2111474" cy="1120140"/>
              <a:chOff x="2558439" y="3307121"/>
              <a:chExt cx="1668761" cy="112014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558439" y="3307121"/>
                <a:ext cx="1668761" cy="39624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b="1">
                    <a:solidFill>
                      <a:schemeClr val="accent1"/>
                    </a:solidFill>
                    <a:cs typeface="Arial"/>
                  </a:rPr>
                  <a:t>파이썬 활용성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76933" y="3784564"/>
                <a:ext cx="1550267" cy="64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파이썬이 주로 무엇에 활용되는지에 대한 정보를 찾아봄</a:t>
                </a:r>
                <a:endPara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6096000" y="2494188"/>
            <a:ext cx="3289663" cy="934812"/>
            <a:chOff x="3869814" y="2301783"/>
            <a:chExt cx="3289663" cy="934812"/>
          </a:xfrm>
        </p:grpSpPr>
        <p:sp>
          <p:nvSpPr>
            <p:cNvPr id="5" name="TextBox 4"/>
            <p:cNvSpPr txBox="1"/>
            <p:nvPr/>
          </p:nvSpPr>
          <p:spPr>
            <a:xfrm>
              <a:off x="3869814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accent2"/>
                  </a:solidFill>
                  <a:cs typeface="Arial"/>
                </a:rPr>
                <a:t>002.</a:t>
              </a:r>
            </a:p>
          </p:txBody>
        </p:sp>
        <p:grpSp>
          <p:nvGrpSpPr>
            <p:cNvPr id="13" name="Group 5"/>
            <p:cNvGrpSpPr/>
            <p:nvPr/>
          </p:nvGrpSpPr>
          <p:grpSpPr>
            <a:xfrm>
              <a:off x="5100918" y="2306955"/>
              <a:ext cx="2058558" cy="929640"/>
              <a:chOff x="2600260" y="3307121"/>
              <a:chExt cx="1626940" cy="92964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00260" y="3307121"/>
                <a:ext cx="1626939" cy="39623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 b="1">
                    <a:solidFill>
                      <a:srgbClr val="1ED0A6"/>
                    </a:solidFill>
                    <a:cs typeface="Arial"/>
                  </a:rPr>
                  <a:t>pygame</a:t>
                </a:r>
                <a:endParaRPr lang="ko-KR" altLang="en-US" sz="2000" b="1">
                  <a:solidFill>
                    <a:srgbClr val="1ED0A6"/>
                  </a:solidFill>
                  <a:cs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76933" y="3784564"/>
                <a:ext cx="1550267" cy="45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파이썬과 혼용하여 사용할 수 있는 프로그램을 발견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596021" y="5157816"/>
            <a:ext cx="3289661" cy="1125312"/>
            <a:chOff x="7774797" y="2301782"/>
            <a:chExt cx="3289661" cy="1125312"/>
          </a:xfrm>
        </p:grpSpPr>
        <p:sp>
          <p:nvSpPr>
            <p:cNvPr id="6" name="TextBox 5"/>
            <p:cNvSpPr txBox="1"/>
            <p:nvPr/>
          </p:nvSpPr>
          <p:spPr>
            <a:xfrm>
              <a:off x="7774797" y="2301782"/>
              <a:ext cx="1247002" cy="635508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rgbClr val="595959"/>
                  </a:solidFill>
                  <a:cs typeface="Arial"/>
                </a:rPr>
                <a:t>003.</a:t>
              </a:r>
            </a:p>
          </p:txBody>
        </p:sp>
        <p:grpSp>
          <p:nvGrpSpPr>
            <p:cNvPr id="16" name="Group 5"/>
            <p:cNvGrpSpPr/>
            <p:nvPr/>
          </p:nvGrpSpPr>
          <p:grpSpPr>
            <a:xfrm>
              <a:off x="8988261" y="2306955"/>
              <a:ext cx="2076197" cy="1120140"/>
              <a:chOff x="2586320" y="3307121"/>
              <a:chExt cx="1640880" cy="112014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586320" y="3307121"/>
                <a:ext cx="1640879" cy="39624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b="1">
                    <a:solidFill>
                      <a:srgbClr val="595959"/>
                    </a:solidFill>
                    <a:cs typeface="Arial"/>
                  </a:rPr>
                  <a:t>내가 좋아하는 것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676933" y="3784564"/>
                <a:ext cx="1550267" cy="64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옛날의 내가 선호하는 것들을 떠올리면서 그것을 바탕으로 만들것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2806872" y="5135234"/>
            <a:ext cx="3289127" cy="1123116"/>
            <a:chOff x="6975230" y="5018604"/>
            <a:chExt cx="3289127" cy="1123116"/>
          </a:xfrm>
        </p:grpSpPr>
        <p:sp>
          <p:nvSpPr>
            <p:cNvPr id="9" name="TextBox 8"/>
            <p:cNvSpPr txBox="1"/>
            <p:nvPr/>
          </p:nvSpPr>
          <p:spPr>
            <a:xfrm>
              <a:off x="6975230" y="5018604"/>
              <a:ext cx="1247002" cy="63501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accent6"/>
                  </a:solidFill>
                  <a:cs typeface="Arial"/>
                </a:rPr>
                <a:t>004.</a:t>
              </a:r>
            </a:p>
          </p:txBody>
        </p:sp>
        <p:grpSp>
          <p:nvGrpSpPr>
            <p:cNvPr id="25" name="Group 5"/>
            <p:cNvGrpSpPr/>
            <p:nvPr/>
          </p:nvGrpSpPr>
          <p:grpSpPr>
            <a:xfrm>
              <a:off x="8302813" y="5021580"/>
              <a:ext cx="1961545" cy="1120140"/>
              <a:chOff x="2676933" y="3304925"/>
              <a:chExt cx="1550267" cy="112014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676933" y="3304925"/>
                <a:ext cx="1550267" cy="39713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b="1">
                    <a:solidFill>
                      <a:schemeClr val="accent6"/>
                    </a:solidFill>
                    <a:cs typeface="Arial"/>
                  </a:rPr>
                  <a:t>게임과 자동차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76933" y="3784564"/>
                <a:ext cx="1550267" cy="640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보통 스마트 폰게임을 가장 좋아했으며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,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 자동차 또한 관심이 있었음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756254" y="1940848"/>
            <a:ext cx="10547598" cy="263769"/>
            <a:chOff x="764931" y="1899141"/>
            <a:chExt cx="9873761" cy="263769"/>
          </a:xfrm>
        </p:grpSpPr>
        <p:sp>
          <p:nvSpPr>
            <p:cNvPr id="3" name="Rectangle 2"/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" name="Straight Connector 34"/>
            <p:cNvCxnSpPr>
              <a:stCxn id="3" idx="1"/>
              <a:endCxn id="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5400000">
            <a:off x="9942926" y="3169899"/>
            <a:ext cx="2721871" cy="263769"/>
            <a:chOff x="717532" y="1899142"/>
            <a:chExt cx="9921160" cy="263769"/>
          </a:xfrm>
        </p:grpSpPr>
        <p:sp>
          <p:nvSpPr>
            <p:cNvPr id="40" name="Rectangle 39"/>
            <p:cNvSpPr/>
            <p:nvPr/>
          </p:nvSpPr>
          <p:spPr>
            <a:xfrm>
              <a:off x="717532" y="1899142"/>
              <a:ext cx="9921160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/>
            <p:cNvCxnSpPr>
              <a:endCxn id="40" idx="3"/>
            </p:cNvCxnSpPr>
            <p:nvPr/>
          </p:nvCxnSpPr>
          <p:spPr>
            <a:xfrm rot="16200000" flipH="1">
              <a:off x="5918473" y="-2689192"/>
              <a:ext cx="4" cy="9440435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56254" y="4398948"/>
            <a:ext cx="10679494" cy="263769"/>
            <a:chOff x="764931" y="1899141"/>
            <a:chExt cx="9873761" cy="263769"/>
          </a:xfrm>
        </p:grpSpPr>
        <p:sp>
          <p:nvSpPr>
            <p:cNvPr id="43" name="Rectangle 42"/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4" name="Straight Connector 43"/>
            <p:cNvCxnSpPr>
              <a:stCxn id="43" idx="1"/>
              <a:endCxn id="4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flipH="1">
            <a:off x="2392952" y="1632844"/>
            <a:ext cx="930519" cy="358175"/>
            <a:chOff x="8760955" y="-377720"/>
            <a:chExt cx="5693435" cy="2191516"/>
          </a:xfrm>
        </p:grpSpPr>
        <p:sp>
          <p:nvSpPr>
            <p:cNvPr id="73" name="Freeform: Shape 72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902176" y="4097896"/>
            <a:ext cx="930519" cy="358175"/>
            <a:chOff x="8760955" y="-377720"/>
            <a:chExt cx="5693435" cy="2191516"/>
          </a:xfrm>
        </p:grpSpPr>
        <p:sp>
          <p:nvSpPr>
            <p:cNvPr id="76" name="Freeform: Shape 75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6960289" y="1605369"/>
            <a:ext cx="930519" cy="358175"/>
            <a:chOff x="8760955" y="-377720"/>
            <a:chExt cx="5693435" cy="2191516"/>
          </a:xfrm>
        </p:grpSpPr>
        <p:sp>
          <p:nvSpPr>
            <p:cNvPr id="79" name="Freeform: Shape 78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295809" y="4108072"/>
            <a:ext cx="930519" cy="358175"/>
            <a:chOff x="8760955" y="-377720"/>
            <a:chExt cx="5693435" cy="2191516"/>
          </a:xfrm>
        </p:grpSpPr>
        <p:sp>
          <p:nvSpPr>
            <p:cNvPr id="88" name="Freeform: Shape 87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6672" y="485292"/>
            <a:ext cx="5319004" cy="543408"/>
          </a:xfrm>
          <a:prstGeom prst="rect">
            <a:avLst/>
          </a:prstGeom>
          <a:noFill/>
        </p:spPr>
        <p:txBody>
          <a:bodyPr wrap="square" lIns="48000" tIns="0" rIns="24000" bIns="0">
            <a:spAutoFit/>
          </a:bodyPr>
          <a:lstStyle/>
          <a:p>
            <a:pPr>
              <a:defRPr/>
            </a:pPr>
            <a:r>
              <a:rPr lang="ko-KR" altLang="en-US" sz="3600">
                <a:latin typeface="+mj-lt"/>
                <a:ea typeface="+mn-ea"/>
                <a:cs typeface="Arial"/>
              </a:rPr>
              <a:t>다함께 차차차</a:t>
            </a:r>
          </a:p>
        </p:txBody>
      </p:sp>
      <p:sp>
        <p:nvSpPr>
          <p:cNvPr id="21" name="Parallelogram 20"/>
          <p:cNvSpPr/>
          <p:nvPr/>
        </p:nvSpPr>
        <p:spPr>
          <a:xfrm>
            <a:off x="6496050" y="0"/>
            <a:ext cx="4191000" cy="6858000"/>
          </a:xfrm>
          <a:prstGeom prst="parallelogram">
            <a:avLst>
              <a:gd name="adj" fmla="val 947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Parallelogram 21"/>
          <p:cNvSpPr/>
          <p:nvPr/>
        </p:nvSpPr>
        <p:spPr>
          <a:xfrm>
            <a:off x="7596799" y="0"/>
            <a:ext cx="4191000" cy="6858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7077" y="2102385"/>
            <a:ext cx="4939753" cy="394408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1450" indent="-171450">
              <a:buFont typeface="Wingdings"/>
              <a:buChar char="ü"/>
              <a:defRPr/>
            </a:pPr>
            <a:r>
              <a:rPr lang="ko-KR" altLang="en-US" sz="2300">
                <a:cs typeface="Arial"/>
              </a:rPr>
              <a:t>2013년 8월에 출시</a:t>
            </a:r>
          </a:p>
          <a:p>
            <a:pPr marL="171450" indent="-171450">
              <a:buFont typeface="Wingdings"/>
              <a:buChar char="ü"/>
              <a:defRPr/>
            </a:pPr>
            <a:endParaRPr lang="en-US" altLang="ko-KR" sz="2300">
              <a:cs typeface="Arial"/>
            </a:endParaRPr>
          </a:p>
          <a:p>
            <a:pPr marL="171450" indent="-171450">
              <a:buFont typeface="Wingdings"/>
              <a:buChar char="ü"/>
              <a:defRPr/>
            </a:pPr>
            <a:r>
              <a:rPr lang="en-US" altLang="ko-KR" sz="2300">
                <a:cs typeface="Arial"/>
              </a:rPr>
              <a:t>레이싱 게임으로 자동차를 이용해 좌, 우, 점프 등 세 가지 조작만으로 플레이할 수 있다.</a:t>
            </a:r>
          </a:p>
          <a:p>
            <a:pPr marL="171450" indent="-171450">
              <a:buFont typeface="Wingdings"/>
              <a:buChar char="ü"/>
              <a:defRPr/>
            </a:pPr>
            <a:endParaRPr lang="en-US" altLang="ko-KR" sz="2300">
              <a:cs typeface="Arial"/>
            </a:endParaRPr>
          </a:p>
          <a:p>
            <a:pPr marL="171450" indent="-171450">
              <a:buFont typeface="Wingdings"/>
              <a:buChar char="ü"/>
              <a:defRPr/>
            </a:pPr>
            <a:r>
              <a:rPr lang="en-US" altLang="ko-KR" sz="2300">
                <a:cs typeface="Arial"/>
              </a:rPr>
              <a:t>풀3D로 제작</a:t>
            </a:r>
          </a:p>
          <a:p>
            <a:pPr marL="171450" indent="-171450">
              <a:buFont typeface="Wingdings"/>
              <a:buChar char="ü"/>
              <a:defRPr/>
            </a:pPr>
            <a:endParaRPr lang="en-US" altLang="ko-KR" sz="2300">
              <a:cs typeface="Arial"/>
            </a:endParaRPr>
          </a:p>
          <a:p>
            <a:pPr marL="171450" indent="-171450">
              <a:buFont typeface="Wingdings"/>
              <a:buChar char="ü"/>
              <a:defRPr/>
            </a:pPr>
            <a:r>
              <a:rPr lang="en-US" altLang="ko-KR" sz="2300">
                <a:cs typeface="Arial"/>
              </a:rPr>
              <a:t>정해진 연료량으로 자신의 차를 몰아 다른 차들을 피하면서 최대한 멀리 가면 </a:t>
            </a:r>
            <a:r>
              <a:rPr lang="ko-KR" altLang="en-US" sz="2300">
                <a:cs typeface="Arial"/>
              </a:rPr>
              <a:t>되는</a:t>
            </a:r>
            <a:r>
              <a:rPr lang="en-US" altLang="ko-KR" sz="2300">
                <a:cs typeface="Arial"/>
              </a:rPr>
              <a:t> 개념이다.</a:t>
            </a:r>
          </a:p>
        </p:txBody>
      </p:sp>
      <p:sp>
        <p:nvSpPr>
          <p:cNvPr id="7" name="Picture Placeholder 6"/>
          <p:cNvSpPr>
            <a:spLocks noGrp="1" noTextEdit="1"/>
          </p:cNvSpPr>
          <p:nvPr>
            <p:ph type="pic" idx="14"/>
          </p:nvPr>
        </p:nvSpPr>
        <p:spPr/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41995" y="1646634"/>
            <a:ext cx="6299934" cy="3564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Pygame</a:t>
            </a:r>
            <a:r>
              <a:rPr lang="ko-KR" altLang="en-US"/>
              <a:t>및 설치</a:t>
            </a:r>
          </a:p>
        </p:txBody>
      </p:sp>
      <p:grpSp>
        <p:nvGrpSpPr>
          <p:cNvPr id="3" name="그룹 76"/>
          <p:cNvGrpSpPr/>
          <p:nvPr/>
        </p:nvGrpSpPr>
        <p:grpSpPr>
          <a:xfrm rot="5400000" flipH="1">
            <a:off x="7883931" y="2752524"/>
            <a:ext cx="1020647" cy="1880286"/>
            <a:chOff x="7236296" y="2503826"/>
            <a:chExt cx="1020647" cy="1880286"/>
          </a:xfrm>
          <a:solidFill>
            <a:schemeClr val="accent4"/>
          </a:solidFill>
        </p:grpSpPr>
        <p:sp>
          <p:nvSpPr>
            <p:cNvPr id="4" name="Rectangle 17"/>
            <p:cNvSpPr/>
            <p:nvPr/>
          </p:nvSpPr>
          <p:spPr>
            <a:xfrm rot="5400000">
              <a:off x="7390172" y="4047512"/>
              <a:ext cx="216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Block Arc 18"/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5"/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ectangle 26"/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6"/>
          <p:cNvGrpSpPr/>
          <p:nvPr/>
        </p:nvGrpSpPr>
        <p:grpSpPr>
          <a:xfrm>
            <a:off x="5328500" y="4775534"/>
            <a:ext cx="2474171" cy="965883"/>
            <a:chOff x="5782772" y="2503826"/>
            <a:chExt cx="2474171" cy="965883"/>
          </a:xfrm>
          <a:solidFill>
            <a:schemeClr val="accent4"/>
          </a:solidFill>
        </p:grpSpPr>
        <p:sp>
          <p:nvSpPr>
            <p:cNvPr id="9" name="Rectangle 17"/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Block Arc 18"/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5"/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ectangle 26"/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6"/>
          <p:cNvGrpSpPr/>
          <p:nvPr/>
        </p:nvGrpSpPr>
        <p:grpSpPr>
          <a:xfrm>
            <a:off x="10623487" y="677602"/>
            <a:ext cx="498911" cy="1226090"/>
            <a:chOff x="7793200" y="677601"/>
            <a:chExt cx="498911" cy="1226090"/>
          </a:xfrm>
          <a:solidFill>
            <a:schemeClr val="accent4"/>
          </a:solidFill>
        </p:grpSpPr>
        <p:sp>
          <p:nvSpPr>
            <p:cNvPr id="18" name="Rectangle 17"/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"/>
          <p:cNvGrpSpPr/>
          <p:nvPr/>
        </p:nvGrpSpPr>
        <p:grpSpPr>
          <a:xfrm>
            <a:off x="1219664" y="5458032"/>
            <a:ext cx="3319433" cy="1412251"/>
            <a:chOff x="-625881" y="5458030"/>
            <a:chExt cx="3319433" cy="1412251"/>
          </a:xfrm>
          <a:solidFill>
            <a:schemeClr val="accent4"/>
          </a:solidFill>
        </p:grpSpPr>
        <p:sp>
          <p:nvSpPr>
            <p:cNvPr id="21" name="Block Arc 20"/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625881" y="5955881"/>
              <a:ext cx="2160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5"/>
          <p:cNvGrpSpPr/>
          <p:nvPr/>
        </p:nvGrpSpPr>
        <p:grpSpPr>
          <a:xfrm>
            <a:off x="10066583" y="2503828"/>
            <a:ext cx="1020647" cy="965883"/>
            <a:chOff x="7236296" y="2503826"/>
            <a:chExt cx="1020647" cy="965883"/>
          </a:xfrm>
          <a:solidFill>
            <a:schemeClr val="accent4"/>
          </a:solidFill>
        </p:grpSpPr>
        <p:sp>
          <p:nvSpPr>
            <p:cNvPr id="26" name="Rectangle 25"/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Block Arc 26"/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52076" y="1714871"/>
            <a:ext cx="6385560" cy="693049"/>
            <a:chOff x="6210997" y="1433688"/>
            <a:chExt cx="2931972" cy="693049"/>
          </a:xfrm>
        </p:grpSpPr>
        <p:sp>
          <p:nvSpPr>
            <p:cNvPr id="35" name="TextBox 34"/>
            <p:cNvSpPr txBox="1"/>
            <p:nvPr/>
          </p:nvSpPr>
          <p:spPr>
            <a:xfrm>
              <a:off x="6210997" y="1433687"/>
              <a:ext cx="2931974" cy="29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Pygame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0997" y="1682511"/>
              <a:ext cx="2931973" cy="444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Python으로 작성 가능한 게임 등의 멀티미디어 표현을 위한 라이브러리이다. SDL 기반이다. 오픈 소스이자 무료 도구이며, Python을 돌릴 수 있는 플랫폼이라면 어디서든 실행할 수 있다. 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52074" y="2502968"/>
            <a:ext cx="5029948" cy="514552"/>
            <a:chOff x="6210998" y="1433695"/>
            <a:chExt cx="2931973" cy="514552"/>
          </a:xfrm>
        </p:grpSpPr>
        <p:sp>
          <p:nvSpPr>
            <p:cNvPr id="38" name="TextBox 37"/>
            <p:cNvSpPr txBox="1"/>
            <p:nvPr/>
          </p:nvSpPr>
          <p:spPr>
            <a:xfrm>
              <a:off x="6210998" y="1433695"/>
              <a:ext cx="2931973" cy="514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설치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_1</a:t>
              </a:r>
            </a:p>
            <a:p>
              <a:pPr lvl="0">
                <a:defRPr/>
              </a:pP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0998" y="1682513"/>
              <a:ext cx="2931973" cy="2657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파이썬에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pygame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라이브러리 추가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52074" y="3291060"/>
            <a:ext cx="5029948" cy="517035"/>
            <a:chOff x="6210998" y="1433695"/>
            <a:chExt cx="2931973" cy="517035"/>
          </a:xfrm>
        </p:grpSpPr>
        <p:sp>
          <p:nvSpPr>
            <p:cNvPr id="41" name="TextBox 40"/>
            <p:cNvSpPr txBox="1"/>
            <p:nvPr/>
          </p:nvSpPr>
          <p:spPr>
            <a:xfrm>
              <a:off x="6210998" y="1433695"/>
              <a:ext cx="2931973" cy="297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설치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_2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10998" y="1682513"/>
              <a:ext cx="2931973" cy="268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command prompt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실행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-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시작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실행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xmd.exe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752074" y="4079150"/>
            <a:ext cx="5029948" cy="519520"/>
            <a:chOff x="6210998" y="1433695"/>
            <a:chExt cx="2931973" cy="519520"/>
          </a:xfrm>
        </p:grpSpPr>
        <p:sp>
          <p:nvSpPr>
            <p:cNvPr id="44" name="TextBox 43"/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설치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_3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10998" y="1682513"/>
              <a:ext cx="2931973" cy="2707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pygame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라이브러리 추가 명령어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-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pip install pygame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978996" y="4628658"/>
            <a:ext cx="951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/>
              </a:rPr>
              <a:t>52</a:t>
            </a:r>
            <a:r>
              <a:rPr lang="en-US" altLang="ko-KR" sz="2400" b="1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/>
              </a:rPr>
              <a:t>%</a:t>
            </a:r>
            <a:endParaRPr lang="ko-KR" altLang="en-US" sz="2400" b="1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19827" y="4971224"/>
            <a:ext cx="951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/>
              </a:rPr>
              <a:t>43</a:t>
            </a:r>
            <a:r>
              <a:rPr lang="en-US" altLang="ko-KR" sz="2400" b="1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/>
              </a:rPr>
              <a:t>%</a:t>
            </a:r>
            <a:endParaRPr lang="ko-KR" altLang="en-US" sz="2400" b="1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52709" y="3646335"/>
            <a:ext cx="951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/>
              </a:rPr>
              <a:t>65</a:t>
            </a:r>
            <a:r>
              <a:rPr lang="en-US" altLang="ko-KR" sz="2400" b="1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/>
              </a:rPr>
              <a:t>%</a:t>
            </a:r>
            <a:endParaRPr lang="ko-KR" altLang="en-US" sz="2400" b="1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4777" y="1793828"/>
            <a:ext cx="951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/>
              </a:rPr>
              <a:t>83</a:t>
            </a:r>
            <a:r>
              <a:rPr lang="en-US" altLang="ko-KR" sz="2400" b="1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/>
              </a:rPr>
              <a:t>%</a:t>
            </a:r>
            <a:endParaRPr lang="ko-KR" altLang="en-US" sz="2400" b="1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0576" y="1647459"/>
            <a:ext cx="1045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/>
              </a:rPr>
              <a:t>01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0576" y="2435549"/>
            <a:ext cx="1045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/>
              </a:rPr>
              <a:t>02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0576" y="3223641"/>
            <a:ext cx="1045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/>
              </a:rPr>
              <a:t>03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0576" y="4011731"/>
            <a:ext cx="1045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/>
              </a:rPr>
              <a:t>04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/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4506916" y="5382663"/>
            <a:ext cx="1199380" cy="461665"/>
            <a:chOff x="8760955" y="-377720"/>
            <a:chExt cx="5693435" cy="2191516"/>
          </a:xfrm>
        </p:grpSpPr>
        <p:sp>
          <p:nvSpPr>
            <p:cNvPr id="59" name="Freeform: Shape 58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flipH="1">
            <a:off x="10356081" y="1970264"/>
            <a:ext cx="1199380" cy="461665"/>
            <a:chOff x="8760955" y="-377720"/>
            <a:chExt cx="5693435" cy="2191516"/>
          </a:xfrm>
        </p:grpSpPr>
        <p:sp>
          <p:nvSpPr>
            <p:cNvPr id="62" name="Freeform: Shape 61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flipH="1">
            <a:off x="7052907" y="4281100"/>
            <a:ext cx="1199380" cy="461665"/>
            <a:chOff x="8760955" y="-377720"/>
            <a:chExt cx="5693435" cy="2191516"/>
          </a:xfrm>
        </p:grpSpPr>
        <p:sp>
          <p:nvSpPr>
            <p:cNvPr id="65" name="Freeform: Shape 64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9280739" y="3092859"/>
            <a:ext cx="1199380" cy="461665"/>
            <a:chOff x="8760955" y="-377720"/>
            <a:chExt cx="5693435" cy="2191516"/>
          </a:xfrm>
        </p:grpSpPr>
        <p:sp>
          <p:nvSpPr>
            <p:cNvPr id="68" name="Freeform: Shape 67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546969" cy="7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>
                <a:solidFill>
                  <a:schemeClr val="bg1"/>
                </a:solidFill>
                <a:latin typeface="Arial"/>
                <a:cs typeface="Arial"/>
              </a:rPr>
              <a:t>준비 과정</a:t>
            </a: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42" name="Rectangle 13"/>
          <p:cNvSpPr/>
          <p:nvPr/>
        </p:nvSpPr>
        <p:spPr>
          <a:xfrm>
            <a:off x="5442594" y="2964225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51" name="Rectangle 14"/>
          <p:cNvSpPr/>
          <p:nvPr/>
        </p:nvSpPr>
        <p:spPr>
          <a:xfrm>
            <a:off x="5375920" y="4508603"/>
            <a:ext cx="5920561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게임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resource</a:t>
            </a:r>
          </a:p>
        </p:txBody>
      </p:sp>
      <p:sp>
        <p:nvSpPr>
          <p:cNvPr id="61" name="Text Placeholder 15"/>
          <p:cNvSpPr txBox="1"/>
          <p:nvPr/>
        </p:nvSpPr>
        <p:spPr>
          <a:xfrm>
            <a:off x="5537845" y="29953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pygame 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설치 확인</a:t>
            </a:r>
          </a:p>
        </p:txBody>
      </p:sp>
      <p:sp>
        <p:nvSpPr>
          <p:cNvPr id="62" name="Text Placeholder 15"/>
          <p:cNvSpPr txBox="1"/>
          <p:nvPr/>
        </p:nvSpPr>
        <p:spPr>
          <a:xfrm>
            <a:off x="5499745" y="45445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새로운 문서 설정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게임에 들어갈 소리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게임에 들어갈 자동차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게임에 들어갈 소스 코드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모든 파일이 한 파일에 존재해야함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74521" y="3429000"/>
            <a:ext cx="573938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python shell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에서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import pygame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을 입력하여 왼쪽 사진과 같이 뜨면 설치 완료</a:t>
            </a:r>
          </a:p>
        </p:txBody>
      </p:sp>
      <p:sp>
        <p:nvSpPr>
          <p:cNvPr id="74" name="Oval 45"/>
          <p:cNvSpPr/>
          <p:nvPr/>
        </p:nvSpPr>
        <p:spPr>
          <a:xfrm>
            <a:off x="5456104" y="353377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5664995" y="4941170"/>
            <a:ext cx="5739380" cy="26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새로운 문서를 만들기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64995" y="5306762"/>
            <a:ext cx="5739380" cy="263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코딩하기 쉽게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options -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configure IDLE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에서 글자 크기 조정</a:t>
            </a:r>
          </a:p>
        </p:txBody>
      </p:sp>
      <p:sp>
        <p:nvSpPr>
          <p:cNvPr id="82" name="Oval 54"/>
          <p:cNvSpPr/>
          <p:nvPr/>
        </p:nvSpPr>
        <p:spPr>
          <a:xfrm>
            <a:off x="5475154" y="5016468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3" name="Oval 55"/>
          <p:cNvSpPr/>
          <p:nvPr/>
        </p:nvSpPr>
        <p:spPr>
          <a:xfrm>
            <a:off x="5475154" y="5382061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4030" b="4030"/>
          <a:stretch>
            <a:fillRect/>
          </a:stretch>
        </p:blipFill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그림 개체 틀 4"/>
          <p:cNvPicPr>
            <a:picLocks noGrp="1" noChangeAspect="1"/>
          </p:cNvPicPr>
          <p:nvPr>
            <p:ph type="pic" idx="15"/>
          </p:nvPr>
        </p:nvPicPr>
        <p:blipFill rotWithShape="1">
          <a:blip r:embed="rId3"/>
          <a:srcRect t="9800" b="9800"/>
          <a:stretch>
            <a:fillRect/>
          </a:stretch>
        </p:blipFill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그림 개체 틀 6"/>
          <p:cNvPicPr>
            <a:picLocks noGrp="1" noChangeAspect="1"/>
          </p:cNvPicPr>
          <p:nvPr>
            <p:ph type="pic" idx="16"/>
          </p:nvPr>
        </p:nvPicPr>
        <p:blipFill rotWithShape="1">
          <a:blip r:embed="rId4"/>
          <a:srcRect t="30690" b="30690"/>
          <a:stretch>
            <a:fillRect/>
          </a:stretch>
        </p:blipFill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77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  <a:latin typeface="Arial"/>
                <a:cs typeface="Arial"/>
              </a:rPr>
              <a:t>Our Team</a:t>
            </a:r>
            <a:endParaRPr lang="ko-KR" altLang="en-US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42" name="Rectangle 13"/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게임창과 객체 생성</a:t>
            </a:r>
          </a:p>
        </p:txBody>
      </p:sp>
      <p:sp>
        <p:nvSpPr>
          <p:cNvPr id="61" name="Text Placeholder 15"/>
          <p:cNvSpPr txBox="1"/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이미지 생성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cs typeface="Arial"/>
              </a:rPr>
              <a:t>import </a:t>
            </a:r>
            <a:r>
              <a:rPr lang="ko-KR" altLang="en-US" sz="1200">
                <a:cs typeface="Arial"/>
              </a:rPr>
              <a:t>와 </a:t>
            </a:r>
            <a:r>
              <a:rPr lang="en-US" altLang="ko-KR" sz="1200">
                <a:cs typeface="Arial"/>
              </a:rPr>
              <a:t>from</a:t>
            </a:r>
            <a:r>
              <a:rPr lang="ko-KR" altLang="en-US" sz="1200">
                <a:cs typeface="Arial"/>
              </a:rPr>
              <a:t>으로 필요한 요소들 가져오기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게임창 만들기 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480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800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게임에 사용할 색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블랙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화이트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회색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빨강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자동차라는 객체를 생성한 후 파일에 저장된 차 적용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초기화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자동차의 위치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자동차의 이미지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64996" y="33310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이미지 로드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20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개의 이미지를 랜덤으로 생성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크기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위치 설정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64995" y="3696636"/>
            <a:ext cx="5739380" cy="26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좌표로 움직임 설정</a:t>
            </a:r>
          </a:p>
        </p:txBody>
      </p:sp>
      <p:sp>
        <p:nvSpPr>
          <p:cNvPr id="74" name="Oval 45"/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5" name="Oval 46"/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6" name="Oval 47"/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5664996" y="4062229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화면 체크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자기 위치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+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너비를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실제 자동차 크기</a:t>
            </a:r>
          </a:p>
        </p:txBody>
      </p:sp>
      <p:sp>
        <p:nvSpPr>
          <p:cNvPr id="78" name="Oval 49"/>
          <p:cNvSpPr/>
          <p:nvPr/>
        </p:nvSpPr>
        <p:spPr>
          <a:xfrm>
            <a:off x="5475154" y="413752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6170" b="6170"/>
          <a:stretch>
            <a:fillRect/>
          </a:stretch>
        </p:blipFill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그림 개체 틀 4"/>
          <p:cNvPicPr>
            <a:picLocks noGrp="1" noChangeAspect="1"/>
          </p:cNvPicPr>
          <p:nvPr>
            <p:ph type="pic" idx="15"/>
          </p:nvPr>
        </p:nvPicPr>
        <p:blipFill rotWithShape="1">
          <a:blip r:embed="rId3"/>
          <a:srcRect t="3180" b="3180"/>
          <a:stretch>
            <a:fillRect/>
          </a:stretch>
        </p:blipFill>
        <p:spPr>
          <a:xfrm>
            <a:off x="1679509" y="2531245"/>
            <a:ext cx="3311968" cy="408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8" name="Oval 49"/>
          <p:cNvSpPr/>
          <p:nvPr/>
        </p:nvSpPr>
        <p:spPr>
          <a:xfrm>
            <a:off x="5468804" y="452276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9" name="TextBox 76"/>
          <p:cNvSpPr txBox="1"/>
          <p:nvPr/>
        </p:nvSpPr>
        <p:spPr>
          <a:xfrm>
            <a:off x="5658646" y="4447462"/>
            <a:ext cx="5739380" cy="44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내 자동차와 다른 자동차가 부딫혔는가를 확인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자신의 좌표에 침법할 경우</a:t>
            </a: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                                                                        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(x ,y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좌표 모두 적용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77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  <a:latin typeface="Arial"/>
                <a:cs typeface="Arial"/>
              </a:rPr>
              <a:t>Our Team</a:t>
            </a:r>
            <a:endParaRPr lang="ko-KR" altLang="en-US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42" name="Rectangle 13"/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시작</a:t>
            </a:r>
          </a:p>
        </p:txBody>
      </p:sp>
      <p:sp>
        <p:nvSpPr>
          <p:cNvPr id="61" name="Text Placeholder 15"/>
          <p:cNvSpPr txBox="1"/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난이도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-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 갯수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,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 속도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처음 시작하는 부분 설정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전체 크기를 정의해줌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윈도우크기로 설정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게임 이름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시간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소리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배경음악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부딫히는소리와 엔진소리를 저장된 파일로 사용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cs typeface="Arial"/>
              </a:rPr>
              <a:t>시작할때 자신의 차의 위치 설정 하고</a:t>
            </a:r>
            <a:r>
              <a:rPr lang="en-US" altLang="ko-KR" sz="1200">
                <a:cs typeface="Arial"/>
              </a:rPr>
              <a:t>,</a:t>
            </a:r>
            <a:r>
              <a:rPr lang="ko-KR" altLang="en-US" sz="1200">
                <a:cs typeface="Arial"/>
              </a:rPr>
              <a:t> 이미지를 가져옴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다른 자동차 생성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난이도 조절 가능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64996" y="33310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랜덤을 사용하여 상단부터 생성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(5~10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속도조절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난이도 조절 가능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64995" y="3696636"/>
            <a:ext cx="5739380" cy="26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속도감을 주기 위해 주변의 움직임 적용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선의 위치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크기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마진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갯수</a:t>
            </a:r>
          </a:p>
        </p:txBody>
      </p:sp>
      <p:sp>
        <p:nvSpPr>
          <p:cNvPr id="74" name="Oval 45"/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5" name="Oval 46"/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6" name="Oval 47"/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7970" b="7970"/>
          <a:stretch>
            <a:fillRect/>
          </a:stretch>
        </p:blipFill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그림 개체 틀 4"/>
          <p:cNvPicPr>
            <a:picLocks noGrp="1" noChangeAspect="1"/>
          </p:cNvPicPr>
          <p:nvPr>
            <p:ph type="pic" idx="15"/>
          </p:nvPr>
        </p:nvPicPr>
        <p:blipFill rotWithShape="1">
          <a:blip r:embed="rId3"/>
          <a:srcRect l="3450" r="3450"/>
          <a:stretch>
            <a:fillRect/>
          </a:stretch>
        </p:blipFill>
        <p:spPr>
          <a:xfrm>
            <a:off x="1679509" y="2531245"/>
            <a:ext cx="3311968" cy="3863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77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  <a:latin typeface="Arial"/>
                <a:cs typeface="Arial"/>
              </a:rPr>
              <a:t>Our Team</a:t>
            </a:r>
            <a:endParaRPr lang="ko-KR" altLang="en-US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충돌 여부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- 1</a:t>
            </a: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점수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충돌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게임시작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이벤트처리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get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함수로 가져와 타입에 따라 설정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충돌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이벤트타입에 스페이스 버튼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-&gt;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다시 시작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다시 위치를 잡아줌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게임이 시작할때 마우스 제거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사운드 시작시 사운드 플레이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74068" y="2493736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충돌이 안될 경우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눌릴 경우 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46853" y="2841185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자신의 차의 속도 설정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(4)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난이도 조절 가능</a:t>
            </a: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l="3510" r="3510"/>
          <a:stretch>
            <a:fillRect/>
          </a:stretch>
        </p:blipFill>
        <p:spPr>
          <a:xfrm>
            <a:off x="1531341" y="562895"/>
            <a:ext cx="3798801" cy="58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9" name="Oval 39"/>
          <p:cNvSpPr/>
          <p:nvPr/>
        </p:nvSpPr>
        <p:spPr>
          <a:xfrm>
            <a:off x="5482411" y="254061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90" name="Oval 39"/>
          <p:cNvSpPr/>
          <p:nvPr/>
        </p:nvSpPr>
        <p:spPr>
          <a:xfrm>
            <a:off x="5471525" y="288351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743</Words>
  <Application>Microsoft Office PowerPoint</Application>
  <PresentationFormat>와이드스크린</PresentationFormat>
  <Paragraphs>133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유 위창</cp:lastModifiedBy>
  <cp:revision>173</cp:revision>
  <dcterms:created xsi:type="dcterms:W3CDTF">2019-01-14T06:35:35Z</dcterms:created>
  <dcterms:modified xsi:type="dcterms:W3CDTF">2020-12-17T02:40:40Z</dcterms:modified>
  <cp:version/>
</cp:coreProperties>
</file>