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65" r:id="rId3"/>
    <p:sldId id="274" r:id="rId4"/>
    <p:sldId id="275" r:id="rId5"/>
    <p:sldId id="276" r:id="rId6"/>
    <p:sldId id="267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7" r:id="rId15"/>
    <p:sldId id="264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/>
    <p:restoredTop sz="94643"/>
  </p:normalViewPr>
  <p:slideViewPr>
    <p:cSldViewPr>
      <p:cViewPr varScale="1">
        <p:scale>
          <a:sx n="140" d="100"/>
          <a:sy n="140" d="100"/>
        </p:scale>
        <p:origin x="86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4A72E-17C4-4310-910D-2D2D9EFE1B6B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DB092-772C-4B04-BC14-9874078D5A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7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DB092-772C-4B04-BC14-9874078D5A6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3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登陆流程图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DB092-772C-4B04-BC14-9874078D5A6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68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注册流程图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DB092-772C-4B04-BC14-9874078D5A6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00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密码找回流程图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DB092-772C-4B04-BC14-9874078D5A6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25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DB092-772C-4B04-BC14-9874078D5A6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0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9144000" cy="5143334"/>
            <a:chOff x="-21265" y="-21264"/>
            <a:chExt cx="12230198" cy="687926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852" t="-309" r="27600"/>
            <a:stretch>
              <a:fillRect/>
            </a:stretch>
          </p:blipFill>
          <p:spPr>
            <a:xfrm>
              <a:off x="9125491" y="-21264"/>
              <a:ext cx="3083442" cy="687926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993" t="-155" r="8403"/>
            <a:stretch>
              <a:fillRect/>
            </a:stretch>
          </p:blipFill>
          <p:spPr>
            <a:xfrm>
              <a:off x="6071190" y="-10633"/>
              <a:ext cx="3072809" cy="6868633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48" t="-155" r="41497" b="1"/>
            <a:stretch>
              <a:fillRect/>
            </a:stretch>
          </p:blipFill>
          <p:spPr>
            <a:xfrm>
              <a:off x="3030278" y="-10633"/>
              <a:ext cx="3062177" cy="686863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50" t="-155" r="23579"/>
            <a:stretch>
              <a:fillRect/>
            </a:stretch>
          </p:blipFill>
          <p:spPr>
            <a:xfrm>
              <a:off x="-21265" y="-10633"/>
              <a:ext cx="3072809" cy="6868633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1117600" y="1122363"/>
              <a:ext cx="9973733" cy="506677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0"/>
              <a:ext cx="1131683" cy="1158844"/>
            </a:xfrm>
            <a:prstGeom prst="rect">
              <a:avLst/>
            </a:prstGeom>
            <a:solidFill>
              <a:srgbClr val="CE282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Subtitle 2"/>
            <p:cNvSpPr txBox="1"/>
            <p:nvPr/>
          </p:nvSpPr>
          <p:spPr>
            <a:xfrm>
              <a:off x="2462969" y="3705126"/>
              <a:ext cx="7166180" cy="2491971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12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2pPr>
              <a:lvl3pPr marL="2175510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3pPr>
              <a:lvl4pPr marL="3262630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4pPr>
              <a:lvl5pPr marL="4350385" indent="0" algn="ctr" defTabSz="1087120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/>
                  <a:ea typeface="+mn-ea"/>
                  <a:cs typeface="Open Sans" panose="020B0606030504020204"/>
                </a:defRPr>
              </a:lvl5pPr>
              <a:lvl6pPr marL="5438140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12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B0F0"/>
                  </a:solidFill>
                  <a:latin typeface="Lantinghei SC Demibold" charset="-122"/>
                  <a:ea typeface="Lantinghei SC Demibold" charset="-122"/>
                  <a:cs typeface="Lantinghei SC Demibold" charset="-122"/>
                </a:rPr>
                <a:t>product plan</a:t>
              </a:r>
              <a:endParaRPr lang="zh-CN" altLang="en-US" sz="2800" b="1" dirty="0">
                <a:solidFill>
                  <a:srgbClr val="00B0F0"/>
                </a:solidFill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  <a:p>
              <a:endPara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2018/12/05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Poppins Medium" charset="0"/>
                <a:sym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16379" y="2155568"/>
              <a:ext cx="9554909" cy="1358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latin typeface="Arial" panose="020B0604020202020204" pitchFamily="34" charset="0"/>
                  <a:ea typeface="Montserrat Semi" charset="0"/>
                  <a:cs typeface="Montserrat Semi" charset="0"/>
                </a:rPr>
                <a:t>One</a:t>
              </a:r>
              <a:r>
                <a:rPr lang="zh-CN" altLang="en-US" sz="6000" b="1" dirty="0">
                  <a:solidFill>
                    <a:schemeClr val="bg1"/>
                  </a:solidFill>
                  <a:latin typeface="Arial" panose="020B0604020202020204" pitchFamily="34" charset="0"/>
                  <a:ea typeface="Montserrat Semi" charset="0"/>
                  <a:cs typeface="Montserrat Semi" charset="0"/>
                </a:rPr>
                <a:t> </a:t>
              </a:r>
              <a:r>
                <a:rPr lang="en-US" altLang="zh-CN" sz="6000" b="1" dirty="0">
                  <a:solidFill>
                    <a:schemeClr val="bg1"/>
                  </a:solidFill>
                  <a:latin typeface="Arial" panose="020B0604020202020204" pitchFamily="34" charset="0"/>
                  <a:ea typeface="Montserrat Semi" charset="0"/>
                  <a:cs typeface="Montserrat Semi" charset="0"/>
                </a:rPr>
                <a:t>account</a:t>
              </a:r>
              <a:endPara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Montserrat Semi" charset="0"/>
                <a:cs typeface="Montserrat Semi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0728" y="267494"/>
            <a:ext cx="202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Verfication</a:t>
            </a:r>
            <a:r>
              <a:rPr lang="zh-CN" altLang="en-US" sz="2000" b="1" dirty="0"/>
              <a:t>  </a:t>
            </a:r>
            <a:endParaRPr lang="en-US" altLang="zh-CN" sz="2000" b="1" dirty="0"/>
          </a:p>
        </p:txBody>
      </p:sp>
      <p:sp>
        <p:nvSpPr>
          <p:cNvPr id="5" name="矩形 4"/>
          <p:cNvSpPr/>
          <p:nvPr/>
        </p:nvSpPr>
        <p:spPr>
          <a:xfrm>
            <a:off x="354909" y="255347"/>
            <a:ext cx="382772" cy="39340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36943" y="2673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A</a:t>
            </a:r>
            <a:r>
              <a:rPr lang="en-US" altLang="zh-CN" dirty="0">
                <a:solidFill>
                  <a:prstClr val="white"/>
                </a:solidFill>
              </a:rPr>
              <a:t>3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725" y="101508"/>
            <a:ext cx="3233451" cy="50419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07639" y="1779662"/>
            <a:ext cx="2834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一、输入正确的邮箱验证码，否则提醒验证失败，请重新输入</a:t>
            </a:r>
          </a:p>
        </p:txBody>
      </p:sp>
    </p:spTree>
    <p:extLst>
      <p:ext uri="{BB962C8B-B14F-4D97-AF65-F5344CB8AC3E}">
        <p14:creationId xmlns:p14="http://schemas.microsoft.com/office/powerpoint/2010/main" val="8664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0728" y="267494"/>
            <a:ext cx="202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Password</a:t>
            </a:r>
            <a:r>
              <a:rPr lang="zh-CN" altLang="en-US" sz="2000" b="1" dirty="0"/>
              <a:t>   </a:t>
            </a:r>
            <a:endParaRPr lang="en-US" altLang="zh-CN" sz="2000" b="1" dirty="0"/>
          </a:p>
        </p:txBody>
      </p:sp>
      <p:sp>
        <p:nvSpPr>
          <p:cNvPr id="5" name="矩形 4"/>
          <p:cNvSpPr/>
          <p:nvPr/>
        </p:nvSpPr>
        <p:spPr>
          <a:xfrm>
            <a:off x="354909" y="255347"/>
            <a:ext cx="382772" cy="39340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36943" y="2673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A</a:t>
            </a:r>
            <a:r>
              <a:rPr lang="en-US" altLang="zh-CN" dirty="0">
                <a:solidFill>
                  <a:prstClr val="white"/>
                </a:solidFill>
              </a:rPr>
              <a:t>3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27417"/>
            <a:ext cx="3217350" cy="485239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07639" y="1779662"/>
            <a:ext cx="28345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一、输入密码</a:t>
            </a:r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确认密码，密码必须大于</a:t>
            </a:r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8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位小于</a:t>
            </a:r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16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位，否者提醒用户</a:t>
            </a:r>
          </a:p>
          <a:p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提交后，直接进入登陆状态，进入</a:t>
            </a:r>
            <a:r>
              <a:rPr lang="en-US" altLang="zh-CN" sz="1200" dirty="0" err="1">
                <a:latin typeface="PingFang SC" charset="-122"/>
                <a:ea typeface="PingFang SC" charset="-122"/>
                <a:cs typeface="PingFang SC" charset="-122"/>
              </a:rPr>
              <a:t>tcl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账号中心</a:t>
            </a:r>
          </a:p>
        </p:txBody>
      </p:sp>
    </p:spTree>
    <p:extLst>
      <p:ext uri="{BB962C8B-B14F-4D97-AF65-F5344CB8AC3E}">
        <p14:creationId xmlns:p14="http://schemas.microsoft.com/office/powerpoint/2010/main" val="1202218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0728" y="267494"/>
            <a:ext cx="202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Tcl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account</a:t>
            </a:r>
            <a:r>
              <a:rPr lang="zh-CN" altLang="en-US" sz="2000" b="1" dirty="0"/>
              <a:t>   </a:t>
            </a:r>
            <a:endParaRPr lang="en-US" altLang="zh-CN" sz="2000" b="1" dirty="0"/>
          </a:p>
        </p:txBody>
      </p:sp>
      <p:sp>
        <p:nvSpPr>
          <p:cNvPr id="5" name="矩形 4"/>
          <p:cNvSpPr/>
          <p:nvPr/>
        </p:nvSpPr>
        <p:spPr>
          <a:xfrm>
            <a:off x="354909" y="255347"/>
            <a:ext cx="382772" cy="39340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36943" y="2673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A</a:t>
            </a:r>
            <a:r>
              <a:rPr lang="en-US" altLang="zh-CN" dirty="0">
                <a:solidFill>
                  <a:prstClr val="white"/>
                </a:solidFill>
              </a:rPr>
              <a:t>3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55347"/>
            <a:ext cx="2731268" cy="487611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07639" y="1779662"/>
            <a:ext cx="28345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一、包含：头像</a:t>
            </a:r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个人信息</a:t>
            </a:r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邮箱修改</a:t>
            </a:r>
          </a:p>
          <a:p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密码修改</a:t>
            </a:r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退出登陆</a:t>
            </a:r>
          </a:p>
          <a:p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1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、退出登陆需要输入密码</a:t>
            </a:r>
          </a:p>
          <a:p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2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、选择类目后支持跳转进入或者修改</a:t>
            </a:r>
          </a:p>
          <a:p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3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、修改邮箱需要通过验证绑定邮箱后才可以修改成新邮箱。</a:t>
            </a:r>
          </a:p>
          <a:p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4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、修改密码，需要输入目前的正确密码，方可以修改新密码。修改新密码时也需要两次新密码确认</a:t>
            </a:r>
          </a:p>
        </p:txBody>
      </p:sp>
    </p:spTree>
    <p:extLst>
      <p:ext uri="{BB962C8B-B14F-4D97-AF65-F5344CB8AC3E}">
        <p14:creationId xmlns:p14="http://schemas.microsoft.com/office/powerpoint/2010/main" val="54551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0728" y="267494"/>
            <a:ext cx="202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Tcl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account</a:t>
            </a:r>
            <a:r>
              <a:rPr lang="zh-CN" altLang="en-US" sz="2000" b="1" dirty="0"/>
              <a:t>   </a:t>
            </a:r>
            <a:endParaRPr lang="en-US" altLang="zh-CN" sz="2000" b="1" dirty="0"/>
          </a:p>
        </p:txBody>
      </p:sp>
      <p:sp>
        <p:nvSpPr>
          <p:cNvPr id="5" name="矩形 4"/>
          <p:cNvSpPr/>
          <p:nvPr/>
        </p:nvSpPr>
        <p:spPr>
          <a:xfrm>
            <a:off x="354909" y="255347"/>
            <a:ext cx="382772" cy="39340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36943" y="2673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A</a:t>
            </a:r>
            <a:r>
              <a:rPr lang="en-US" altLang="zh-CN" dirty="0">
                <a:solidFill>
                  <a:prstClr val="white"/>
                </a:solidFill>
              </a:rPr>
              <a:t>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639" y="1779662"/>
            <a:ext cx="28345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一、包含：头像</a:t>
            </a:r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昵称</a:t>
            </a:r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/id/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性别</a:t>
            </a:r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生日</a:t>
            </a:r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学历</a:t>
            </a:r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收入</a:t>
            </a:r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所在地</a:t>
            </a:r>
          </a:p>
          <a:p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1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、支持修改头像</a:t>
            </a:r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昵称</a:t>
            </a:r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性别等，通过弹窗来修改。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272" y="117142"/>
            <a:ext cx="2901065" cy="502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7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2A24F9A-8A61-814D-B986-947B587DE977}"/>
              </a:ext>
            </a:extLst>
          </p:cNvPr>
          <p:cNvSpPr txBox="1"/>
          <p:nvPr/>
        </p:nvSpPr>
        <p:spPr>
          <a:xfrm>
            <a:off x="750728" y="267494"/>
            <a:ext cx="302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Change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profile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phot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419A61-2416-CF40-9451-954AABC28A68}"/>
              </a:ext>
            </a:extLst>
          </p:cNvPr>
          <p:cNvSpPr/>
          <p:nvPr/>
        </p:nvSpPr>
        <p:spPr>
          <a:xfrm>
            <a:off x="354909" y="255347"/>
            <a:ext cx="382772" cy="39340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23001F98-5FB1-8348-8D39-2369EC62F458}"/>
              </a:ext>
            </a:extLst>
          </p:cNvPr>
          <p:cNvSpPr txBox="1"/>
          <p:nvPr/>
        </p:nvSpPr>
        <p:spPr>
          <a:xfrm>
            <a:off x="336943" y="2673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A</a:t>
            </a:r>
            <a:r>
              <a:rPr lang="en-US" altLang="zh-CN" dirty="0">
                <a:solidFill>
                  <a:prstClr val="white"/>
                </a:solidFill>
              </a:rPr>
              <a:t>3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ACF525-2F2B-354D-B7C0-24FF7AF55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915566"/>
            <a:ext cx="6660232" cy="382536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EE03A18-FE4B-5142-BF21-0A901AE2E6E5}"/>
              </a:ext>
            </a:extLst>
          </p:cNvPr>
          <p:cNvSpPr/>
          <p:nvPr/>
        </p:nvSpPr>
        <p:spPr>
          <a:xfrm>
            <a:off x="307639" y="1779662"/>
            <a:ext cx="21761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lang="zh-CN" altLang="en-US" sz="1200" dirty="0">
                <a:latin typeface="Heiti SC Medium" pitchFamily="2" charset="-128"/>
                <a:ea typeface="Heiti SC Medium" pitchFamily="2" charset="-128"/>
              </a:rPr>
              <a:t>、未上传或者修改头像为默认头像</a:t>
            </a:r>
          </a:p>
          <a:p>
            <a:r>
              <a:rPr lang="en-US" altLang="zh-CN" sz="12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lang="zh-CN" altLang="en-US" sz="1200" dirty="0">
                <a:latin typeface="Heiti SC Medium" pitchFamily="2" charset="-128"/>
                <a:ea typeface="Heiti SC Medium" pitchFamily="2" charset="-128"/>
              </a:rPr>
              <a:t>、支持拍照或从相册中选择图片作为头像</a:t>
            </a:r>
          </a:p>
          <a:p>
            <a:r>
              <a:rPr lang="en-US" altLang="zh-CN" sz="12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lang="zh-CN" altLang="en-US" sz="1200" dirty="0">
                <a:latin typeface="Heiti SC Medium" pitchFamily="2" charset="-128"/>
                <a:ea typeface="Heiti SC Medium" pitchFamily="2" charset="-128"/>
              </a:rPr>
              <a:t>、支持编辑裁剪头像（控制裁剪最小尺寸和最大尺寸，方形裁剪框，等比缩放）</a:t>
            </a:r>
          </a:p>
        </p:txBody>
      </p:sp>
    </p:spTree>
    <p:extLst>
      <p:ext uri="{BB962C8B-B14F-4D97-AF65-F5344CB8AC3E}">
        <p14:creationId xmlns:p14="http://schemas.microsoft.com/office/powerpoint/2010/main" val="1369403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1509" y="2071684"/>
            <a:ext cx="2040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THANK YOU!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0728" y="267494"/>
            <a:ext cx="202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Mind mapping</a:t>
            </a:r>
          </a:p>
        </p:txBody>
      </p:sp>
      <p:sp>
        <p:nvSpPr>
          <p:cNvPr id="6" name="矩形 5"/>
          <p:cNvSpPr/>
          <p:nvPr/>
        </p:nvSpPr>
        <p:spPr>
          <a:xfrm>
            <a:off x="354909" y="255347"/>
            <a:ext cx="382772" cy="39340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336943" y="2673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A1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0"/>
            <a:ext cx="555419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4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0728" y="267494"/>
            <a:ext cx="202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Process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map</a:t>
            </a:r>
          </a:p>
        </p:txBody>
      </p:sp>
      <p:sp>
        <p:nvSpPr>
          <p:cNvPr id="5" name="矩形 4"/>
          <p:cNvSpPr/>
          <p:nvPr/>
        </p:nvSpPr>
        <p:spPr>
          <a:xfrm>
            <a:off x="354909" y="255347"/>
            <a:ext cx="382772" cy="39340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36943" y="2673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A</a:t>
            </a:r>
            <a:r>
              <a:rPr lang="en-US" altLang="zh-CN" dirty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95486"/>
            <a:ext cx="6387295" cy="49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5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0728" y="267494"/>
            <a:ext cx="202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Process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map</a:t>
            </a:r>
          </a:p>
        </p:txBody>
      </p:sp>
      <p:sp>
        <p:nvSpPr>
          <p:cNvPr id="5" name="矩形 4"/>
          <p:cNvSpPr/>
          <p:nvPr/>
        </p:nvSpPr>
        <p:spPr>
          <a:xfrm>
            <a:off x="354909" y="255347"/>
            <a:ext cx="382772" cy="39340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36943" y="2673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A</a:t>
            </a:r>
            <a:r>
              <a:rPr lang="en-US" altLang="zh-CN" dirty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0"/>
            <a:ext cx="49842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8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0728" y="267494"/>
            <a:ext cx="202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Process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map</a:t>
            </a:r>
          </a:p>
        </p:txBody>
      </p:sp>
      <p:sp>
        <p:nvSpPr>
          <p:cNvPr id="5" name="矩形 4"/>
          <p:cNvSpPr/>
          <p:nvPr/>
        </p:nvSpPr>
        <p:spPr>
          <a:xfrm>
            <a:off x="354909" y="255347"/>
            <a:ext cx="382772" cy="39340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36943" y="2673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A</a:t>
            </a:r>
            <a:r>
              <a:rPr lang="en-US" altLang="zh-CN" dirty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0"/>
            <a:ext cx="58504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4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0728" y="267494"/>
            <a:ext cx="202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First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page</a:t>
            </a:r>
          </a:p>
        </p:txBody>
      </p:sp>
      <p:sp>
        <p:nvSpPr>
          <p:cNvPr id="5" name="矩形 4"/>
          <p:cNvSpPr/>
          <p:nvPr/>
        </p:nvSpPr>
        <p:spPr>
          <a:xfrm>
            <a:off x="354909" y="255347"/>
            <a:ext cx="382772" cy="39340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36943" y="2673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A</a:t>
            </a:r>
            <a:r>
              <a:rPr lang="en-US" altLang="zh-CN" dirty="0">
                <a:solidFill>
                  <a:prstClr val="white"/>
                </a:solidFill>
              </a:rPr>
              <a:t>3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0"/>
            <a:ext cx="3096334" cy="502661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4909" y="3507854"/>
            <a:ext cx="21288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PingFangSC-Regular" charset="-122"/>
                <a:ea typeface="PingFangSC-Regular" charset="-122"/>
              </a:rPr>
              <a:t>注：这一页主要为了增加用户对</a:t>
            </a:r>
            <a:r>
              <a:rPr lang="en-US" altLang="zh-CN" sz="1200" dirty="0" err="1">
                <a:solidFill>
                  <a:prstClr val="black"/>
                </a:solidFill>
                <a:latin typeface="PingFangSC-Regular" charset="-122"/>
                <a:ea typeface="PingFangSC-Regular" charset="-122"/>
              </a:rPr>
              <a:t>tcl</a:t>
            </a:r>
            <a:r>
              <a:rPr lang="zh-CN" altLang="en-US" sz="1200" dirty="0">
                <a:solidFill>
                  <a:prstClr val="black"/>
                </a:solidFill>
                <a:latin typeface="PingFangSC-Regular" charset="-122"/>
                <a:ea typeface="PingFangSC-Regular" charset="-122"/>
              </a:rPr>
              <a:t>用户账号的感知度</a:t>
            </a:r>
            <a:r>
              <a:rPr lang="zh-CN" altLang="en-US" sz="1200">
                <a:solidFill>
                  <a:prstClr val="black"/>
                </a:solidFill>
                <a:latin typeface="PingFangSC-Regular" charset="-122"/>
                <a:ea typeface="PingFangSC-Regular" charset="-122"/>
              </a:rPr>
              <a:t>（如无需此</a:t>
            </a:r>
            <a:r>
              <a:rPr lang="zh-CN" altLang="en-US" sz="1200" dirty="0">
                <a:solidFill>
                  <a:prstClr val="black"/>
                </a:solidFill>
                <a:latin typeface="PingFangSC-Regular" charset="-122"/>
                <a:ea typeface="PingFangSC-Regular" charset="-122"/>
              </a:rPr>
              <a:t>效果可直接进入下一个页面）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20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50728" y="267494"/>
            <a:ext cx="202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Sign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in/register</a:t>
            </a:r>
            <a:r>
              <a:rPr lang="zh-CN" altLang="en-US" sz="2000" b="1" dirty="0"/>
              <a:t> </a:t>
            </a:r>
            <a:endParaRPr lang="en-US" altLang="zh-CN" sz="2000" b="1" dirty="0"/>
          </a:p>
        </p:txBody>
      </p:sp>
      <p:sp>
        <p:nvSpPr>
          <p:cNvPr id="9" name="矩形 8"/>
          <p:cNvSpPr/>
          <p:nvPr/>
        </p:nvSpPr>
        <p:spPr>
          <a:xfrm>
            <a:off x="354909" y="255347"/>
            <a:ext cx="382772" cy="39340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文本框 8"/>
          <p:cNvSpPr txBox="1"/>
          <p:nvPr/>
        </p:nvSpPr>
        <p:spPr>
          <a:xfrm>
            <a:off x="336943" y="2673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A</a:t>
            </a:r>
            <a:r>
              <a:rPr lang="en-US" altLang="zh-CN" dirty="0">
                <a:solidFill>
                  <a:prstClr val="white"/>
                </a:solidFill>
              </a:rPr>
              <a:t>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4909" y="1635646"/>
            <a:ext cx="22322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一、邮箱密码登陆</a:t>
            </a:r>
          </a:p>
          <a:p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1.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当用户输入账号密码错误时，提醒用户错误信息，</a:t>
            </a:r>
          </a:p>
          <a:p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2.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当网络不佳时提醒用户网络不良请用户检查网络</a:t>
            </a:r>
          </a:p>
          <a:p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2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、忘记密码</a:t>
            </a:r>
          </a:p>
          <a:p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3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、注册入口</a:t>
            </a:r>
          </a:p>
          <a:p>
            <a:endParaRPr lang="zh-CN" altLang="en-US" sz="1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514" y="190384"/>
            <a:ext cx="2920781" cy="482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7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0728" y="267494"/>
            <a:ext cx="202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register</a:t>
            </a:r>
            <a:r>
              <a:rPr lang="zh-CN" altLang="en-US" sz="2000" b="1" dirty="0"/>
              <a:t> </a:t>
            </a:r>
            <a:endParaRPr lang="en-US" altLang="zh-CN" sz="2000" b="1" dirty="0"/>
          </a:p>
        </p:txBody>
      </p:sp>
      <p:sp>
        <p:nvSpPr>
          <p:cNvPr id="5" name="矩形 4"/>
          <p:cNvSpPr/>
          <p:nvPr/>
        </p:nvSpPr>
        <p:spPr>
          <a:xfrm>
            <a:off x="354909" y="255347"/>
            <a:ext cx="382772" cy="39340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36943" y="2673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A</a:t>
            </a:r>
            <a:r>
              <a:rPr lang="en-US" altLang="zh-CN" dirty="0">
                <a:solidFill>
                  <a:prstClr val="white"/>
                </a:solidFill>
              </a:rPr>
              <a:t>3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496" y="235409"/>
            <a:ext cx="3014757" cy="478461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07639" y="1779662"/>
            <a:ext cx="28345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一、包含内容：</a:t>
            </a:r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email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地址</a:t>
            </a:r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输入密码</a:t>
            </a:r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确认密码</a:t>
            </a:r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验证码输入</a:t>
            </a:r>
          </a:p>
          <a:p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用户协议和隐私协议</a:t>
            </a:r>
          </a:p>
          <a:p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1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、邮箱地址输入错误时，提醒用户重新确认；当邮箱已经存在提示邮箱已被注册</a:t>
            </a:r>
          </a:p>
          <a:p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2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、密码两次输入不同，提醒用户重新检查，输入密码</a:t>
            </a:r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确认密码，密码必须大于</a:t>
            </a:r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8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位小于</a:t>
            </a:r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16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位</a:t>
            </a:r>
          </a:p>
          <a:p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3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、验证码</a:t>
            </a:r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60s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可以发送一次，发送验证码后，变成时间倒数</a:t>
            </a:r>
          </a:p>
          <a:p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4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、验证码输入错误提醒用户重新输入</a:t>
            </a:r>
          </a:p>
          <a:p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5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、必须勾选同意，用户协议和隐私协议才可以创建账号</a:t>
            </a:r>
          </a:p>
        </p:txBody>
      </p:sp>
    </p:spTree>
    <p:extLst>
      <p:ext uri="{BB962C8B-B14F-4D97-AF65-F5344CB8AC3E}">
        <p14:creationId xmlns:p14="http://schemas.microsoft.com/office/powerpoint/2010/main" val="135317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0728" y="267494"/>
            <a:ext cx="202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Reset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password</a:t>
            </a:r>
            <a:r>
              <a:rPr lang="zh-CN" altLang="en-US" sz="2000" b="1" dirty="0"/>
              <a:t> </a:t>
            </a:r>
            <a:endParaRPr lang="en-US" altLang="zh-CN" sz="2000" b="1" dirty="0"/>
          </a:p>
        </p:txBody>
      </p:sp>
      <p:sp>
        <p:nvSpPr>
          <p:cNvPr id="5" name="矩形 4"/>
          <p:cNvSpPr/>
          <p:nvPr/>
        </p:nvSpPr>
        <p:spPr>
          <a:xfrm>
            <a:off x="354909" y="255347"/>
            <a:ext cx="382772" cy="39340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36943" y="2673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A</a:t>
            </a:r>
            <a:r>
              <a:rPr lang="en-US" altLang="zh-CN" dirty="0">
                <a:solidFill>
                  <a:prstClr val="white"/>
                </a:solidFill>
              </a:rPr>
              <a:t>3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0"/>
            <a:ext cx="3168352" cy="498331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07639" y="1779662"/>
            <a:ext cx="2834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一、包含内容：邮箱地址</a:t>
            </a:r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验证码</a:t>
            </a:r>
          </a:p>
          <a:p>
            <a:r>
              <a:rPr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1</a:t>
            </a:r>
            <a:r>
              <a:rPr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、保证邮箱输入正确，保证验证码输入正确，才可以发送邮箱验证码，否则提醒验证错误，请重新输入邮箱或者验证码</a:t>
            </a:r>
          </a:p>
          <a:p>
            <a:endParaRPr lang="zh-CN" altLang="en-US" sz="1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49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22778</TotalTime>
  <Words>490</Words>
  <Application>Microsoft Macintosh PowerPoint</Application>
  <PresentationFormat>全屏显示(16:9)</PresentationFormat>
  <Paragraphs>68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微软雅黑</vt:lpstr>
      <vt:lpstr>Heiti SC Medium</vt:lpstr>
      <vt:lpstr>Lantinghei SC Demibold</vt:lpstr>
      <vt:lpstr>PingFang SC</vt:lpstr>
      <vt:lpstr>PingFangSC-Regular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289981512@qq.com</cp:lastModifiedBy>
  <cp:revision>666</cp:revision>
  <dcterms:created xsi:type="dcterms:W3CDTF">2017-08-15T06:42:01Z</dcterms:created>
  <dcterms:modified xsi:type="dcterms:W3CDTF">2018-12-12T01:29:21Z</dcterms:modified>
</cp:coreProperties>
</file>