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4.jpg" ContentType="image/jpe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0" r:id="rId6"/>
    <p:sldId id="290" r:id="rId7"/>
    <p:sldId id="280" r:id="rId8"/>
    <p:sldId id="271" r:id="rId9"/>
    <p:sldId id="281" r:id="rId10"/>
    <p:sldId id="272" r:id="rId11"/>
    <p:sldId id="275" r:id="rId12"/>
    <p:sldId id="282" r:id="rId13"/>
    <p:sldId id="258" r:id="rId14"/>
    <p:sldId id="276" r:id="rId15"/>
    <p:sldId id="277" r:id="rId16"/>
    <p:sldId id="266" r:id="rId17"/>
    <p:sldId id="267" r:id="rId18"/>
    <p:sldId id="278" r:id="rId19"/>
    <p:sldId id="274" r:id="rId20"/>
    <p:sldId id="279" r:id="rId21"/>
    <p:sldId id="283" r:id="rId22"/>
    <p:sldId id="284" r:id="rId23"/>
    <p:sldId id="262" r:id="rId24"/>
    <p:sldId id="286" r:id="rId25"/>
    <p:sldId id="285" r:id="rId26"/>
    <p:sldId id="287" r:id="rId27"/>
    <p:sldId id="288" r:id="rId28"/>
    <p:sldId id="289" r:id="rId2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1377" autoAdjust="0"/>
  </p:normalViewPr>
  <p:slideViewPr>
    <p:cSldViewPr>
      <p:cViewPr varScale="1">
        <p:scale>
          <a:sx n="70" d="100"/>
          <a:sy n="70" d="100"/>
        </p:scale>
        <p:origin x="384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8E558E-341E-4926-BDC4-BE74961A332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2020/7/31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504F60-C6CA-46A1-9C47-107BDD86E35B}" type="datetime1">
              <a:rPr lang="zh-CN" altLang="en-US" noProof="0" smtClean="0"/>
              <a:t>2020/7/31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B91549-43BF-425A-AF25-75262019208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037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970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641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715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054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12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400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43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404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342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0D00EA6-0821-4AC5-933C-321AA6545349}" type="slidenum">
              <a:rPr lang="en-US" altLang="zh-CN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861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576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414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107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007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21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78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06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8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056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36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2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08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854" y="1122363"/>
            <a:ext cx="8999118" cy="2387600"/>
          </a:xfrm>
        </p:spPr>
        <p:txBody>
          <a:bodyPr anchor="b">
            <a:normAutofit/>
          </a:bodyPr>
          <a:lstStyle>
            <a:lvl1pPr algn="ctr">
              <a:defRPr sz="47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4854" y="3602038"/>
            <a:ext cx="8999118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C3A95C-152C-45F9-B64B-A16245BC57C8}" type="datetime1">
              <a:rPr lang="zh-CN" altLang="en-US" noProof="0" smtClean="0"/>
              <a:t>2020/7/31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1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289373"/>
            <a:ext cx="10364864" cy="819355"/>
          </a:xfrm>
        </p:spPr>
        <p:txBody>
          <a:bodyPr anchor="b">
            <a:normAutofit/>
          </a:bodyPr>
          <a:lstStyle>
            <a:lvl1pPr>
              <a:defRPr sz="27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568" y="621322"/>
            <a:ext cx="103648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632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9AE8-5438-491A-9353-3F11E4538AC3}" type="datetime1">
              <a:rPr lang="zh-CN" altLang="en-US" noProof="0" smtClean="0"/>
              <a:t>2020/7/31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1470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6" cy="3424859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4204820"/>
            <a:ext cx="10351065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9AE8-5438-491A-9353-3F11E4538AC3}" type="datetime1">
              <a:rPr lang="zh-CN" altLang="en-US" noProof="0" smtClean="0"/>
              <a:t>2020/7/31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83754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2"/>
            <a:ext cx="8750020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04821"/>
            <a:ext cx="10351066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9AE8-5438-491A-9353-3F11E4538AC3}" type="datetime1">
              <a:rPr lang="zh-CN" altLang="en-US" noProof="0" smtClean="0"/>
              <a:t>2020/7/31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836394" y="73524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5181" y="297209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5904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9" y="2126943"/>
            <a:ext cx="10352630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650556"/>
            <a:ext cx="1035106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9AE8-5438-491A-9353-3F11E4538AC3}" type="datetime1">
              <a:rPr lang="zh-CN" altLang="en-US" noProof="0" smtClean="0"/>
              <a:t>2020/7/31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222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6" y="609601"/>
            <a:ext cx="1035106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6" y="2088320"/>
            <a:ext cx="329809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6" y="2911624"/>
            <a:ext cx="329809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3720" y="2088320"/>
            <a:ext cx="329769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3721" y="2911624"/>
            <a:ext cx="3298962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222" y="2088320"/>
            <a:ext cx="3290354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4269" y="2911624"/>
            <a:ext cx="3290354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9AE8-5438-491A-9353-3F11E4538AC3}" type="datetime1">
              <a:rPr lang="zh-CN" altLang="en-US" noProof="0" smtClean="0"/>
              <a:t>2020/7/31</a:t>
            </a:fld>
            <a:endParaRPr lang="zh-CN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5865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4195899"/>
            <a:ext cx="32980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1736" y="2298987"/>
            <a:ext cx="293928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772161"/>
            <a:ext cx="329809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544" y="4195899"/>
            <a:ext cx="329812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7807" y="2298987"/>
            <a:ext cx="2929762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191" y="4772160"/>
            <a:ext cx="3299477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347" y="4195899"/>
            <a:ext cx="328904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0681" y="2298987"/>
            <a:ext cx="2931349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1222" y="4772162"/>
            <a:ext cx="3293400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9AE8-5438-491A-9353-3F11E4538AC3}" type="datetime1">
              <a:rPr lang="zh-CN" altLang="en-US" noProof="0" smtClean="0"/>
              <a:t>2020/7/31</a:t>
            </a:fld>
            <a:endParaRPr lang="zh-CN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71471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9AE8-5438-491A-9353-3F11E4538AC3}" type="datetime1">
              <a:rPr lang="zh-CN" altLang="en-US" noProof="0" smtClean="0"/>
              <a:t>2020/7/31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20018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609600"/>
            <a:ext cx="254199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6" y="609600"/>
            <a:ext cx="7656711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9AE8-5438-491A-9353-3F11E4538AC3}" type="datetime1">
              <a:rPr lang="zh-CN" altLang="en-US" noProof="0" smtClean="0"/>
              <a:t>2020/7/31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6073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A07F562-12D7-43A2-AA82-10A150C3D624}" type="datetime1">
              <a:rPr lang="zh-CN" altLang="en-US" noProof="0" smtClean="0"/>
              <a:t>2020/7/31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121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924" y="657227"/>
            <a:ext cx="9730977" cy="2852737"/>
          </a:xfrm>
        </p:spPr>
        <p:txBody>
          <a:bodyPr anchor="b">
            <a:normAutofit/>
          </a:bodyPr>
          <a:lstStyle>
            <a:lvl1pPr>
              <a:defRPr sz="33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924" y="3602039"/>
            <a:ext cx="9730977" cy="1500187"/>
          </a:xfrm>
        </p:spPr>
        <p:txBody>
          <a:bodyPr/>
          <a:lstStyle>
            <a:lvl1pPr marL="0" indent="0" algn="ctr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735861-59D9-4C18-A041-94A2EB5DBEF0}" type="datetime1">
              <a:rPr lang="zh-CN" altLang="en-US" noProof="0" smtClean="0"/>
              <a:t>2020/7/31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9402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7" y="2088320"/>
            <a:ext cx="510467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796" y="2088320"/>
            <a:ext cx="5092827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74FB41-319E-46C6-A03D-B5D441BC5F84}" type="datetime1">
              <a:rPr lang="zh-CN" altLang="en-US" noProof="0" smtClean="0"/>
              <a:t>2020/7/31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773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507" y="2088320"/>
            <a:ext cx="487792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557" y="2912232"/>
            <a:ext cx="5105878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336" y="2088320"/>
            <a:ext cx="48642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912232"/>
            <a:ext cx="5094030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15A53B-FE63-4F8B-9785-6E08D2D2DF8E}" type="datetime1">
              <a:rPr lang="zh-CN" altLang="en-US" noProof="0" smtClean="0"/>
              <a:t>2020/7/31</a:t>
            </a:fld>
            <a:endParaRPr lang="zh-CN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466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9248099-99B1-49B6-8102-105D44F173C2}" type="datetime1">
              <a:rPr lang="zh-CN" altLang="en-US" noProof="0" smtClean="0"/>
              <a:t>2020/7/31</a:t>
            </a:fld>
            <a:endParaRPr lang="zh-CN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1159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D04720-08B2-450C-9782-3355463A894F}" type="datetime1">
              <a:rPr lang="zh-CN" altLang="en-US" noProof="0" smtClean="0"/>
              <a:t>2020/7/31</a:t>
            </a:fld>
            <a:endParaRPr lang="zh-CN" alt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7615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90" y="609600"/>
            <a:ext cx="3931213" cy="2362200"/>
          </a:xfrm>
        </p:spPr>
        <p:txBody>
          <a:bodyPr anchor="b">
            <a:normAutofit/>
          </a:bodyPr>
          <a:lstStyle>
            <a:lvl1pPr>
              <a:defRPr sz="27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742" y="609600"/>
            <a:ext cx="6187880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6990" y="2971801"/>
            <a:ext cx="3931213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9AE8-5438-491A-9353-3F11E4538AC3}" type="datetime1">
              <a:rPr lang="zh-CN" altLang="en-US" noProof="0" smtClean="0"/>
              <a:t>2020/7/31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3470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9" y="609600"/>
            <a:ext cx="5928229" cy="2362200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2871" y="758881"/>
            <a:ext cx="325450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2971800"/>
            <a:ext cx="5933404" cy="28194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9AE8-5438-491A-9353-3F11E4538AC3}" type="datetime1">
              <a:rPr lang="zh-CN" altLang="en-US" noProof="0" smtClean="0"/>
              <a:t>2020/7/31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692678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2096064"/>
            <a:ext cx="10351066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89AE8-5438-491A-9353-3F11E4538AC3}" type="datetime1">
              <a:rPr lang="zh-CN" altLang="en-US" noProof="0" smtClean="0"/>
              <a:t>2020/7/31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7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54047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3399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4854" y="1122363"/>
            <a:ext cx="9612126" cy="2387600"/>
          </a:xfrm>
        </p:spPr>
        <p:txBody>
          <a:bodyPr rtlCol="0"/>
          <a:lstStyle/>
          <a:p>
            <a:pPr rtl="0"/>
            <a:r>
              <a:rPr lang="en-US" altLang="zh-CN" dirty="0" err="1" smtClean="0"/>
              <a:t>Chatbot</a:t>
            </a:r>
            <a:r>
              <a:rPr lang="zh-CN" altLang="en-US" dirty="0" smtClean="0"/>
              <a:t>在智能电视行业的应用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 smtClean="0"/>
              <a:t>暴风</a:t>
            </a:r>
            <a:r>
              <a:rPr lang="en-US" altLang="zh-CN" dirty="0" smtClean="0"/>
              <a:t>TV</a:t>
            </a:r>
            <a:r>
              <a:rPr lang="zh-CN" altLang="en-US" dirty="0" smtClean="0"/>
              <a:t>智能语音助手</a:t>
            </a:r>
            <a:r>
              <a:rPr lang="en-US" altLang="zh-CN" dirty="0" smtClean="0"/>
              <a:t>AIDA</a:t>
            </a:r>
            <a:r>
              <a:rPr lang="zh-CN" altLang="en-US" dirty="0" smtClean="0"/>
              <a:t>项目介绍</a:t>
            </a:r>
            <a:endParaRPr 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894612" y="5257800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By </a:t>
            </a:r>
            <a:r>
              <a:rPr lang="zh-CN" altLang="en-US" dirty="0" smtClean="0"/>
              <a:t>孙梦琪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原暴风</a:t>
            </a:r>
            <a:r>
              <a:rPr lang="en-US" altLang="zh-CN" dirty="0" smtClean="0"/>
              <a:t>TV</a:t>
            </a:r>
            <a:r>
              <a:rPr lang="zh-CN" altLang="en-US" dirty="0" smtClean="0"/>
              <a:t>服务端产品经理</a:t>
            </a:r>
            <a:endParaRPr lang="en-US" altLang="zh-CN" dirty="0" smtClean="0"/>
          </a:p>
          <a:p>
            <a:r>
              <a:rPr lang="zh-CN" altLang="en-US" dirty="0" smtClean="0"/>
              <a:t>原微软小冰商业化项目产品经理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6126" y="260648"/>
            <a:ext cx="9730977" cy="683541"/>
          </a:xfrm>
        </p:spPr>
        <p:txBody>
          <a:bodyPr rtlCol="0"/>
          <a:lstStyle/>
          <a:p>
            <a:pPr rtl="0"/>
            <a:r>
              <a:rPr lang="zh-CN" altLang="en-US" dirty="0" smtClean="0"/>
              <a:t>总体技术架构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7" y="944189"/>
            <a:ext cx="8087334" cy="572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6126" y="260648"/>
            <a:ext cx="9730977" cy="683541"/>
          </a:xfrm>
        </p:spPr>
        <p:txBody>
          <a:bodyPr rtlCol="0"/>
          <a:lstStyle/>
          <a:p>
            <a:pPr rtl="0"/>
            <a:r>
              <a:rPr lang="en-US" altLang="zh-CN" dirty="0" smtClean="0"/>
              <a:t>AIDA</a:t>
            </a:r>
            <a:r>
              <a:rPr lang="zh-CN" altLang="en-US" dirty="0" smtClean="0"/>
              <a:t>流程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05" y="1099812"/>
            <a:ext cx="10058400" cy="46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828" y="2132856"/>
            <a:ext cx="3168352" cy="683541"/>
          </a:xfrm>
        </p:spPr>
        <p:txBody>
          <a:bodyPr rtlCol="0"/>
          <a:lstStyle/>
          <a:p>
            <a:pPr rtl="0"/>
            <a:r>
              <a:rPr lang="en-US" altLang="zh-CN" dirty="0" smtClean="0"/>
              <a:t>AIDA</a:t>
            </a:r>
            <a:r>
              <a:rPr lang="zh-CN" altLang="en-US" dirty="0" smtClean="0"/>
              <a:t>具体架构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8"/>
          <a:stretch/>
        </p:blipFill>
        <p:spPr>
          <a:xfrm>
            <a:off x="4366220" y="72673"/>
            <a:ext cx="7538990" cy="66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1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AIDA</a:t>
            </a:r>
            <a:r>
              <a:rPr lang="zh-CN" altLang="en-US" dirty="0" smtClean="0"/>
              <a:t>使用的技术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77788" y="1935922"/>
            <a:ext cx="972108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词法分析</a:t>
            </a:r>
            <a:r>
              <a:rPr lang="zh-CN" altLang="en-US" sz="2000" dirty="0"/>
              <a:t>：中文分词、词性标注、命名实体识别</a:t>
            </a:r>
            <a:r>
              <a:rPr lang="zh-CN" altLang="en-US" sz="2000" dirty="0" smtClean="0"/>
              <a:t>（</a:t>
            </a:r>
            <a:r>
              <a:rPr lang="fr-FR" altLang="zh-CN" sz="2000" dirty="0"/>
              <a:t> NER</a:t>
            </a:r>
            <a:r>
              <a:rPr lang="fr-FR" altLang="zh-CN" sz="2000" dirty="0" smtClean="0"/>
              <a:t>)</a:t>
            </a:r>
            <a:r>
              <a:rPr lang="fr-FR" altLang="zh-CN" sz="2000" dirty="0"/>
              <a:t/>
            </a:r>
            <a:br>
              <a:rPr lang="fr-FR" altLang="zh-CN" sz="2000" dirty="0"/>
            </a:br>
            <a:r>
              <a:rPr lang="fr-FR" altLang="zh-CN" sz="2000" dirty="0" smtClean="0"/>
              <a:t>	</a:t>
            </a:r>
            <a:r>
              <a:rPr lang="zh-CN" altLang="en-US" sz="2000" dirty="0" smtClean="0"/>
              <a:t>词向量</a:t>
            </a:r>
            <a:endParaRPr lang="en-US" altLang="zh-CN" sz="20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altLang="zh-CN" sz="2000" dirty="0" smtClean="0"/>
              <a:t>	</a:t>
            </a:r>
            <a:r>
              <a:rPr lang="zh-CN" altLang="en-US" sz="2000" dirty="0" smtClean="0"/>
              <a:t>词义相似度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 smtClean="0"/>
              <a:t>	</a:t>
            </a:r>
            <a:r>
              <a:rPr lang="zh-CN" altLang="en-US" sz="2000" dirty="0" smtClean="0"/>
              <a:t>短文</a:t>
            </a:r>
            <a:r>
              <a:rPr lang="zh-CN" altLang="en-US" sz="2000" dirty="0"/>
              <a:t>本相似度（目前仅用于处理闲聊型问答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 smtClean="0"/>
              <a:t>	</a:t>
            </a:r>
            <a:r>
              <a:rPr lang="zh-CN" altLang="en-US" sz="2000" dirty="0" smtClean="0"/>
              <a:t>拼音</a:t>
            </a:r>
            <a:r>
              <a:rPr lang="zh-CN" altLang="en-US" sz="2000" dirty="0"/>
              <a:t>相似度（目前主要用于</a:t>
            </a:r>
            <a:r>
              <a:rPr lang="zh-CN" altLang="en-US" sz="2000" dirty="0" smtClean="0"/>
              <a:t>解决</a:t>
            </a:r>
            <a:r>
              <a:rPr lang="fr-FR" altLang="zh-CN" sz="2000" dirty="0" smtClean="0"/>
              <a:t>ASR</a:t>
            </a:r>
            <a:r>
              <a:rPr lang="zh-CN" altLang="en-US" sz="2000" dirty="0" smtClean="0"/>
              <a:t>识别</a:t>
            </a:r>
            <a:r>
              <a:rPr lang="zh-CN" altLang="en-US" sz="2000" dirty="0"/>
              <a:t>错误问题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 smtClean="0"/>
              <a:t>	</a:t>
            </a:r>
            <a:r>
              <a:rPr lang="zh-CN" altLang="en-US" sz="2000" dirty="0" smtClean="0"/>
              <a:t>语言模型（</a:t>
            </a:r>
            <a:r>
              <a:rPr lang="fr-FR" altLang="zh-CN" sz="2000" dirty="0" smtClean="0"/>
              <a:t>LM)</a:t>
            </a:r>
            <a:r>
              <a:rPr lang="zh-CN" altLang="en-US" sz="2000" dirty="0" smtClean="0"/>
              <a:t>，</a:t>
            </a:r>
            <a:r>
              <a:rPr lang="fr-FR" altLang="zh-CN" sz="2000" dirty="0"/>
              <a:t> </a:t>
            </a:r>
            <a:r>
              <a:rPr lang="fr-FR" altLang="zh-CN" sz="2000" dirty="0" smtClean="0"/>
              <a:t>RNN</a:t>
            </a:r>
            <a:r>
              <a:rPr lang="zh-CN" altLang="en-US" sz="2000" dirty="0" smtClean="0"/>
              <a:t>网络</a:t>
            </a:r>
            <a:endParaRPr lang="en-US" altLang="zh-CN" sz="2000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正则</a:t>
            </a:r>
            <a:endParaRPr lang="en-US" altLang="zh-CN" sz="2000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知识图谱（目前只包括影视</a:t>
            </a:r>
            <a:r>
              <a:rPr lang="en-US" altLang="zh-CN" sz="2000" dirty="0" smtClean="0"/>
              <a:t>domain</a:t>
            </a:r>
            <a:r>
              <a:rPr lang="zh-CN" altLang="en-US" sz="2000" dirty="0" smtClean="0"/>
              <a:t>）</a:t>
            </a:r>
            <a:endParaRPr lang="fr-FR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82244" y="332656"/>
            <a:ext cx="3309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AIDA</a:t>
            </a:r>
            <a:r>
              <a:rPr lang="zh-CN" altLang="en-US" sz="3200" b="1" dirty="0" smtClean="0"/>
              <a:t>使用的技术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49796" y="1196752"/>
            <a:ext cx="103691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槽</a:t>
            </a:r>
            <a:r>
              <a:rPr lang="zh-CN" altLang="en-US" sz="2400" b="1" dirty="0" smtClean="0"/>
              <a:t>位提取</a:t>
            </a:r>
            <a:endParaRPr lang="fr-FR" altLang="zh-CN" sz="2400" b="1" dirty="0"/>
          </a:p>
          <a:p>
            <a:r>
              <a:rPr lang="fr-FR" altLang="zh-CN" dirty="0"/>
              <a:t/>
            </a:r>
            <a:br>
              <a:rPr lang="fr-FR" altLang="zh-CN" dirty="0"/>
            </a:br>
            <a:r>
              <a:rPr lang="fr-FR" altLang="zh-CN" dirty="0"/>
              <a:t>1. </a:t>
            </a:r>
            <a:r>
              <a:rPr lang="zh-CN" altLang="en-US" dirty="0"/>
              <a:t>中文分词 </a:t>
            </a:r>
            <a:r>
              <a:rPr lang="fr-FR" altLang="zh-CN" dirty="0"/>
              <a:t>sentence cutter </a:t>
            </a:r>
            <a:r>
              <a:rPr lang="zh-CN" altLang="fr-FR" dirty="0"/>
              <a:t>：</a:t>
            </a:r>
            <a:r>
              <a:rPr lang="zh-CN" altLang="en-US" dirty="0"/>
              <a:t>结巴分词、海量</a:t>
            </a:r>
            <a:r>
              <a:rPr lang="zh-CN" altLang="en-US" dirty="0" smtClean="0"/>
              <a:t>分词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序列标注</a:t>
            </a:r>
            <a:r>
              <a:rPr lang="zh-CN" altLang="fr-FR" dirty="0" smtClean="0"/>
              <a:t>：</a:t>
            </a:r>
            <a:r>
              <a:rPr lang="zh-CN" altLang="en-US" dirty="0" smtClean="0"/>
              <a:t>模型 </a:t>
            </a:r>
            <a:r>
              <a:rPr lang="fr-FR" altLang="zh-CN" dirty="0" smtClean="0"/>
              <a:t>BiLSTMCRF</a:t>
            </a:r>
            <a:r>
              <a:rPr lang="en-US" altLang="zh-CN" dirty="0" smtClean="0"/>
              <a:t>+ </a:t>
            </a:r>
            <a:r>
              <a:rPr lang="zh-CN" altLang="en-US" dirty="0" smtClean="0"/>
              <a:t>规则</a:t>
            </a:r>
            <a:endParaRPr lang="fr-FR" altLang="zh-CN" dirty="0"/>
          </a:p>
          <a:p>
            <a:r>
              <a:rPr lang="fr-FR" altLang="zh-CN" dirty="0"/>
              <a:t>   </a:t>
            </a:r>
          </a:p>
          <a:p>
            <a:r>
              <a:rPr lang="fr-FR" altLang="zh-CN" dirty="0"/>
              <a:t>   </a:t>
            </a:r>
            <a:r>
              <a:rPr lang="fr-FR" altLang="zh-CN" dirty="0" smtClean="0"/>
              <a:t>1</a:t>
            </a:r>
            <a:r>
              <a:rPr lang="zh-CN" altLang="en-US" dirty="0" smtClean="0"/>
              <a:t>）基于模型：采用预训练的</a:t>
            </a:r>
            <a:r>
              <a:rPr lang="en-US" altLang="zh-CN" dirty="0" smtClean="0"/>
              <a:t>word2vec</a:t>
            </a:r>
            <a:r>
              <a:rPr lang="zh-CN" altLang="en-US" dirty="0" smtClean="0"/>
              <a:t>模型</a:t>
            </a:r>
            <a:r>
              <a:rPr lang="zh-CN" altLang="en-US" dirty="0"/>
              <a:t>，运用</a:t>
            </a:r>
            <a:r>
              <a:rPr lang="fr-FR" altLang="zh-CN" dirty="0"/>
              <a:t>Bi-LSTM</a:t>
            </a:r>
            <a:r>
              <a:rPr lang="zh-CN" altLang="en-US" dirty="0"/>
              <a:t>结构</a:t>
            </a:r>
            <a:r>
              <a:rPr lang="en-US" altLang="zh-CN" dirty="0"/>
              <a:t>+</a:t>
            </a:r>
            <a:r>
              <a:rPr lang="zh-CN" altLang="en-US" dirty="0"/>
              <a:t>条件随机场</a:t>
            </a:r>
            <a:r>
              <a:rPr lang="en-US" altLang="zh-CN" dirty="0"/>
              <a:t>(</a:t>
            </a:r>
            <a:r>
              <a:rPr lang="fr-FR" altLang="zh-CN" dirty="0"/>
              <a:t>CRF)</a:t>
            </a:r>
            <a:r>
              <a:rPr lang="zh-CN" altLang="en-US" dirty="0"/>
              <a:t>进行序列标注。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）基于规则：通过规则和</a:t>
            </a:r>
            <a:r>
              <a:rPr lang="zh-CN" altLang="en-US" dirty="0"/>
              <a:t>实体词典相结合进行实体识别。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 例如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我</a:t>
            </a:r>
            <a:r>
              <a:rPr lang="zh-CN" altLang="en-US" dirty="0"/>
              <a:t>想</a:t>
            </a:r>
            <a:r>
              <a:rPr lang="zh-CN" altLang="en-US" dirty="0" smtClean="0"/>
              <a:t>看 </a:t>
            </a:r>
            <a:r>
              <a:rPr lang="en-US" altLang="zh-CN" dirty="0" smtClean="0"/>
              <a:t>`</a:t>
            </a:r>
            <a:r>
              <a:rPr lang="en-US" altLang="zh-CN" dirty="0"/>
              <a:t>2012</a:t>
            </a:r>
            <a:r>
              <a:rPr lang="en-US" altLang="zh-CN" dirty="0" smtClean="0"/>
              <a:t>`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`</a:t>
            </a:r>
            <a:r>
              <a:rPr lang="zh-CN" altLang="en-US" dirty="0"/>
              <a:t>成龙</a:t>
            </a:r>
            <a:r>
              <a:rPr lang="en-US" altLang="zh-CN" dirty="0" smtClean="0"/>
              <a:t>` </a:t>
            </a:r>
            <a:r>
              <a:rPr lang="zh-CN" altLang="en-US" dirty="0" smtClean="0"/>
              <a:t>主演的 </a:t>
            </a:r>
            <a:r>
              <a:rPr lang="en-US" altLang="zh-CN" dirty="0" smtClean="0"/>
              <a:t>`</a:t>
            </a:r>
            <a:r>
              <a:rPr lang="zh-CN" altLang="en-US" dirty="0"/>
              <a:t>动作片</a:t>
            </a:r>
            <a:r>
              <a:rPr lang="en-US" altLang="zh-CN" dirty="0" smtClean="0"/>
              <a:t>` "</a:t>
            </a:r>
            <a:r>
              <a:rPr lang="zh-CN" altLang="en-US" dirty="0"/>
              <a:t>，结果如下：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fr-FR" altLang="zh-CN" dirty="0" smtClean="0"/>
              <a:t>[</a:t>
            </a:r>
            <a:endParaRPr lang="fr-FR" altLang="zh-CN" dirty="0"/>
          </a:p>
          <a:p>
            <a:r>
              <a:rPr lang="fr-FR" altLang="zh-CN" dirty="0"/>
              <a:t>  { "value": "2012", "entity": "</a:t>
            </a:r>
            <a:r>
              <a:rPr lang="fr-FR" altLang="zh-CN" dirty="0" smtClean="0"/>
              <a:t>year",</a:t>
            </a:r>
            <a:r>
              <a:rPr lang="fr-FR" altLang="zh-CN" dirty="0"/>
              <a:t> "start": </a:t>
            </a:r>
            <a:r>
              <a:rPr lang="fr-FR" altLang="zh-CN" dirty="0" smtClean="0"/>
              <a:t>4,</a:t>
            </a:r>
            <a:r>
              <a:rPr lang="fr-FR" altLang="zh-CN" dirty="0"/>
              <a:t> "end": 6 },</a:t>
            </a:r>
          </a:p>
          <a:p>
            <a:r>
              <a:rPr lang="fr-FR" altLang="zh-CN" dirty="0"/>
              <a:t>  { "value": "</a:t>
            </a:r>
            <a:r>
              <a:rPr lang="zh-CN" altLang="en-US" dirty="0"/>
              <a:t>成龙</a:t>
            </a:r>
            <a:r>
              <a:rPr lang="en-US" altLang="zh-CN" dirty="0"/>
              <a:t>", "</a:t>
            </a:r>
            <a:r>
              <a:rPr lang="fr-FR" altLang="zh-CN" dirty="0"/>
              <a:t>entity": "person", "start": 8, "end": 9 },</a:t>
            </a:r>
          </a:p>
          <a:p>
            <a:r>
              <a:rPr lang="fr-FR" altLang="zh-CN" dirty="0"/>
              <a:t>  { "value": "</a:t>
            </a:r>
            <a:r>
              <a:rPr lang="zh-CN" altLang="en-US" dirty="0"/>
              <a:t>动作片</a:t>
            </a:r>
            <a:r>
              <a:rPr lang="en-US" altLang="zh-CN" dirty="0"/>
              <a:t>", "</a:t>
            </a:r>
            <a:r>
              <a:rPr lang="fr-FR" altLang="zh-CN" dirty="0"/>
              <a:t>entity": "movie_tag", "start": 13, "end": 15 }</a:t>
            </a:r>
          </a:p>
          <a:p>
            <a:r>
              <a:rPr lang="fr-FR" altLang="zh-CN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3812" y="1196752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词义相似度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zh-CN" altLang="en-US" sz="1600" dirty="0" smtClean="0"/>
              <a:t>   </a:t>
            </a:r>
            <a:endParaRPr lang="en-US" altLang="zh-CN" sz="1600" dirty="0" smtClean="0"/>
          </a:p>
          <a:p>
            <a:r>
              <a:rPr lang="en-US" altLang="zh-CN" sz="1600" dirty="0" smtClean="0"/>
              <a:t>	</a:t>
            </a:r>
            <a:r>
              <a:rPr lang="zh-CN" altLang="en-US" sz="1600" dirty="0" smtClean="0"/>
              <a:t>主要用于影视搜索标签、简介的同义词映射</a:t>
            </a:r>
            <a:endParaRPr lang="en-US" altLang="zh-CN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短文本相似度</a:t>
            </a:r>
            <a:endParaRPr lang="zh-CN" altLang="en-US" sz="2400" dirty="0" smtClean="0"/>
          </a:p>
          <a:p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 smtClean="0"/>
              <a:t>	</a:t>
            </a:r>
            <a:r>
              <a:rPr lang="zh-CN" altLang="en-US" sz="1600" dirty="0" smtClean="0"/>
              <a:t>主要</a:t>
            </a:r>
            <a:r>
              <a:rPr lang="zh-CN" altLang="en-US" sz="1600" dirty="0"/>
              <a:t>使用 </a:t>
            </a:r>
            <a:r>
              <a:rPr lang="fr-FR" altLang="zh-CN" sz="1600" dirty="0"/>
              <a:t>levenshtein </a:t>
            </a:r>
            <a:r>
              <a:rPr lang="zh-CN" altLang="en-US" sz="1600" dirty="0"/>
              <a:t>编辑距离，目前仅用于闲聊型</a:t>
            </a:r>
            <a:r>
              <a:rPr lang="zh-CN" altLang="en-US" sz="1600" dirty="0" smtClean="0"/>
              <a:t>问答。</a:t>
            </a:r>
            <a:r>
              <a:rPr lang="zh-CN" altLang="en-US" sz="1600" dirty="0"/>
              <a:t> </a:t>
            </a:r>
          </a:p>
          <a:p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例如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fr-FR" altLang="zh-CN" sz="1600" dirty="0"/>
              <a:t>Q: </a:t>
            </a:r>
            <a:r>
              <a:rPr lang="zh-CN" altLang="en-US" sz="1600" dirty="0"/>
              <a:t>你多</a:t>
            </a:r>
            <a:r>
              <a:rPr lang="zh-CN" altLang="en-US" sz="1600" dirty="0" smtClean="0"/>
              <a:t>大了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啦。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fr-FR" altLang="zh-CN" sz="1600" dirty="0"/>
              <a:t>A</a:t>
            </a:r>
            <a:r>
              <a:rPr lang="zh-CN" altLang="fr-FR" sz="1600" dirty="0"/>
              <a:t>：</a:t>
            </a:r>
            <a:r>
              <a:rPr lang="zh-CN" altLang="en-US" sz="1600" dirty="0"/>
              <a:t>我今年两岁了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拼音相似度、声调相似度</a:t>
            </a:r>
            <a:endParaRPr lang="zh-CN" altLang="en-US" sz="2000" dirty="0"/>
          </a:p>
          <a:p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 smtClean="0"/>
              <a:t>	</a:t>
            </a:r>
            <a:r>
              <a:rPr lang="zh-CN" altLang="en-US" sz="1600" dirty="0" smtClean="0"/>
              <a:t>用于</a:t>
            </a:r>
            <a:r>
              <a:rPr lang="fr-FR" altLang="zh-CN" sz="1600" dirty="0"/>
              <a:t>ASR</a:t>
            </a:r>
            <a:r>
              <a:rPr lang="zh-CN" altLang="en-US" sz="1600" dirty="0"/>
              <a:t>纠错，以提高影视意图识别的召回率、影视搜索</a:t>
            </a:r>
            <a:r>
              <a:rPr lang="fr-FR" altLang="zh-CN" sz="1600" dirty="0"/>
              <a:t>skill</a:t>
            </a:r>
            <a:r>
              <a:rPr lang="zh-CN" altLang="en-US" sz="1600" dirty="0"/>
              <a:t>的召回率。</a:t>
            </a:r>
          </a:p>
          <a:p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例如，</a:t>
            </a:r>
            <a:r>
              <a:rPr lang="en-US" altLang="zh-CN" sz="1600" dirty="0"/>
              <a:t>`</a:t>
            </a:r>
            <a:r>
              <a:rPr lang="zh-CN" altLang="en-US" sz="1600" dirty="0"/>
              <a:t>再创世纪</a:t>
            </a:r>
            <a:r>
              <a:rPr lang="en-US" altLang="zh-CN" sz="1600" dirty="0"/>
              <a:t>`</a:t>
            </a:r>
            <a:r>
              <a:rPr lang="zh-CN" altLang="en-US" sz="1600" dirty="0"/>
              <a:t> 可能被 </a:t>
            </a:r>
            <a:r>
              <a:rPr lang="fr-FR" altLang="zh-CN" sz="1600" dirty="0"/>
              <a:t>ASR </a:t>
            </a:r>
            <a:r>
              <a:rPr lang="zh-CN" altLang="en-US" sz="1600" dirty="0"/>
              <a:t>识别为：在创世纪，在创世记，再创实际、在创时机</a:t>
            </a:r>
            <a:r>
              <a:rPr lang="en-US" altLang="zh-CN" sz="1600" dirty="0" smtClean="0"/>
              <a:t>……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82244" y="332656"/>
            <a:ext cx="3309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AIDA</a:t>
            </a:r>
            <a:r>
              <a:rPr lang="zh-CN" altLang="en-US" sz="3200" b="1" dirty="0" smtClean="0"/>
              <a:t>使用的技术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5676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3200" dirty="0" smtClean="0"/>
              <a:t>NLU</a:t>
            </a:r>
            <a:r>
              <a:rPr lang="zh-CN" altLang="en-US" sz="3200" dirty="0" smtClean="0"/>
              <a:t>流程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2800" dirty="0" smtClean="0"/>
              <a:t>场景</a:t>
            </a:r>
            <a:endParaRPr lang="en-US" altLang="zh-CN" sz="2800" dirty="0" smtClean="0"/>
          </a:p>
          <a:p>
            <a:pPr rtl="0"/>
            <a:r>
              <a:rPr lang="zh-CN" altLang="en-US" sz="2800" dirty="0" smtClean="0"/>
              <a:t>意图</a:t>
            </a:r>
            <a:endParaRPr lang="en-US" altLang="zh-CN" sz="2800" dirty="0" smtClean="0"/>
          </a:p>
          <a:p>
            <a:pPr rtl="0"/>
            <a:r>
              <a:rPr lang="zh-CN" altLang="en-US" sz="2800" dirty="0"/>
              <a:t>槽</a:t>
            </a:r>
            <a:r>
              <a:rPr lang="zh-CN" altLang="en-US" sz="2800" dirty="0" smtClean="0"/>
              <a:t>位</a:t>
            </a:r>
            <a:endParaRPr lang="en-US" altLang="zh-CN" sz="2800" dirty="0" smtClean="0"/>
          </a:p>
          <a:p>
            <a:pPr rtl="0"/>
            <a:r>
              <a:rPr lang="en-US" altLang="zh-CN" sz="2800" dirty="0" smtClean="0"/>
              <a:t>NLU</a:t>
            </a:r>
            <a:r>
              <a:rPr lang="zh-CN" altLang="en-US" sz="2800" dirty="0" smtClean="0"/>
              <a:t>流程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33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756" y="2708920"/>
            <a:ext cx="6696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场景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684" y="0"/>
            <a:ext cx="9087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9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7788" y="2852936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意图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88640"/>
            <a:ext cx="10058400" cy="641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7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828" y="116632"/>
            <a:ext cx="10351065" cy="1326321"/>
          </a:xfrm>
        </p:spPr>
        <p:txBody>
          <a:bodyPr rtlCol="0"/>
          <a:lstStyle/>
          <a:p>
            <a:pPr rtl="0"/>
            <a:r>
              <a:rPr lang="zh-CN" altLang="en-US" dirty="0" smtClean="0"/>
              <a:t>槽位</a:t>
            </a:r>
            <a:endParaRPr 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988602"/>
              </p:ext>
            </p:extLst>
          </p:nvPr>
        </p:nvGraphicFramePr>
        <p:xfrm>
          <a:off x="1125860" y="1268760"/>
          <a:ext cx="10297144" cy="5333257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2268962"/>
                <a:gridCol w="8028182"/>
              </a:tblGrid>
              <a:tr h="31376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影视搜索</a:t>
                      </a:r>
                      <a:r>
                        <a:rPr lang="fr-FR" sz="1800" dirty="0" smtClean="0">
                          <a:effectLst/>
                        </a:rPr>
                        <a:t>slot</a:t>
                      </a:r>
                      <a:endParaRPr lang="fr-FR" sz="18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</a:rPr>
                        <a:t>参数说明</a:t>
                      </a:r>
                      <a:endParaRPr lang="zh-CN" altLang="en-US" sz="18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745" marR="57745" marT="28873" marB="28873"/>
                </a:tc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dirty="0">
                          <a:effectLst/>
                        </a:rPr>
                        <a:t>movie_name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电影名称</a:t>
                      </a:r>
                      <a:r>
                        <a:rPr lang="en-US" altLang="zh-CN" sz="1800">
                          <a:effectLst/>
                        </a:rPr>
                        <a:t>,e.g.</a:t>
                      </a:r>
                      <a:r>
                        <a:rPr lang="zh-CN" altLang="en-US" sz="1800">
                          <a:effectLst/>
                        </a:rPr>
                        <a:t>捉妖记</a:t>
                      </a:r>
                      <a:r>
                        <a:rPr lang="en-US" altLang="zh-CN" sz="1800">
                          <a:effectLst/>
                        </a:rPr>
                        <a:t>2</a:t>
                      </a:r>
                      <a:r>
                        <a:rPr lang="zh-CN" altLang="en-US" sz="1800">
                          <a:effectLst/>
                        </a:rPr>
                        <a:t>、权力的游戏</a:t>
                      </a:r>
                    </a:p>
                  </a:txBody>
                  <a:tcPr marL="57745" marR="57745" marT="28873" marB="28873"/>
                </a:tc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dirty="0">
                          <a:effectLst/>
                        </a:rPr>
                        <a:t>sort_by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>
                          <a:effectLst/>
                        </a:rPr>
                        <a:t>eg.</a:t>
                      </a:r>
                      <a:r>
                        <a:rPr lang="zh-CN" altLang="en-US" sz="1800">
                          <a:effectLst/>
                        </a:rPr>
                        <a:t>评分高、高分；热门、好看；最新，最近</a:t>
                      </a:r>
                    </a:p>
                  </a:txBody>
                  <a:tcPr marL="57745" marR="57745" marT="28873" marB="28873"/>
                </a:tc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date_relative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最新、今年、昨天</a:t>
                      </a:r>
                    </a:p>
                  </a:txBody>
                  <a:tcPr marL="57745" marR="57745" marT="28873" marB="28873"/>
                </a:tc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num_g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评分，</a:t>
                      </a:r>
                      <a:r>
                        <a:rPr lang="en-US" altLang="zh-CN" sz="1800">
                          <a:effectLst/>
                        </a:rPr>
                        <a:t>e.g.</a:t>
                      </a:r>
                      <a:r>
                        <a:rPr lang="zh-CN" altLang="en-US" sz="1800">
                          <a:effectLst/>
                        </a:rPr>
                        <a:t>（评分）</a:t>
                      </a:r>
                      <a:r>
                        <a:rPr lang="en-US" altLang="zh-CN" sz="1800">
                          <a:effectLst/>
                        </a:rPr>
                        <a:t>9</a:t>
                      </a:r>
                      <a:r>
                        <a:rPr lang="zh-CN" altLang="en-US" sz="1800">
                          <a:effectLst/>
                        </a:rPr>
                        <a:t>，</a:t>
                      </a:r>
                      <a:r>
                        <a:rPr lang="en-US" altLang="zh-CN" sz="1800">
                          <a:effectLst/>
                        </a:rPr>
                        <a:t>4</a:t>
                      </a:r>
                      <a:r>
                        <a:rPr lang="zh-CN" altLang="en-US" sz="1800">
                          <a:effectLst/>
                        </a:rPr>
                        <a:t>（分以上）</a:t>
                      </a:r>
                    </a:p>
                  </a:txBody>
                  <a:tcPr marL="57745" marR="57745" marT="28873" marB="28873"/>
                </a:tc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content_type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 媒体类型 </a:t>
                      </a:r>
                      <a:r>
                        <a:rPr lang="en-US" altLang="zh-CN" sz="1800">
                          <a:effectLst/>
                        </a:rPr>
                        <a:t>e.g.</a:t>
                      </a:r>
                      <a:r>
                        <a:rPr lang="zh-CN" altLang="en-US" sz="1800">
                          <a:effectLst/>
                        </a:rPr>
                        <a:t>电影、电视剧、综艺</a:t>
                      </a:r>
                    </a:p>
                  </a:txBody>
                  <a:tcPr marL="57745" marR="57745" marT="28873" marB="28873"/>
                </a:tc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movie_tag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</a:rPr>
                        <a:t>内容标签：动作、悬疑、动作片、动作电影</a:t>
                      </a:r>
                    </a:p>
                  </a:txBody>
                  <a:tcPr marL="57745" marR="57745" marT="28873" marB="28873"/>
                </a:tc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year_pick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</a:rPr>
                        <a:t>年份，</a:t>
                      </a:r>
                      <a:r>
                        <a:rPr lang="fr-FR" sz="1800" dirty="0">
                          <a:effectLst/>
                        </a:rPr>
                        <a:t>e.g.1888， 2010</a:t>
                      </a:r>
                    </a:p>
                  </a:txBody>
                  <a:tcPr marL="57745" marR="57745" marT="28873" marB="28873"/>
                </a:tc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age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</a:rPr>
                        <a:t>年代，</a:t>
                      </a:r>
                      <a:r>
                        <a:rPr lang="fr-FR" sz="1800" dirty="0">
                          <a:effectLst/>
                        </a:rPr>
                        <a:t>e.g.80（</a:t>
                      </a:r>
                      <a:r>
                        <a:rPr lang="zh-CN" altLang="en-US" sz="1800" dirty="0">
                          <a:effectLst/>
                        </a:rPr>
                        <a:t>年代）、</a:t>
                      </a:r>
                      <a:r>
                        <a:rPr lang="en-US" altLang="zh-CN" sz="1800" dirty="0">
                          <a:effectLst/>
                        </a:rPr>
                        <a:t>90</a:t>
                      </a:r>
                      <a:r>
                        <a:rPr lang="zh-CN" altLang="en-US" sz="1800" dirty="0">
                          <a:effectLst/>
                        </a:rPr>
                        <a:t>（年代）</a:t>
                      </a:r>
                    </a:p>
                  </a:txBody>
                  <a:tcPr marL="57745" marR="57745" marT="28873" marB="28873"/>
                </a:tc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language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</a:rPr>
                        <a:t>语言，</a:t>
                      </a:r>
                      <a:r>
                        <a:rPr lang="en-US" altLang="zh-CN" sz="1800" dirty="0">
                          <a:effectLst/>
                        </a:rPr>
                        <a:t>e.g. </a:t>
                      </a:r>
                      <a:r>
                        <a:rPr lang="zh-CN" altLang="en-US" sz="1800" dirty="0">
                          <a:effectLst/>
                        </a:rPr>
                        <a:t>英语、日语</a:t>
                      </a:r>
                    </a:p>
                  </a:txBody>
                  <a:tcPr marL="57745" marR="57745" marT="28873" marB="28873"/>
                </a:tc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country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</a:rPr>
                        <a:t>地区，</a:t>
                      </a:r>
                      <a:r>
                        <a:rPr lang="en-US" altLang="zh-CN" sz="1800" dirty="0">
                          <a:effectLst/>
                        </a:rPr>
                        <a:t>e.g.</a:t>
                      </a:r>
                      <a:r>
                        <a:rPr lang="zh-CN" altLang="en-US" sz="1800" dirty="0">
                          <a:effectLst/>
                        </a:rPr>
                        <a:t>美国、日本、中国</a:t>
                      </a:r>
                    </a:p>
                  </a:txBody>
                  <a:tcPr marL="57745" marR="57745" marT="28873" marB="28873"/>
                </a:tc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movie_person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</a:rPr>
                        <a:t>包括演员</a:t>
                      </a:r>
                      <a:r>
                        <a:rPr lang="fr-FR" sz="1800" dirty="0">
                          <a:effectLst/>
                        </a:rPr>
                        <a:t>actor、</a:t>
                      </a:r>
                      <a:r>
                        <a:rPr lang="zh-CN" altLang="en-US" sz="1800" dirty="0">
                          <a:effectLst/>
                        </a:rPr>
                        <a:t>导演</a:t>
                      </a:r>
                      <a:r>
                        <a:rPr lang="fr-FR" sz="1800" dirty="0">
                          <a:effectLst/>
                        </a:rPr>
                        <a:t>director</a:t>
                      </a:r>
                    </a:p>
                  </a:txBody>
                  <a:tcPr marL="57745" marR="57745" marT="28873" marB="28873"/>
                </a:tc>
              </a:tr>
              <a:tr h="165470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quality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清晰度，</a:t>
                      </a:r>
                      <a:r>
                        <a:rPr lang="fr-FR" sz="1800">
                          <a:effectLst/>
                        </a:rPr>
                        <a:t>e.g.</a:t>
                      </a:r>
                      <a:r>
                        <a:rPr lang="zh-CN" altLang="en-US" sz="1800">
                          <a:effectLst/>
                        </a:rPr>
                        <a:t>高清、超清</a:t>
                      </a:r>
                    </a:p>
                  </a:txBody>
                  <a:tcPr marL="57745" marR="57745" marT="28873" marB="28873"/>
                </a:tc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pay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是否免费，</a:t>
                      </a:r>
                      <a:r>
                        <a:rPr lang="en-US" altLang="zh-CN" sz="1800">
                          <a:effectLst/>
                        </a:rPr>
                        <a:t>e.g.</a:t>
                      </a:r>
                      <a:r>
                        <a:rPr lang="zh-CN" altLang="en-US" sz="1800">
                          <a:effectLst/>
                        </a:rPr>
                        <a:t>付费、收费、</a:t>
                      </a:r>
                      <a:r>
                        <a:rPr lang="en-US" altLang="zh-CN" sz="1800">
                          <a:effectLst/>
                        </a:rPr>
                        <a:t>VIP</a:t>
                      </a:r>
                      <a:r>
                        <a:rPr lang="zh-CN" altLang="en-US" sz="1800">
                          <a:effectLst/>
                        </a:rPr>
                        <a:t>、免费、会员 </a:t>
                      </a:r>
                    </a:p>
                  </a:txBody>
                  <a:tcPr marL="57745" marR="57745" marT="28873" marB="28873"/>
                </a:tc>
              </a:tr>
              <a:tr h="352267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dirty="0">
                          <a:effectLst/>
                        </a:rPr>
                        <a:t>num_s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部，季，期</a:t>
                      </a:r>
                      <a:r>
                        <a:rPr lang="en-US" altLang="zh-CN" sz="1800">
                          <a:effectLst/>
                        </a:rPr>
                        <a:t>, e.g.</a:t>
                      </a:r>
                      <a:r>
                        <a:rPr lang="zh-CN" altLang="en-US" sz="1800">
                          <a:effectLst/>
                        </a:rPr>
                        <a:t>（权力的游戏第）</a:t>
                      </a:r>
                      <a:r>
                        <a:rPr lang="en-US" altLang="zh-CN" sz="1800">
                          <a:effectLst/>
                        </a:rPr>
                        <a:t>3</a:t>
                      </a:r>
                      <a:r>
                        <a:rPr lang="zh-CN" altLang="en-US" sz="1800">
                          <a:effectLst/>
                        </a:rPr>
                        <a:t>（部）、（第）</a:t>
                      </a:r>
                      <a:r>
                        <a:rPr lang="en-US" altLang="zh-CN" sz="1800">
                          <a:effectLst/>
                        </a:rPr>
                        <a:t>3(</a:t>
                      </a:r>
                      <a:r>
                        <a:rPr lang="zh-CN" altLang="en-US" sz="1800">
                          <a:effectLst/>
                        </a:rPr>
                        <a:t>季</a:t>
                      </a:r>
                      <a:r>
                        <a:rPr lang="en-US" altLang="zh-CN" sz="1800">
                          <a:effectLst/>
                        </a:rPr>
                        <a:t>)</a:t>
                      </a:r>
                      <a:r>
                        <a:rPr lang="zh-CN" altLang="en-US" sz="1800">
                          <a:effectLst/>
                        </a:rPr>
                        <a:t>、</a:t>
                      </a:r>
                      <a:r>
                        <a:rPr lang="en-US" altLang="zh-CN" sz="1800">
                          <a:effectLst/>
                        </a:rPr>
                        <a:t>(</a:t>
                      </a:r>
                      <a:r>
                        <a:rPr lang="zh-CN" altLang="en-US" sz="1800">
                          <a:effectLst/>
                        </a:rPr>
                        <a:t>第</a:t>
                      </a:r>
                      <a:r>
                        <a:rPr lang="en-US" altLang="zh-CN" sz="1800">
                          <a:effectLst/>
                        </a:rPr>
                        <a:t>)3(</a:t>
                      </a:r>
                      <a:r>
                        <a:rPr lang="zh-CN" altLang="en-US" sz="1800">
                          <a:effectLst/>
                        </a:rPr>
                        <a:t>期</a:t>
                      </a:r>
                      <a:r>
                        <a:rPr lang="en-US" altLang="zh-CN" sz="1800">
                          <a:effectLst/>
                        </a:rPr>
                        <a:t>)</a:t>
                      </a:r>
                    </a:p>
                  </a:txBody>
                  <a:tcPr marL="57745" marR="57745" marT="28873" marB="28873"/>
                </a:tc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order_num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</a:rPr>
                        <a:t>集，</a:t>
                      </a:r>
                      <a:r>
                        <a:rPr lang="fr-FR" sz="1800" dirty="0">
                          <a:effectLst/>
                        </a:rPr>
                        <a:t>e.g.</a:t>
                      </a:r>
                      <a:r>
                        <a:rPr lang="zh-CN" altLang="en-US" sz="1800" dirty="0">
                          <a:effectLst/>
                        </a:rPr>
                        <a:t>第</a:t>
                      </a:r>
                      <a:r>
                        <a:rPr lang="en-US" altLang="zh-CN" sz="1800" dirty="0">
                          <a:effectLst/>
                        </a:rPr>
                        <a:t>3</a:t>
                      </a:r>
                      <a:r>
                        <a:rPr lang="zh-CN" altLang="en-US" sz="1800" dirty="0">
                          <a:effectLst/>
                        </a:rPr>
                        <a:t>集</a:t>
                      </a:r>
                    </a:p>
                  </a:txBody>
                  <a:tcPr marL="57745" marR="57745" marT="28873" marB="288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2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大纲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产品简介</a:t>
            </a:r>
            <a:endParaRPr lang="en-US" altLang="zh-CN" dirty="0" smtClean="0"/>
          </a:p>
          <a:p>
            <a:pPr rtl="0"/>
            <a:r>
              <a:rPr lang="en-US" altLang="zh-CN" dirty="0" smtClean="0"/>
              <a:t>NLU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pPr rtl="0"/>
            <a:r>
              <a:rPr lang="zh-CN" altLang="en-US" dirty="0" smtClean="0"/>
              <a:t>解决方案</a:t>
            </a:r>
            <a:endParaRPr lang="en-US" altLang="zh-CN" dirty="0"/>
          </a:p>
          <a:p>
            <a:pPr rtl="0"/>
            <a:r>
              <a:rPr lang="zh-CN" altLang="en-US" dirty="0" smtClean="0"/>
              <a:t>项目介绍</a:t>
            </a:r>
            <a:endParaRPr lang="en-US" altLang="zh-CN" dirty="0" smtClean="0"/>
          </a:p>
          <a:p>
            <a:pPr marL="0" indent="0" rtl="0">
              <a:buNone/>
            </a:pPr>
            <a:r>
              <a:rPr lang="en-US" altLang="zh-CN" dirty="0" smtClean="0"/>
              <a:t>    - </a:t>
            </a:r>
            <a:r>
              <a:rPr lang="zh-CN" altLang="en-US" dirty="0" smtClean="0"/>
              <a:t>项目结构</a:t>
            </a:r>
            <a:endParaRPr lang="en-US" altLang="zh-CN" dirty="0" smtClean="0"/>
          </a:p>
          <a:p>
            <a:pPr marL="0" indent="0" rtl="0">
              <a:buNone/>
            </a:pPr>
            <a:r>
              <a:rPr lang="en-US" altLang="zh-CN" dirty="0" smtClean="0"/>
              <a:t>    - </a:t>
            </a:r>
            <a:r>
              <a:rPr lang="zh-CN" altLang="en-US" dirty="0" smtClean="0"/>
              <a:t>技术简介</a:t>
            </a:r>
            <a:endParaRPr lang="en-US" altLang="zh-CN" dirty="0" smtClean="0"/>
          </a:p>
          <a:p>
            <a:pPr marL="0" indent="0" rtl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 NLU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marL="0" indent="0" rtl="0">
              <a:buNone/>
            </a:pP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-99392"/>
            <a:ext cx="8487717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9836" y="2636912"/>
            <a:ext cx="21403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NLU</a:t>
            </a:r>
            <a:r>
              <a:rPr lang="zh-CN" altLang="en-US" sz="2800" dirty="0" smtClean="0"/>
              <a:t>流程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人工干预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实体词典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规则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模型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3812" y="1196752"/>
            <a:ext cx="1116124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 语义转发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 </a:t>
            </a:r>
            <a:r>
              <a:rPr lang="fr-FR" altLang="zh-CN" sz="2000" dirty="0" smtClean="0"/>
              <a:t>query fix</a:t>
            </a:r>
            <a:r>
              <a:rPr lang="zh-CN" altLang="fr-FR" sz="2000" dirty="0" smtClean="0"/>
              <a:t>： </a:t>
            </a:r>
            <a:r>
              <a:rPr lang="zh-CN" altLang="en-US" sz="2000" dirty="0" smtClean="0"/>
              <a:t>指定</a:t>
            </a:r>
            <a:r>
              <a:rPr lang="fr-FR" altLang="zh-CN" sz="2000" dirty="0" smtClean="0"/>
              <a:t>query</a:t>
            </a:r>
            <a:r>
              <a:rPr lang="zh-CN" altLang="en-US" sz="2000" dirty="0" smtClean="0"/>
              <a:t>的意图或</a:t>
            </a:r>
            <a:r>
              <a:rPr lang="fr-FR" altLang="zh-CN" sz="2000" dirty="0" smtClean="0"/>
              <a:t>query</a:t>
            </a:r>
            <a:r>
              <a:rPr lang="zh-CN" altLang="en-US" sz="2000" dirty="0" smtClean="0"/>
              <a:t>处理方式，如分词和标注方式等。</a:t>
            </a:r>
            <a:endParaRPr lang="en-US" altLang="zh-CN" sz="2000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zh-CN" sz="1400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dirty="0" smtClean="0"/>
              <a:t>e.g.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将“刺客伍六七第二季”标注为</a:t>
            </a:r>
            <a:endParaRPr lang="en-US" altLang="zh-CN" sz="1600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dirty="0" smtClean="0"/>
              <a:t>[{"</a:t>
            </a:r>
            <a:r>
              <a:rPr lang="fr-FR" altLang="zh-CN" sz="1600" dirty="0" smtClean="0"/>
              <a:t>value": "</a:t>
            </a:r>
            <a:r>
              <a:rPr lang="zh-CN" altLang="en-US" sz="1600" dirty="0" smtClean="0"/>
              <a:t>刺客五六七</a:t>
            </a:r>
            <a:r>
              <a:rPr lang="en-US" altLang="zh-CN" sz="1600" dirty="0" smtClean="0"/>
              <a:t>", "</a:t>
            </a:r>
            <a:r>
              <a:rPr lang="fr-FR" altLang="zh-CN" sz="1600" dirty="0" smtClean="0"/>
              <a:t>entity": "movie_name", "start": 0, "end": 5}, {"value": "2", "entity": "num_s", "start": 6, "end": 8}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将“那个”</a:t>
            </a:r>
            <a:r>
              <a:rPr lang="zh-CN" altLang="en-US" sz="1600" dirty="0"/>
              <a:t>“这个”等，指定为“闲聊”意图（</a:t>
            </a:r>
            <a:r>
              <a:rPr lang="fr-FR" altLang="zh-CN" sz="1600" dirty="0"/>
              <a:t>others.default)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3934172" y="332656"/>
            <a:ext cx="4344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NLU</a:t>
            </a:r>
            <a:r>
              <a:rPr lang="zh-CN" altLang="en-US" sz="3200" b="1" dirty="0" smtClean="0"/>
              <a:t>流程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人工干预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2984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3812" y="1196752"/>
            <a:ext cx="107291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1. </a:t>
            </a:r>
            <a:r>
              <a:rPr lang="zh-CN" altLang="en-US" sz="2000" b="1" dirty="0" smtClean="0"/>
              <a:t>分类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- </a:t>
            </a:r>
            <a:r>
              <a:rPr lang="zh-CN" altLang="en-US" sz="2000" dirty="0" smtClean="0"/>
              <a:t>影视（影片名、标签等）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- </a:t>
            </a:r>
            <a:r>
              <a:rPr lang="zh-CN" altLang="en-US" sz="2000" dirty="0" smtClean="0"/>
              <a:t>音乐（</a:t>
            </a:r>
            <a:r>
              <a:rPr lang="zh-CN" altLang="en-US" sz="2000" dirty="0"/>
              <a:t>歌名、</a:t>
            </a:r>
            <a:r>
              <a:rPr lang="zh-CN" altLang="en-US" sz="2000" dirty="0" smtClean="0"/>
              <a:t>标签等）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- </a:t>
            </a:r>
            <a:r>
              <a:rPr lang="zh-CN" altLang="en-US" sz="2000" dirty="0" smtClean="0"/>
              <a:t>人物</a:t>
            </a:r>
            <a:r>
              <a:rPr lang="zh-CN" altLang="en-US" sz="2000" dirty="0"/>
              <a:t>（演员、歌手、导演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- </a:t>
            </a:r>
            <a:r>
              <a:rPr lang="zh-CN" altLang="en-US" sz="2000" dirty="0" smtClean="0"/>
              <a:t>有声书（</a:t>
            </a:r>
            <a:r>
              <a:rPr lang="zh-CN" altLang="en-US" sz="2000" dirty="0"/>
              <a:t>节目、播客、内容分类等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- </a:t>
            </a:r>
            <a:r>
              <a:rPr lang="zh-CN" altLang="en-US" sz="2000" dirty="0" smtClean="0"/>
              <a:t>第三</a:t>
            </a:r>
            <a:r>
              <a:rPr lang="zh-CN" altLang="en-US" sz="2000" dirty="0"/>
              <a:t>方</a:t>
            </a:r>
            <a:r>
              <a:rPr lang="zh-CN" altLang="en-US" sz="2000" dirty="0" smtClean="0"/>
              <a:t>应用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- </a:t>
            </a:r>
            <a:r>
              <a:rPr lang="zh-CN" altLang="en-US" sz="2000" dirty="0" smtClean="0"/>
              <a:t>其他：地点（国家等</a:t>
            </a:r>
            <a:r>
              <a:rPr lang="zh-CN" altLang="en-US" sz="2000" dirty="0"/>
              <a:t>）、年份、年代、集数、季数、</a:t>
            </a:r>
            <a:r>
              <a:rPr lang="zh-CN" altLang="en-US" sz="2000" dirty="0" smtClean="0"/>
              <a:t>语言等。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2. </a:t>
            </a:r>
            <a:r>
              <a:rPr lang="zh-CN" altLang="en-US" sz="2000" b="1" dirty="0" smtClean="0"/>
              <a:t>应用场景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    </a:t>
            </a:r>
            <a:r>
              <a:rPr lang="en-US" altLang="zh-CN" sz="2000" dirty="0"/>
              <a:t>-</a:t>
            </a:r>
            <a:r>
              <a:rPr lang="zh-CN" altLang="en-US" sz="2000" dirty="0"/>
              <a:t> 单独使用：词典匹配（精确匹配）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    </a:t>
            </a:r>
            <a:r>
              <a:rPr lang="en-US" altLang="zh-CN" sz="2000" dirty="0"/>
              <a:t>-</a:t>
            </a:r>
            <a:r>
              <a:rPr lang="zh-CN" altLang="en-US" sz="2000" dirty="0"/>
              <a:t> 与实体</a:t>
            </a:r>
            <a:r>
              <a:rPr lang="zh-CN" altLang="en-US" sz="2000" dirty="0" smtClean="0"/>
              <a:t>正则表达式结合使用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3886178" y="404664"/>
            <a:ext cx="4344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NLU</a:t>
            </a:r>
            <a:r>
              <a:rPr lang="zh-CN" altLang="en-US" sz="3200" b="1" dirty="0" smtClean="0"/>
              <a:t>流程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实体词典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6975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3812" y="1196752"/>
            <a:ext cx="11377264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zh-CN" altLang="en-US" b="1" dirty="0" smtClean="0"/>
              <a:t>正则表达式</a:t>
            </a:r>
            <a:endParaRPr lang="en-US" altLang="zh-CN" b="1" dirty="0" smtClean="0"/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指令类</a:t>
            </a:r>
            <a:r>
              <a:rPr lang="zh-CN" altLang="en-US" sz="1600" dirty="0" smtClean="0"/>
              <a:t>：大量</a:t>
            </a:r>
            <a:r>
              <a:rPr lang="zh-CN" altLang="en-US" sz="1600" dirty="0"/>
              <a:t>、有</a:t>
            </a:r>
            <a:r>
              <a:rPr lang="zh-CN" altLang="en-US" sz="1600" dirty="0" smtClean="0"/>
              <a:t>规律、不需要扩展的句式</a:t>
            </a:r>
            <a:endParaRPr lang="zh-CN" altLang="en-US" sz="1600" dirty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  </a:t>
            </a:r>
            <a:r>
              <a:rPr lang="zh-CN" altLang="en-US" sz="1600" b="1" dirty="0" smtClean="0"/>
              <a:t>只需</a:t>
            </a:r>
            <a:r>
              <a:rPr lang="zh-CN" altLang="en-US" sz="1600" b="1" dirty="0"/>
              <a:t>要意图识别，不需要做进一步处理</a:t>
            </a:r>
            <a:r>
              <a:rPr lang="zh-CN" altLang="en-US" sz="1600" b="1" dirty="0" smtClean="0"/>
              <a:t>的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只需要将 </a:t>
            </a:r>
            <a:r>
              <a:rPr lang="en-US" altLang="zh-CN" sz="1600" dirty="0"/>
              <a:t>query </a:t>
            </a:r>
            <a:r>
              <a:rPr lang="zh-CN" altLang="en-US" sz="1600" dirty="0"/>
              <a:t>分到正确的分类，不需要</a:t>
            </a:r>
            <a:r>
              <a:rPr lang="zh-CN" altLang="en-US" sz="1600" dirty="0" smtClean="0"/>
              <a:t>提槽</a:t>
            </a:r>
            <a:endParaRPr lang="zh-CN" altLang="en-US" sz="1600" dirty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   </a:t>
            </a:r>
            <a:r>
              <a:rPr lang="zh-CN" altLang="en-US" sz="1600" b="1" dirty="0" smtClean="0"/>
              <a:t>影视</a:t>
            </a:r>
            <a:r>
              <a:rPr lang="zh-CN" altLang="en-US" sz="1600" b="1" dirty="0"/>
              <a:t>、音乐</a:t>
            </a:r>
            <a:r>
              <a:rPr lang="zh-CN" altLang="en-US" sz="1600" b="1" dirty="0" smtClean="0"/>
              <a:t>等</a:t>
            </a:r>
            <a:r>
              <a:rPr lang="zh-CN" altLang="en-US" sz="1600" dirty="0" smtClean="0"/>
              <a:t>：缺乏</a:t>
            </a:r>
            <a:r>
              <a:rPr lang="zh-CN" altLang="en-US" sz="1600" dirty="0"/>
              <a:t>有效的实体词典时</a:t>
            </a:r>
            <a:r>
              <a:rPr lang="zh-CN" altLang="en-US" sz="1600" dirty="0" smtClean="0"/>
              <a:t>，用正则表达式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权重调节</a:t>
            </a:r>
            <a:r>
              <a:rPr lang="zh-CN" altLang="en-US" sz="1600" dirty="0"/>
              <a:t>    </a:t>
            </a:r>
            <a:r>
              <a:rPr lang="en-US" altLang="zh-CN" sz="1600" dirty="0"/>
              <a:t>   </a:t>
            </a:r>
            <a:endParaRPr lang="en-US" altLang="zh-CN" sz="1600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600" dirty="0" smtClean="0"/>
              <a:t>     缺点：</a:t>
            </a:r>
            <a:endParaRPr lang="en-US" altLang="zh-CN" sz="1600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dirty="0"/>
              <a:t> </a:t>
            </a:r>
            <a:r>
              <a:rPr lang="en-US" altLang="zh-CN" sz="1600" dirty="0" smtClean="0"/>
              <a:t>    -</a:t>
            </a:r>
            <a:r>
              <a:rPr lang="zh-CN" altLang="en-US" sz="1600" dirty="0"/>
              <a:t> </a:t>
            </a:r>
            <a:r>
              <a:rPr lang="zh-CN" altLang="en-US" sz="1600" dirty="0" smtClean="0"/>
              <a:t>  识别</a:t>
            </a:r>
            <a:r>
              <a:rPr lang="zh-CN" altLang="en-US" sz="1600" dirty="0"/>
              <a:t>准确率低，可能产生误召回的情况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dirty="0" smtClean="0"/>
              <a:t>     -   </a:t>
            </a:r>
            <a:r>
              <a:rPr lang="zh-CN" altLang="en-US" sz="1600" dirty="0" smtClean="0"/>
              <a:t>权重</a:t>
            </a:r>
            <a:r>
              <a:rPr lang="zh-CN" altLang="en-US" sz="1600" dirty="0"/>
              <a:t>调节繁琐，不易维护，可以在开发初期使用，不适合长期使用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 smtClean="0"/>
              <a:t>2.    </a:t>
            </a:r>
            <a:r>
              <a:rPr lang="zh-CN" altLang="en-US" b="1" dirty="0" smtClean="0"/>
              <a:t>实体</a:t>
            </a:r>
            <a:r>
              <a:rPr lang="zh-CN" altLang="en-US" b="1" dirty="0"/>
              <a:t>正则表达式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准确率</a:t>
            </a:r>
            <a:r>
              <a:rPr lang="zh-CN" altLang="en-US" sz="1600" dirty="0"/>
              <a:t>高、维护方便</a:t>
            </a:r>
            <a:r>
              <a:rPr lang="zh-CN" altLang="en-US" sz="1600" dirty="0" smtClean="0"/>
              <a:t>，目前主要</a:t>
            </a:r>
            <a:r>
              <a:rPr lang="zh-CN" altLang="en-US" sz="1600" dirty="0"/>
              <a:t>应用此方法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600" dirty="0"/>
              <a:t> 如 </a:t>
            </a:r>
            <a:r>
              <a:rPr lang="zh-CN" altLang="en-US" sz="1600" dirty="0" smtClean="0"/>
              <a:t>：影视搜索意图：地区</a:t>
            </a:r>
            <a:r>
              <a:rPr lang="en-US" altLang="zh-CN" sz="1600" dirty="0"/>
              <a:t>(</a:t>
            </a:r>
            <a:r>
              <a:rPr lang="fr-FR" altLang="zh-CN" sz="1600" dirty="0"/>
              <a:t>country)+</a:t>
            </a:r>
            <a:r>
              <a:rPr lang="zh-CN" altLang="en-US" sz="1600" dirty="0"/>
              <a:t>视频类型</a:t>
            </a:r>
            <a:r>
              <a:rPr lang="en-US" altLang="zh-CN" sz="1600" dirty="0"/>
              <a:t>(</a:t>
            </a:r>
            <a:r>
              <a:rPr lang="fr-FR" altLang="zh-CN" sz="1600" dirty="0"/>
              <a:t>content type</a:t>
            </a:r>
            <a:r>
              <a:rPr lang="fr-FR" altLang="zh-CN" sz="1600" dirty="0" smtClean="0"/>
              <a:t>)</a:t>
            </a:r>
            <a:r>
              <a:rPr lang="zh-CN" altLang="en-US" sz="1600" dirty="0" smtClean="0"/>
              <a:t> 可以</a:t>
            </a:r>
            <a:r>
              <a:rPr lang="zh-CN" altLang="en-US" sz="1600" dirty="0"/>
              <a:t>用此</a:t>
            </a:r>
            <a:r>
              <a:rPr lang="zh-CN" altLang="en-US" sz="1600" dirty="0" smtClean="0"/>
              <a:t>规则表示</a:t>
            </a:r>
            <a:r>
              <a:rPr lang="zh-CN" altLang="en-US" sz="1600" dirty="0"/>
              <a:t>： </a:t>
            </a:r>
            <a:endParaRPr lang="en-US" altLang="zh-CN" sz="1600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^(?</a:t>
            </a:r>
            <a:r>
              <a:rPr lang="fr-FR" altLang="zh-CN" sz="1600" dirty="0"/>
              <a:t>P&lt; country&gt;. [^</a:t>
            </a:r>
            <a:r>
              <a:rPr lang="zh-CN" altLang="en-US" sz="1600" dirty="0"/>
              <a:t>的</a:t>
            </a:r>
            <a:r>
              <a:rPr lang="en-US" altLang="zh-CN" sz="1600" dirty="0"/>
              <a:t>]{1,3})</a:t>
            </a:r>
            <a:r>
              <a:rPr lang="zh-CN" altLang="en-US" sz="1600" dirty="0"/>
              <a:t>的</a:t>
            </a:r>
            <a:r>
              <a:rPr lang="en-US" altLang="zh-CN" sz="1600" dirty="0"/>
              <a:t>?(?</a:t>
            </a:r>
            <a:r>
              <a:rPr lang="fr-FR" altLang="zh-CN" sz="1600" dirty="0"/>
              <a:t>P&lt; content_type&gt;.{2,5</a:t>
            </a:r>
            <a:r>
              <a:rPr lang="fr-FR" altLang="zh-CN" sz="1600" dirty="0" smtClean="0"/>
              <a:t>})$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其中</a:t>
            </a:r>
            <a:r>
              <a:rPr lang="zh-CN" altLang="en-US" sz="1600" dirty="0"/>
              <a:t> </a:t>
            </a:r>
            <a:r>
              <a:rPr lang="fr-FR" altLang="zh-CN" sz="1600" dirty="0"/>
              <a:t>country </a:t>
            </a:r>
            <a:r>
              <a:rPr lang="zh-CN" altLang="en-US" sz="1600" dirty="0"/>
              <a:t>和 </a:t>
            </a:r>
            <a:r>
              <a:rPr lang="fr-FR" altLang="zh-CN" sz="1600" dirty="0"/>
              <a:t>content type </a:t>
            </a:r>
            <a:r>
              <a:rPr lang="zh-CN" altLang="en-US" sz="1600" dirty="0"/>
              <a:t>需要调用相应的实体</a:t>
            </a:r>
            <a:r>
              <a:rPr lang="zh-CN" altLang="en-US" sz="1600" dirty="0" smtClean="0"/>
              <a:t>词典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缺点：对实体词典的要求高，召回率相对</a:t>
            </a:r>
            <a:r>
              <a:rPr lang="zh-CN" altLang="en-US" sz="1600" dirty="0" smtClean="0"/>
              <a:t>较低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3934172" y="332656"/>
            <a:ext cx="3520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NLU</a:t>
            </a:r>
            <a:r>
              <a:rPr lang="zh-CN" altLang="en-US" sz="3200" b="1" dirty="0" smtClean="0"/>
              <a:t>流程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规则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789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1804" y="836712"/>
            <a:ext cx="11089232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1.</a:t>
            </a:r>
            <a:r>
              <a:rPr lang="zh-CN" altLang="en-US" sz="1600" dirty="0"/>
              <a:t> 数据准备（清洗、分析</a:t>
            </a:r>
            <a:r>
              <a:rPr lang="zh-CN" altLang="en-US" sz="1600" dirty="0" smtClean="0"/>
              <a:t>）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/>
              <a:t>-</a:t>
            </a:r>
            <a:r>
              <a:rPr lang="zh-CN" altLang="en-US" sz="1600" dirty="0"/>
              <a:t> 训练语料 </a:t>
            </a:r>
            <a:r>
              <a:rPr lang="en-US" altLang="zh-CN" sz="1600" dirty="0"/>
              <a:t>training corpus </a:t>
            </a:r>
            <a:br>
              <a:rPr lang="en-US" altLang="zh-CN" sz="1600" dirty="0"/>
            </a:br>
            <a:r>
              <a:rPr lang="zh-CN" altLang="en-US" sz="1600" dirty="0"/>
              <a:t> 进行人工分词和实体标注后的句子</a:t>
            </a:r>
            <a:r>
              <a:rPr lang="zh-CN" altLang="en-US" sz="1600" dirty="0" smtClean="0"/>
              <a:t>，注意句式要</a:t>
            </a:r>
            <a:r>
              <a:rPr lang="zh-CN" altLang="en-US" sz="1600" dirty="0"/>
              <a:t>尽可能</a:t>
            </a:r>
            <a:r>
              <a:rPr lang="zh-CN" altLang="en-US" sz="1600" dirty="0" smtClean="0"/>
              <a:t>丰富，如果</a:t>
            </a:r>
            <a:r>
              <a:rPr lang="zh-CN" altLang="en-US" sz="1600" dirty="0"/>
              <a:t>句式过于单一会造成机器的“偏见”。如：我想看</a:t>
            </a:r>
            <a:r>
              <a:rPr lang="en-US" altLang="zh-CN" sz="1600" dirty="0"/>
              <a:t>`</a:t>
            </a:r>
            <a:r>
              <a:rPr lang="zh-CN" altLang="en-US" sz="1600" dirty="0"/>
              <a:t>周杰伦</a:t>
            </a:r>
            <a:r>
              <a:rPr lang="en-US" altLang="zh-CN" sz="1600" dirty="0"/>
              <a:t>`(actor)</a:t>
            </a:r>
            <a:r>
              <a:rPr lang="zh-CN" altLang="en-US" sz="1600" dirty="0"/>
              <a:t>的</a:t>
            </a:r>
            <a:r>
              <a:rPr lang="en-US" altLang="zh-CN" sz="1600" dirty="0"/>
              <a:t>`</a:t>
            </a:r>
            <a:r>
              <a:rPr lang="zh-CN" altLang="en-US" sz="1600" dirty="0"/>
              <a:t>恐怖片</a:t>
            </a:r>
            <a:r>
              <a:rPr lang="en-US" altLang="zh-CN" sz="1600" dirty="0"/>
              <a:t>`(</a:t>
            </a:r>
            <a:r>
              <a:rPr lang="en-US" altLang="zh-CN" sz="1600" dirty="0" err="1"/>
              <a:t>movie_tag</a:t>
            </a:r>
            <a:r>
              <a:rPr lang="en-US" altLang="zh-CN" sz="16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  </a:t>
            </a:r>
            <a:r>
              <a:rPr lang="zh-CN" altLang="en-US" sz="1600" dirty="0" smtClean="0"/>
              <a:t>可使用网络上的分词和标注工具进行初步标注，再进行人工标注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2.</a:t>
            </a:r>
            <a:r>
              <a:rPr lang="zh-CN" altLang="en-US" sz="1600" dirty="0"/>
              <a:t> 制定指标、</a:t>
            </a:r>
            <a:r>
              <a:rPr lang="zh-CN" altLang="en-US" sz="1600" dirty="0" smtClean="0"/>
              <a:t>目标：精准度、召回率、准确率、</a:t>
            </a:r>
            <a:r>
              <a:rPr lang="en-US" altLang="zh-CN" sz="1600" dirty="0" smtClean="0"/>
              <a:t>F1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3.</a:t>
            </a:r>
            <a:r>
              <a:rPr lang="zh-CN" altLang="en-US" sz="1600" dirty="0"/>
              <a:t> 整理测试</a:t>
            </a:r>
            <a:r>
              <a:rPr lang="zh-CN" altLang="en-US" sz="1600" dirty="0" smtClean="0"/>
              <a:t>集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4.</a:t>
            </a:r>
            <a:r>
              <a:rPr lang="zh-CN" altLang="en-US" sz="1600" dirty="0"/>
              <a:t> 训练</a:t>
            </a:r>
            <a:r>
              <a:rPr lang="zh-CN" altLang="en-US" sz="1600" dirty="0" smtClean="0"/>
              <a:t>模型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5.</a:t>
            </a:r>
            <a:r>
              <a:rPr lang="zh-CN" altLang="en-US" sz="1600" dirty="0"/>
              <a:t> 测试</a:t>
            </a:r>
            <a:r>
              <a:rPr lang="zh-CN" altLang="en-US" sz="1600" dirty="0" smtClean="0"/>
              <a:t>模型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6.</a:t>
            </a:r>
            <a:r>
              <a:rPr lang="zh-CN" altLang="en-US" sz="1600" dirty="0"/>
              <a:t> 上线</a:t>
            </a:r>
            <a:r>
              <a:rPr lang="zh-CN" altLang="en-US" sz="1600" dirty="0" smtClean="0"/>
              <a:t>模型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7.</a:t>
            </a:r>
            <a:r>
              <a:rPr lang="zh-CN" altLang="en-US" sz="1600" dirty="0"/>
              <a:t> 分析</a:t>
            </a:r>
            <a:r>
              <a:rPr lang="zh-CN" altLang="en-US" sz="1600" dirty="0" smtClean="0"/>
              <a:t>数据</a:t>
            </a:r>
            <a:r>
              <a:rPr lang="zh-CN" altLang="en-US" sz="1600" dirty="0"/>
              <a:t> 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8.</a:t>
            </a:r>
            <a:r>
              <a:rPr lang="zh-CN" altLang="en-US" sz="1600" dirty="0"/>
              <a:t> 定期抽样，对比</a:t>
            </a:r>
            <a:r>
              <a:rPr lang="zh-CN" altLang="en-US" sz="1600" dirty="0" smtClean="0"/>
              <a:t>数据</a:t>
            </a:r>
            <a:r>
              <a:rPr lang="zh-CN" altLang="en-US" sz="1600" dirty="0"/>
              <a:t> 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9.</a:t>
            </a:r>
            <a:r>
              <a:rPr lang="zh-CN" altLang="en-US" sz="1600" dirty="0"/>
              <a:t>  优化测试集、</a:t>
            </a:r>
            <a:r>
              <a:rPr lang="zh-CN" altLang="en-US" sz="1600" dirty="0" smtClean="0"/>
              <a:t>训练集</a:t>
            </a:r>
            <a:r>
              <a:rPr lang="zh-CN" altLang="en-US" sz="1600" dirty="0"/>
              <a:t> 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10.</a:t>
            </a:r>
            <a:r>
              <a:rPr lang="zh-CN" altLang="en-US" sz="1600" dirty="0"/>
              <a:t> 不断迭代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18148" y="251937"/>
            <a:ext cx="4344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NLU</a:t>
            </a:r>
            <a:r>
              <a:rPr lang="zh-CN" altLang="en-US" sz="3200" b="1" dirty="0" smtClean="0"/>
              <a:t>流程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语言模型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6589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86300" y="2348880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/>
              <a:t>谢谢！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9847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一款智能电视的语音</a:t>
            </a:r>
            <a:r>
              <a:rPr lang="zh-CN" altLang="en-US" dirty="0">
                <a:effectLst/>
              </a:rPr>
              <a:t>助手，功能以影视搜索为主，涉及多个 </a:t>
            </a:r>
            <a:r>
              <a:rPr lang="en-US" altLang="zh-CN" dirty="0" smtClean="0">
                <a:effectLst/>
              </a:rPr>
              <a:t>domain</a:t>
            </a:r>
            <a:r>
              <a:rPr lang="zh-CN" altLang="en-US" dirty="0" smtClean="0">
                <a:effectLst/>
              </a:rPr>
              <a:t>，如多媒体点播、指令控制、</a:t>
            </a:r>
            <a:r>
              <a:rPr lang="en-US" altLang="zh-CN" dirty="0" smtClean="0">
                <a:effectLst/>
              </a:rPr>
              <a:t>IOT</a:t>
            </a:r>
            <a:r>
              <a:rPr lang="zh-CN" altLang="en-US" dirty="0" smtClean="0">
                <a:effectLst/>
              </a:rPr>
              <a:t>控制、语音游戏等，使用规则、词法分析</a:t>
            </a:r>
            <a:r>
              <a:rPr lang="zh-CN" altLang="en-US" dirty="0">
                <a:effectLst/>
              </a:rPr>
              <a:t>、</a:t>
            </a:r>
            <a:r>
              <a:rPr lang="zh-CN" altLang="en-US" dirty="0" smtClean="0">
                <a:effectLst/>
              </a:rPr>
              <a:t>短文本</a:t>
            </a:r>
            <a:r>
              <a:rPr lang="zh-CN" altLang="en-US" dirty="0">
                <a:effectLst/>
              </a:rPr>
              <a:t>相似度、拼音相似度、语言模型等技术，应用于语音交互各</a:t>
            </a:r>
            <a:r>
              <a:rPr lang="zh-CN" altLang="en-US" dirty="0" smtClean="0">
                <a:effectLst/>
              </a:rPr>
              <a:t>场景，</a:t>
            </a:r>
            <a:r>
              <a:rPr lang="zh-CN" altLang="en-US" dirty="0">
                <a:effectLst/>
              </a:rPr>
              <a:t>为</a:t>
            </a:r>
            <a:r>
              <a:rPr lang="zh-CN" altLang="en-US" dirty="0" smtClean="0">
                <a:effectLst/>
              </a:rPr>
              <a:t>用户</a:t>
            </a:r>
            <a:r>
              <a:rPr lang="zh-CN" altLang="en-US" dirty="0">
                <a:effectLst/>
              </a:rPr>
              <a:t>提供</a:t>
            </a:r>
            <a:r>
              <a:rPr lang="zh-CN" altLang="en-US" dirty="0" smtClean="0">
                <a:effectLst/>
              </a:rPr>
              <a:t>语音搜索和控制</a:t>
            </a:r>
            <a:r>
              <a:rPr lang="zh-CN" altLang="en-US" dirty="0" smtClean="0">
                <a:effectLst/>
              </a:rPr>
              <a:t>服务</a:t>
            </a:r>
            <a:endParaRPr lang="fr-FR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93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4854" y="1122363"/>
            <a:ext cx="9612126" cy="2387600"/>
          </a:xfrm>
        </p:spPr>
        <p:txBody>
          <a:bodyPr rtlCol="0"/>
          <a:lstStyle/>
          <a:p>
            <a:pPr rtl="0"/>
            <a:r>
              <a:rPr lang="en-US" altLang="zh-CN" dirty="0" smtClean="0"/>
              <a:t>NLU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3695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NLU</a:t>
            </a:r>
            <a:r>
              <a:rPr lang="zh-CN" altLang="en-US" dirty="0" smtClean="0"/>
              <a:t>需求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7694" y="1700808"/>
            <a:ext cx="10751333" cy="475252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500" dirty="0" smtClean="0"/>
              <a:t>语音助手的人机对话以</a:t>
            </a:r>
            <a:r>
              <a:rPr lang="zh-CN" altLang="en-US" sz="2500" b="1" dirty="0"/>
              <a:t>任务型对话</a:t>
            </a:r>
            <a:r>
              <a:rPr lang="zh-CN" altLang="en-US" sz="2500" dirty="0" smtClean="0"/>
              <a:t>为主。</a:t>
            </a:r>
            <a:endParaRPr lang="en-US" altLang="zh-CN" sz="2500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500" dirty="0" smtClean="0"/>
              <a:t>电视端语音</a:t>
            </a:r>
            <a:r>
              <a:rPr lang="zh-CN" altLang="en-US" sz="2500" dirty="0"/>
              <a:t>影视</a:t>
            </a:r>
            <a:r>
              <a:rPr lang="zh-CN" altLang="en-US" sz="2500" dirty="0" smtClean="0"/>
              <a:t>搜索特有的</a:t>
            </a:r>
            <a:r>
              <a:rPr lang="en-US" altLang="zh-CN" sz="2500" dirty="0" smtClean="0"/>
              <a:t>3</a:t>
            </a:r>
            <a:r>
              <a:rPr lang="zh-CN" altLang="en-US" sz="2500" dirty="0"/>
              <a:t>个</a:t>
            </a:r>
            <a:r>
              <a:rPr lang="zh-CN" altLang="en-US" sz="2500" dirty="0" smtClean="0"/>
              <a:t>特征：</a:t>
            </a:r>
            <a:r>
              <a:rPr lang="zh-CN" altLang="en-US" sz="2500" dirty="0"/>
              <a:t/>
            </a:r>
            <a:br>
              <a:rPr lang="zh-CN" altLang="en-US" sz="2500" dirty="0"/>
            </a:br>
            <a:r>
              <a:rPr lang="en-US" altLang="zh-CN" sz="2500" dirty="0"/>
              <a:t>1.</a:t>
            </a:r>
            <a:r>
              <a:rPr lang="zh-CN" altLang="en-US" sz="2500" dirty="0"/>
              <a:t>意图识别</a:t>
            </a:r>
            <a:r>
              <a:rPr lang="zh-CN" altLang="en-US" sz="2500" dirty="0" smtClean="0"/>
              <a:t>：</a:t>
            </a:r>
            <a:r>
              <a:rPr lang="zh-CN" altLang="en-US" sz="2500" dirty="0"/>
              <a:t/>
            </a:r>
            <a:br>
              <a:rPr lang="zh-CN" altLang="en-US" sz="2500" dirty="0"/>
            </a:br>
            <a:r>
              <a:rPr lang="zh-CN" altLang="en-US" sz="2500" dirty="0"/>
              <a:t>   </a:t>
            </a:r>
            <a:r>
              <a:rPr lang="zh-CN" altLang="en-US" sz="2500" dirty="0" smtClean="0"/>
              <a:t>     </a:t>
            </a:r>
            <a:r>
              <a:rPr lang="en-US" altLang="zh-CN" sz="2500" dirty="0" smtClean="0"/>
              <a:t>-</a:t>
            </a:r>
            <a:r>
              <a:rPr lang="zh-CN" altLang="en-US" sz="2500" dirty="0"/>
              <a:t> 用户意图明确，不需要多次澄清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500" dirty="0"/>
              <a:t> </a:t>
            </a:r>
            <a:r>
              <a:rPr lang="zh-CN" altLang="en-US" sz="2500" dirty="0" smtClean="0"/>
              <a:t>      </a:t>
            </a:r>
            <a:r>
              <a:rPr lang="zh-CN" altLang="en-US" sz="2500" dirty="0"/>
              <a:t> </a:t>
            </a:r>
            <a:r>
              <a:rPr lang="en-US" altLang="zh-CN" sz="2500" dirty="0"/>
              <a:t>-</a:t>
            </a:r>
            <a:r>
              <a:rPr lang="zh-CN" altLang="en-US" sz="2500" dirty="0"/>
              <a:t>  主要任务是</a:t>
            </a:r>
            <a:r>
              <a:rPr lang="zh-CN" altLang="en-US" sz="2500" b="1" dirty="0"/>
              <a:t>槽位</a:t>
            </a:r>
            <a:r>
              <a:rPr lang="zh-CN" altLang="en-US" sz="2500" b="1" dirty="0" smtClean="0"/>
              <a:t>提取</a:t>
            </a:r>
            <a:endParaRPr lang="zh-CN" altLang="en-US" sz="2500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500" dirty="0"/>
              <a:t>2.</a:t>
            </a:r>
            <a:r>
              <a:rPr lang="zh-CN" altLang="en-US" sz="2500" dirty="0"/>
              <a:t> 以</a:t>
            </a:r>
            <a:r>
              <a:rPr lang="zh-CN" altLang="en-US" sz="2500" b="1" dirty="0"/>
              <a:t>影视搜索</a:t>
            </a:r>
            <a:r>
              <a:rPr lang="zh-CN" altLang="en-US" sz="2500" dirty="0"/>
              <a:t>和</a:t>
            </a:r>
            <a:r>
              <a:rPr lang="zh-CN" altLang="en-US" sz="2500" b="1" dirty="0"/>
              <a:t>指令</a:t>
            </a:r>
            <a:r>
              <a:rPr lang="zh-CN" altLang="en-US" sz="2500" b="1" dirty="0" smtClean="0"/>
              <a:t>控制</a:t>
            </a:r>
            <a:r>
              <a:rPr lang="en-US" altLang="zh-CN" sz="2500" dirty="0"/>
              <a:t>domain</a:t>
            </a:r>
            <a:r>
              <a:rPr lang="zh-CN" altLang="en-US" sz="2500" dirty="0" smtClean="0"/>
              <a:t>为主：</a:t>
            </a:r>
            <a:endParaRPr lang="zh-CN" altLang="en-US" sz="2500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500" dirty="0"/>
              <a:t> </a:t>
            </a:r>
            <a:r>
              <a:rPr lang="zh-CN" altLang="en-US" sz="2500" dirty="0" smtClean="0"/>
              <a:t>     </a:t>
            </a:r>
            <a:r>
              <a:rPr lang="zh-CN" altLang="en-US" sz="2500" dirty="0"/>
              <a:t> </a:t>
            </a:r>
            <a:r>
              <a:rPr lang="en-US" altLang="zh-CN" sz="2500" dirty="0"/>
              <a:t>-</a:t>
            </a:r>
            <a:r>
              <a:rPr lang="zh-CN" altLang="en-US" sz="2500" dirty="0"/>
              <a:t> 影视搜索</a:t>
            </a:r>
            <a:r>
              <a:rPr lang="en-US" altLang="zh-CN" sz="2500" dirty="0"/>
              <a:t>skill</a:t>
            </a:r>
            <a:r>
              <a:rPr lang="zh-CN" altLang="en-US" sz="2500" dirty="0"/>
              <a:t>：主要任务是影视知识库的健全，包括实体、属性和关系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500" dirty="0"/>
              <a:t>  </a:t>
            </a:r>
            <a:r>
              <a:rPr lang="zh-CN" altLang="en-US" sz="2500" dirty="0" smtClean="0"/>
              <a:t>     </a:t>
            </a:r>
            <a:r>
              <a:rPr lang="en-US" altLang="zh-CN" sz="2500" dirty="0" smtClean="0"/>
              <a:t>-</a:t>
            </a:r>
            <a:r>
              <a:rPr lang="zh-CN" altLang="en-US" sz="2500" dirty="0"/>
              <a:t> 指令</a:t>
            </a:r>
            <a:r>
              <a:rPr lang="en-US" altLang="zh-CN" sz="2500" dirty="0"/>
              <a:t>skill</a:t>
            </a:r>
            <a:r>
              <a:rPr lang="zh-CN" altLang="en-US" sz="2500" dirty="0"/>
              <a:t>：指令明确，类型较少，</a:t>
            </a:r>
            <a:r>
              <a:rPr lang="zh-CN" altLang="en-US" sz="2500" dirty="0" smtClean="0"/>
              <a:t>扩展性低</a:t>
            </a:r>
            <a:r>
              <a:rPr lang="zh-CN" altLang="en-US" sz="2500" dirty="0"/>
              <a:t/>
            </a:r>
            <a:br>
              <a:rPr lang="zh-CN" altLang="en-US" sz="2500" dirty="0"/>
            </a:br>
            <a:r>
              <a:rPr lang="en-US" altLang="zh-CN" sz="2500" dirty="0"/>
              <a:t>3.</a:t>
            </a:r>
            <a:r>
              <a:rPr lang="zh-CN" altLang="en-US" sz="2500" dirty="0"/>
              <a:t> </a:t>
            </a:r>
            <a:r>
              <a:rPr lang="en-US" altLang="zh-CN" sz="2500" dirty="0"/>
              <a:t>ASR</a:t>
            </a:r>
            <a:r>
              <a:rPr lang="zh-CN" altLang="en-US" sz="2500" dirty="0"/>
              <a:t>错误率高，置信度</a:t>
            </a:r>
            <a:r>
              <a:rPr lang="zh-CN" altLang="en-US" sz="2500" dirty="0" smtClean="0"/>
              <a:t>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4854" y="1122363"/>
            <a:ext cx="9612126" cy="2387600"/>
          </a:xfrm>
        </p:spPr>
        <p:txBody>
          <a:bodyPr rtlCol="0"/>
          <a:lstStyle/>
          <a:p>
            <a:pPr rtl="0"/>
            <a:r>
              <a:rPr lang="zh-CN" altLang="en-US" dirty="0" smtClean="0"/>
              <a:t>解决方案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636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解决方案</a:t>
            </a:r>
            <a:endParaRPr 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913556" y="2088320"/>
            <a:ext cx="10509447" cy="37028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effectLst/>
              </a:rPr>
              <a:t>采用</a:t>
            </a:r>
            <a:r>
              <a:rPr lang="zh-CN" altLang="en-US" b="1" dirty="0">
                <a:effectLst/>
              </a:rPr>
              <a:t>单轮任务型对话</a:t>
            </a:r>
            <a:r>
              <a:rPr lang="zh-CN" altLang="en-US" dirty="0">
                <a:effectLst/>
              </a:rPr>
              <a:t>，侧重于</a:t>
            </a:r>
            <a:r>
              <a:rPr lang="zh-CN" altLang="en-US" b="1" dirty="0">
                <a:effectLst/>
              </a:rPr>
              <a:t>影视搜索场景</a:t>
            </a:r>
            <a:r>
              <a:rPr lang="zh-CN" altLang="en-US" dirty="0">
                <a:effectLst/>
              </a:rPr>
              <a:t>，基础</a:t>
            </a:r>
            <a:r>
              <a:rPr lang="zh-CN" altLang="en-US" dirty="0" smtClean="0">
                <a:effectLst/>
              </a:rPr>
              <a:t>架构：</a:t>
            </a:r>
            <a:r>
              <a:rPr lang="zh-CN" altLang="en-US" b="1" dirty="0" smtClean="0">
                <a:effectLst/>
              </a:rPr>
              <a:t>意图</a:t>
            </a:r>
            <a:r>
              <a:rPr lang="zh-CN" altLang="en-US" b="1" dirty="0">
                <a:effectLst/>
              </a:rPr>
              <a:t>识别</a:t>
            </a:r>
            <a:r>
              <a:rPr lang="en-US" altLang="zh-CN" b="1" dirty="0">
                <a:effectLst/>
              </a:rPr>
              <a:t>+skills</a:t>
            </a:r>
            <a:r>
              <a:rPr lang="zh-CN" altLang="en-US" dirty="0">
                <a:effectLst/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effectLst/>
              </a:rPr>
              <a:t/>
            </a:r>
            <a:br>
              <a:rPr lang="zh-CN" altLang="en-US" dirty="0">
                <a:effectLst/>
              </a:rPr>
            </a:br>
            <a:r>
              <a:rPr lang="en-US" altLang="zh-CN" dirty="0">
                <a:effectLst/>
              </a:rPr>
              <a:t>1.</a:t>
            </a:r>
            <a:r>
              <a:rPr lang="zh-CN" altLang="en-US" dirty="0">
                <a:effectLst/>
              </a:rPr>
              <a:t> 健全影视实体库</a:t>
            </a:r>
          </a:p>
          <a:p>
            <a:pPr marL="0" indent="0">
              <a:buNone/>
            </a:pPr>
            <a:r>
              <a:rPr lang="en-US" altLang="zh-CN" dirty="0">
                <a:effectLst/>
              </a:rPr>
              <a:t>2.</a:t>
            </a:r>
            <a:r>
              <a:rPr lang="zh-CN" altLang="en-US" dirty="0">
                <a:effectLst/>
              </a:rPr>
              <a:t> 完善影视搜索和指令控制的规则</a:t>
            </a:r>
          </a:p>
          <a:p>
            <a:pPr marL="0" indent="0">
              <a:buNone/>
            </a:pPr>
            <a:r>
              <a:rPr lang="en-US" altLang="zh-CN" dirty="0">
                <a:effectLst/>
              </a:rPr>
              <a:t>3.</a:t>
            </a:r>
            <a:r>
              <a:rPr lang="zh-CN" altLang="en-US" dirty="0">
                <a:effectLst/>
              </a:rPr>
              <a:t> 建立并优化影视搜索模型</a:t>
            </a:r>
          </a:p>
          <a:p>
            <a:pPr marL="0" indent="0">
              <a:buNone/>
            </a:pPr>
            <a:r>
              <a:rPr lang="en-US" altLang="zh-CN" dirty="0">
                <a:effectLst/>
              </a:rPr>
              <a:t>4.</a:t>
            </a:r>
            <a:r>
              <a:rPr lang="zh-CN" altLang="en-US" dirty="0">
                <a:effectLst/>
              </a:rPr>
              <a:t> 通过拼音相似度转发解决</a:t>
            </a:r>
            <a:r>
              <a:rPr lang="en-US" altLang="zh-CN" dirty="0">
                <a:effectLst/>
              </a:rPr>
              <a:t>ASR</a:t>
            </a:r>
            <a:r>
              <a:rPr lang="zh-CN" altLang="en-US" dirty="0">
                <a:effectLst/>
              </a:rPr>
              <a:t>影视热词识别错误</a:t>
            </a:r>
            <a:r>
              <a:rPr lang="zh-CN" altLang="en-US" dirty="0" smtClean="0">
                <a:effectLst/>
              </a:rPr>
              <a:t>问题</a:t>
            </a:r>
            <a:r>
              <a:rPr lang="zh-CN" altLang="en-US" dirty="0">
                <a:effectLst/>
              </a:rPr>
              <a:t>；</a:t>
            </a:r>
            <a:r>
              <a:rPr lang="zh-CN" altLang="en-US" u="sng" dirty="0" smtClean="0">
                <a:effectLst/>
              </a:rPr>
              <a:t>根据</a:t>
            </a:r>
            <a:r>
              <a:rPr lang="zh-CN" altLang="en-US" u="sng" dirty="0">
                <a:effectLst/>
              </a:rPr>
              <a:t>语音</a:t>
            </a:r>
            <a:r>
              <a:rPr lang="zh-CN" altLang="en-US" u="sng" dirty="0" smtClean="0">
                <a:effectLst/>
              </a:rPr>
              <a:t>准确率的</a:t>
            </a:r>
            <a:r>
              <a:rPr lang="zh-CN" altLang="en-US" u="sng" dirty="0">
                <a:effectLst/>
              </a:rPr>
              <a:t>置信度设置不同的回应方式</a:t>
            </a:r>
            <a:r>
              <a:rPr lang="zh-CN" altLang="en-US" u="sng" dirty="0" smtClean="0">
                <a:effectLst/>
              </a:rPr>
              <a:t>。</a:t>
            </a:r>
            <a:endParaRPr lang="zh-CN" altLang="en-US" u="sn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解决方案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选择什么模型？</a:t>
            </a:r>
            <a:endParaRPr 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913556" y="2088320"/>
            <a:ext cx="10509447" cy="3702881"/>
          </a:xfrm>
        </p:spPr>
        <p:txBody>
          <a:bodyPr rtlCol="0"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dirty="0" smtClean="0">
                <a:effectLst/>
              </a:rPr>
              <a:t>电视</a:t>
            </a:r>
            <a:r>
              <a:rPr lang="zh-CN" altLang="en-US" dirty="0">
                <a:effectLst/>
              </a:rPr>
              <a:t>影视搜索场景的</a:t>
            </a:r>
            <a:r>
              <a:rPr lang="zh-CN" altLang="en-US" dirty="0" smtClean="0">
                <a:effectLst/>
              </a:rPr>
              <a:t>特征：对于</a:t>
            </a:r>
            <a:r>
              <a:rPr lang="zh-CN" altLang="en-US" dirty="0">
                <a:effectLst/>
              </a:rPr>
              <a:t>用户的意图判断可以不那么精确</a:t>
            </a:r>
            <a:r>
              <a:rPr lang="zh-CN" altLang="en-US" dirty="0" smtClean="0">
                <a:effectLst/>
              </a:rPr>
              <a:t>。</a:t>
            </a:r>
            <a:endParaRPr lang="en-US" altLang="zh-CN" dirty="0" smtClean="0">
              <a:effectLst/>
            </a:endParaRPr>
          </a:p>
          <a:p>
            <a:pPr marL="457200" indent="-457200">
              <a:buAutoNum type="arabicPeriod"/>
            </a:pPr>
            <a:r>
              <a:rPr lang="zh-CN" altLang="en-US" dirty="0" smtClean="0">
                <a:effectLst/>
              </a:rPr>
              <a:t>尽可能</a:t>
            </a:r>
            <a:r>
              <a:rPr lang="zh-CN" altLang="en-US" dirty="0">
                <a:effectLst/>
              </a:rPr>
              <a:t>覆盖更多句式</a:t>
            </a:r>
            <a:r>
              <a:rPr lang="zh-CN" altLang="en-US" dirty="0" smtClean="0">
                <a:effectLst/>
              </a:rPr>
              <a:t>，提高召回率</a:t>
            </a:r>
            <a:endParaRPr lang="en-US" altLang="zh-CN" dirty="0" smtClean="0">
              <a:effectLst/>
            </a:endParaRPr>
          </a:p>
          <a:p>
            <a:pPr marL="457200" indent="-457200">
              <a:buAutoNum type="arabicPeriod"/>
            </a:pP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zh-CN" altLang="en-US" dirty="0">
                <a:effectLst/>
              </a:rPr>
              <a:t>双向 </a:t>
            </a:r>
            <a:r>
              <a:rPr lang="fr-FR" altLang="zh-CN" dirty="0">
                <a:effectLst/>
              </a:rPr>
              <a:t>LSTM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74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4854" y="1122363"/>
            <a:ext cx="9612126" cy="2387600"/>
          </a:xfrm>
        </p:spPr>
        <p:txBody>
          <a:bodyPr rtlCol="0"/>
          <a:lstStyle/>
          <a:p>
            <a:pPr rtl="0"/>
            <a:r>
              <a:rPr lang="zh-CN" altLang="en-US" dirty="0" smtClean="0"/>
              <a:t>项目介绍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zh-CN" altLang="en-US" dirty="0" smtClean="0"/>
              <a:t>项目结构</a:t>
            </a:r>
            <a:endParaRPr lang="en-US" altLang="zh-CN" dirty="0" smtClean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zh-CN" altLang="en-US" dirty="0" smtClean="0"/>
              <a:t>技术简介</a:t>
            </a:r>
            <a:endParaRPr lang="en-US" altLang="zh-CN" dirty="0" smtClean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 smtClean="0"/>
              <a:t>NLU</a:t>
            </a:r>
            <a:r>
              <a:rPr lang="zh-CN" altLang="en-US" dirty="0" smtClean="0"/>
              <a:t>流程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9465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AACE6D-8EB6-447A-8DFD-C2C0C52916A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1736</TotalTime>
  <Words>572</Words>
  <Application>Microsoft Office PowerPoint</Application>
  <PresentationFormat>自定义</PresentationFormat>
  <Paragraphs>188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Microsoft YaHei UI</vt:lpstr>
      <vt:lpstr>宋体</vt:lpstr>
      <vt:lpstr>Arial</vt:lpstr>
      <vt:lpstr>Bookman Old Style</vt:lpstr>
      <vt:lpstr>Rockwell</vt:lpstr>
      <vt:lpstr>Damask</vt:lpstr>
      <vt:lpstr>Chatbot在智能电视行业的应用 </vt:lpstr>
      <vt:lpstr>大纲</vt:lpstr>
      <vt:lpstr>产品简介</vt:lpstr>
      <vt:lpstr>NLU需求 </vt:lpstr>
      <vt:lpstr>NLU需求</vt:lpstr>
      <vt:lpstr>解决方案 </vt:lpstr>
      <vt:lpstr>解决方案</vt:lpstr>
      <vt:lpstr>解决方案——选择什么模型？</vt:lpstr>
      <vt:lpstr>项目介绍 </vt:lpstr>
      <vt:lpstr>总体技术架构</vt:lpstr>
      <vt:lpstr>AIDA流程</vt:lpstr>
      <vt:lpstr>AIDA具体架构</vt:lpstr>
      <vt:lpstr>AIDA使用的技术</vt:lpstr>
      <vt:lpstr>PowerPoint 演示文稿</vt:lpstr>
      <vt:lpstr>PowerPoint 演示文稿</vt:lpstr>
      <vt:lpstr>NLU流程</vt:lpstr>
      <vt:lpstr>PowerPoint 演示文稿</vt:lpstr>
      <vt:lpstr>PowerPoint 演示文稿</vt:lpstr>
      <vt:lpstr>槽位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暴风TV智能语音助手NLU服务</dc:title>
  <dc:creator>mengqi sun</dc:creator>
  <cp:lastModifiedBy>mengqi sun</cp:lastModifiedBy>
  <cp:revision>25</cp:revision>
  <dcterms:created xsi:type="dcterms:W3CDTF">2020-07-29T08:04:27Z</dcterms:created>
  <dcterms:modified xsi:type="dcterms:W3CDTF">2020-07-31T12:26:18Z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