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83" r:id="rId5"/>
    <p:sldId id="312" r:id="rId6"/>
    <p:sldId id="313" r:id="rId7"/>
    <p:sldId id="282" r:id="rId8"/>
  </p:sldIdLst>
  <p:sldSz cx="12192000" cy="6858000"/>
  <p:notesSz cx="6858000" cy="9144000"/>
  <p:embeddedFontLst>
    <p:embeddedFont>
      <p:font typeface="等线" panose="02010600030101010101" charset="-122"/>
      <p:regular r:id="rId13"/>
    </p:embeddedFont>
    <p:embeddedFont>
      <p:font typeface="等线 Light" panose="02010600030101010101" charset="-122"/>
      <p:regular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8DC"/>
    <a:srgbClr val="B8C445"/>
    <a:srgbClr val="CEE8F6"/>
    <a:srgbClr val="4EA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558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6E8D1-3F93-4BD2-BADE-53C516C6D0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1D788-5EF6-4430-804A-60451B0E62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78EF4-834C-45DD-9085-20C608F53A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1070E-081F-4D04-9A7E-0C8C84C541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191648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png"/><Relationship Id="rId7" Type="http://schemas.microsoft.com/office/2007/relationships/media" Target="../media/media1.mp3"/><Relationship Id="rId6" Type="http://schemas.openxmlformats.org/officeDocument/2006/relationships/audio" Target="../media/media1.mp3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8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78200"/>
            <a:ext cx="3836998" cy="347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64800" y="0"/>
            <a:ext cx="1727200" cy="17674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687" y="1287798"/>
            <a:ext cx="720080" cy="7380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4879" y="1287798"/>
            <a:ext cx="437159" cy="434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2689" y="298082"/>
            <a:ext cx="367947" cy="365915"/>
          </a:xfrm>
          <a:prstGeom prst="rect">
            <a:avLst/>
          </a:prstGeom>
        </p:spPr>
      </p:pic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964879" y="1902798"/>
            <a:ext cx="8969821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8000" cap="all" dirty="0">
                <a:solidFill>
                  <a:srgbClr val="06A8DC"/>
                </a:solidFill>
                <a:latin typeface="Arial" panose="020B0604020202020204" pitchFamily="34" charset="0"/>
                <a:ea typeface="Source Han Serif SC" panose="02020700000000000000" pitchFamily="18" charset="-122"/>
                <a:cs typeface="Arial" panose="020B0604020202020204" pitchFamily="34" charset="0"/>
                <a:sym typeface="Arial" panose="020B0604020202020204" pitchFamily="34" charset="0"/>
              </a:rPr>
              <a:t>答辩报告</a:t>
            </a:r>
            <a:endParaRPr lang="zh-CN" altLang="en-US" sz="8000" cap="all" dirty="0">
              <a:solidFill>
                <a:srgbClr val="06A8DC"/>
              </a:solidFill>
              <a:latin typeface="Arial" panose="020B0604020202020204" pitchFamily="34" charset="0"/>
              <a:ea typeface="Source Han Serif SC" panose="02020700000000000000" pitchFamily="18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4907385" y="4728178"/>
            <a:ext cx="626483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cap="all" dirty="0">
                <a:solidFill>
                  <a:srgbClr val="B8C445"/>
                </a:solidFill>
                <a:latin typeface="Arial" panose="020B0604020202020204" pitchFamily="34" charset="0"/>
                <a:ea typeface="Source Han Serif SC" panose="02020700000000000000" pitchFamily="18" charset="-122"/>
                <a:cs typeface="Arial" panose="020B0604020202020204" pitchFamily="34" charset="0"/>
                <a:sym typeface="Arial" panose="020B0604020202020204" pitchFamily="34" charset="0"/>
              </a:rPr>
              <a:t>答辩人：鲍耀龙</a:t>
            </a:r>
            <a:endParaRPr lang="zh-CN" altLang="en-US" sz="2800" b="1" cap="all" dirty="0">
              <a:solidFill>
                <a:srgbClr val="B8C445"/>
              </a:solidFill>
              <a:latin typeface="Arial" panose="020B0604020202020204" pitchFamily="34" charset="0"/>
              <a:ea typeface="Source Han Serif SC" panose="02020700000000000000" pitchFamily="18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64367" y="5999498"/>
            <a:ext cx="720080" cy="73802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84447" y="6302779"/>
            <a:ext cx="437159" cy="43474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19053" y="5816540"/>
            <a:ext cx="367947" cy="365915"/>
          </a:xfrm>
          <a:prstGeom prst="rect">
            <a:avLst/>
          </a:prstGeom>
        </p:spPr>
      </p:pic>
      <p:pic>
        <p:nvPicPr>
          <p:cNvPr id="20" name="纯音乐 - 天空之城 (吉他、钢琴)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-1041400" y="-128561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 advClick="0" advTm="0">
        <p14:glitter pattern="hexagon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5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650"/>
                            </p:stCondLst>
                            <p:childTnLst>
                              <p:par>
                                <p:cTn id="4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49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949"/>
                            </p:stCondLst>
                            <p:childTnLst>
                              <p:par>
                                <p:cTn id="5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>
            <a:off x="10444666" y="5110667"/>
            <a:ext cx="1727200" cy="1767467"/>
          </a:xfrm>
          <a:prstGeom prst="rect">
            <a:avLst/>
          </a:prstGeom>
        </p:spPr>
      </p:pic>
      <p:sp>
        <p:nvSpPr>
          <p:cNvPr id="3" name="MH_Number_1"/>
          <p:cNvSpPr/>
          <p:nvPr>
            <p:custDataLst>
              <p:tags r:id="rId2"/>
            </p:custDataLst>
          </p:nvPr>
        </p:nvSpPr>
        <p:spPr>
          <a:xfrm>
            <a:off x="6038513" y="2494932"/>
            <a:ext cx="379667" cy="379667"/>
          </a:xfrm>
          <a:prstGeom prst="ellipse">
            <a:avLst/>
          </a:prstGeom>
          <a:solidFill>
            <a:srgbClr val="06A8DC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 dirty="0">
                <a:solidFill>
                  <a:schemeClr val="bg1"/>
                </a:solidFill>
                <a:latin typeface="Arial" panose="020B0604020202020204" pitchFamily="34" charset="0"/>
                <a:ea typeface="Source Han Serif SC" panose="02020700000000000000" pitchFamily="18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Source Han Serif SC" panose="02020700000000000000" pitchFamily="18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MH_Entry_1"/>
          <p:cNvSpPr/>
          <p:nvPr>
            <p:custDataLst>
              <p:tags r:id="rId3"/>
            </p:custDataLst>
          </p:nvPr>
        </p:nvSpPr>
        <p:spPr>
          <a:xfrm>
            <a:off x="6714935" y="2490373"/>
            <a:ext cx="2466542" cy="3886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530" dirty="0">
                <a:solidFill>
                  <a:srgbClr val="06A8DC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项目</a:t>
            </a:r>
            <a:r>
              <a:rPr lang="zh-CN" altLang="en-US" sz="2530" dirty="0">
                <a:solidFill>
                  <a:srgbClr val="06A8DC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背景</a:t>
            </a:r>
            <a:endParaRPr lang="zh-CN" altLang="en-US" sz="2530" dirty="0">
              <a:solidFill>
                <a:srgbClr val="06A8DC"/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5" name="MH_Number_2"/>
          <p:cNvSpPr/>
          <p:nvPr>
            <p:custDataLst>
              <p:tags r:id="rId4"/>
            </p:custDataLst>
          </p:nvPr>
        </p:nvSpPr>
        <p:spPr>
          <a:xfrm>
            <a:off x="6038513" y="3364448"/>
            <a:ext cx="379667" cy="379667"/>
          </a:xfrm>
          <a:prstGeom prst="ellipse">
            <a:avLst/>
          </a:prstGeom>
          <a:solidFill>
            <a:srgbClr val="B8C445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Source Han Serif SC" panose="02020700000000000000" pitchFamily="18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Source Han Serif SC" panose="02020700000000000000" pitchFamily="18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MH_Entry_2"/>
          <p:cNvSpPr/>
          <p:nvPr>
            <p:custDataLst>
              <p:tags r:id="rId5"/>
            </p:custDataLst>
          </p:nvPr>
        </p:nvSpPr>
        <p:spPr>
          <a:xfrm>
            <a:off x="6714300" y="3355445"/>
            <a:ext cx="2466542" cy="3886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530" dirty="0">
                <a:solidFill>
                  <a:srgbClr val="B8C445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工作汇报</a:t>
            </a:r>
            <a:endParaRPr lang="en-US" altLang="zh-CN" sz="2530" dirty="0">
              <a:solidFill>
                <a:srgbClr val="B8C445"/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7" name="MH_Number_3"/>
          <p:cNvSpPr/>
          <p:nvPr>
            <p:custDataLst>
              <p:tags r:id="rId6"/>
            </p:custDataLst>
          </p:nvPr>
        </p:nvSpPr>
        <p:spPr>
          <a:xfrm>
            <a:off x="6038513" y="4233964"/>
            <a:ext cx="379667" cy="379667"/>
          </a:xfrm>
          <a:prstGeom prst="ellipse">
            <a:avLst/>
          </a:prstGeom>
          <a:solidFill>
            <a:srgbClr val="06A8DC"/>
          </a:solidFill>
          <a:ln w="28575">
            <a:solidFill>
              <a:schemeClr val="bg1"/>
            </a:solidFill>
          </a:ln>
          <a:effectLst>
            <a:outerShdw blurRad="2032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110" b="1">
                <a:solidFill>
                  <a:schemeClr val="bg1"/>
                </a:solidFill>
                <a:latin typeface="Arial" panose="020B0604020202020204" pitchFamily="34" charset="0"/>
                <a:ea typeface="Source Han Serif SC" panose="02020700000000000000" pitchFamily="18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110" b="1" dirty="0">
              <a:solidFill>
                <a:schemeClr val="bg1"/>
              </a:solidFill>
              <a:latin typeface="Arial" panose="020B0604020202020204" pitchFamily="34" charset="0"/>
              <a:ea typeface="Source Han Serif SC" panose="02020700000000000000" pitchFamily="18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MH_Entry_3"/>
          <p:cNvSpPr/>
          <p:nvPr>
            <p:custDataLst>
              <p:tags r:id="rId7"/>
            </p:custDataLst>
          </p:nvPr>
        </p:nvSpPr>
        <p:spPr>
          <a:xfrm>
            <a:off x="6714935" y="4234486"/>
            <a:ext cx="2466542" cy="388620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530" dirty="0">
                <a:solidFill>
                  <a:srgbClr val="06A8DC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未来</a:t>
            </a:r>
            <a:r>
              <a:rPr lang="zh-CN" altLang="en-US" sz="2530" dirty="0">
                <a:solidFill>
                  <a:srgbClr val="06A8DC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计划</a:t>
            </a:r>
            <a:endParaRPr lang="zh-CN" altLang="en-US" sz="2530" dirty="0">
              <a:solidFill>
                <a:srgbClr val="06A8DC"/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2" y="-14517"/>
            <a:ext cx="2756615" cy="2752229"/>
          </a:xfrm>
          <a:prstGeom prst="rect">
            <a:avLst/>
          </a:prstGeom>
        </p:spPr>
      </p:pic>
      <p:sp>
        <p:nvSpPr>
          <p:cNvPr id="14" name="MH_Others_1"/>
          <p:cNvSpPr txBox="1"/>
          <p:nvPr>
            <p:custDataLst>
              <p:tags r:id="rId9"/>
            </p:custDataLst>
          </p:nvPr>
        </p:nvSpPr>
        <p:spPr>
          <a:xfrm>
            <a:off x="3487079" y="1946521"/>
            <a:ext cx="1231106" cy="305581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8000" b="1" dirty="0">
                <a:solidFill>
                  <a:srgbClr val="4EABDF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目录</a:t>
            </a:r>
            <a:endParaRPr lang="zh-CN" altLang="en-US" sz="8000" b="1" dirty="0">
              <a:solidFill>
                <a:srgbClr val="4EABDF"/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15" name="MH_Others_2"/>
          <p:cNvSpPr txBox="1"/>
          <p:nvPr>
            <p:custDataLst>
              <p:tags r:id="rId10"/>
            </p:custDataLst>
          </p:nvPr>
        </p:nvSpPr>
        <p:spPr>
          <a:xfrm rot="5400000">
            <a:off x="1250680" y="4459162"/>
            <a:ext cx="3134894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rgbClr val="B8C445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rgbClr val="B8C445"/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  <p:sp>
        <p:nvSpPr>
          <p:cNvPr id="16" name="MH_Others_2"/>
          <p:cNvSpPr txBox="1"/>
          <p:nvPr>
            <p:custDataLst>
              <p:tags r:id="rId11"/>
            </p:custDataLst>
          </p:nvPr>
        </p:nvSpPr>
        <p:spPr>
          <a:xfrm rot="5400000">
            <a:off x="9182569" y="2083951"/>
            <a:ext cx="4913432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dist">
              <a:defRPr/>
            </a:pPr>
            <a:r>
              <a:rPr lang="en-US" altLang="zh-CN" sz="6000" b="1" dirty="0">
                <a:solidFill>
                  <a:srgbClr val="4EABDF"/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CONTENTS</a:t>
            </a:r>
            <a:endParaRPr lang="zh-CN" altLang="en-US" sz="6000" b="1" dirty="0">
              <a:solidFill>
                <a:srgbClr val="4EABDF"/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2" y="-128091"/>
            <a:ext cx="1388463" cy="1597689"/>
          </a:xfrm>
          <a:prstGeom prst="rect">
            <a:avLst/>
          </a:prstGeom>
        </p:spPr>
      </p:pic>
      <p:sp>
        <p:nvSpPr>
          <p:cNvPr id="38" name="标题 1"/>
          <p:cNvSpPr txBox="1"/>
          <p:nvPr/>
        </p:nvSpPr>
        <p:spPr>
          <a:xfrm>
            <a:off x="1388814" y="416588"/>
            <a:ext cx="3691185" cy="508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一、项目</a:t>
            </a:r>
            <a:r>
              <a:rPr lang="zh-CN" altLang="en-US" sz="32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背景</a:t>
            </a:r>
            <a:endParaRPr lang="zh-CN" altLang="en-US" sz="320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64367" y="5999498"/>
            <a:ext cx="720080" cy="73802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84447" y="6302779"/>
            <a:ext cx="437159" cy="43474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19053" y="5816540"/>
            <a:ext cx="367947" cy="36591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743585" y="2259330"/>
            <a:ext cx="108661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上一阶段</a:t>
            </a:r>
            <a:r>
              <a:rPr lang="zh-CN" altLang="en-US" sz="2400"/>
              <a:t>进展：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>
                <a:sym typeface="+mn-ea"/>
              </a:rPr>
              <a:t>	1. 已经实现的puppet的封装，支持简单消息、位置消息等多样信息格式。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>
                <a:sym typeface="+mn-ea"/>
              </a:rPr>
              <a:t>	2. 完善了联系人的模块，实现联系人的数据结构整合方便wechaty的调用。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>
                <a:sym typeface="+mn-ea"/>
              </a:rPr>
              <a:t>	3. 引入了本地缓存，</a:t>
            </a:r>
            <a:r>
              <a:rPr lang="zh-CN" altLang="en-US" sz="2400">
                <a:sym typeface="+mn-ea"/>
              </a:rPr>
              <a:t>并接入</a:t>
            </a:r>
            <a:r>
              <a:rPr lang="en-US" altLang="zh-CN" sz="2400">
                <a:sym typeface="+mn-ea"/>
              </a:rPr>
              <a:t>消息和联系人模块，实现快速的加载和存储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2" y="-128091"/>
            <a:ext cx="1388463" cy="1597689"/>
          </a:xfrm>
          <a:prstGeom prst="rect">
            <a:avLst/>
          </a:prstGeom>
        </p:spPr>
      </p:pic>
      <p:sp>
        <p:nvSpPr>
          <p:cNvPr id="38" name="标题 1"/>
          <p:cNvSpPr txBox="1"/>
          <p:nvPr/>
        </p:nvSpPr>
        <p:spPr>
          <a:xfrm>
            <a:off x="1388814" y="416588"/>
            <a:ext cx="3691185" cy="508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二、工作</a:t>
            </a:r>
            <a:r>
              <a:rPr lang="zh-CN" altLang="en-US" sz="32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汇报</a:t>
            </a:r>
            <a:endParaRPr lang="zh-CN" altLang="en-US" sz="320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64367" y="5999498"/>
            <a:ext cx="720080" cy="73802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84447" y="6302779"/>
            <a:ext cx="437159" cy="43474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19053" y="5816540"/>
            <a:ext cx="367947" cy="36591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560070" y="1906270"/>
            <a:ext cx="111588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现阶段已经完成：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>
                <a:sym typeface="+mn-ea"/>
              </a:rPr>
              <a:t>1. </a:t>
            </a:r>
            <a:r>
              <a:rPr lang="zh-CN" altLang="en-US" sz="2400">
                <a:sym typeface="+mn-ea"/>
              </a:rPr>
              <a:t>完善</a:t>
            </a:r>
            <a:r>
              <a:rPr lang="en-US" altLang="zh-CN" sz="2400">
                <a:sym typeface="+mn-ea"/>
              </a:rPr>
              <a:t> walnut </a:t>
            </a:r>
            <a:r>
              <a:rPr lang="zh-CN" altLang="en-US" sz="2400">
                <a:sym typeface="+mn-ea"/>
              </a:rPr>
              <a:t>仓库的</a:t>
            </a:r>
            <a:r>
              <a:rPr lang="en-US" altLang="zh-CN" sz="2400">
                <a:sym typeface="+mn-ea"/>
              </a:rPr>
              <a:t> README 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 getting-started</a:t>
            </a:r>
            <a:endParaRPr lang="en-US" altLang="zh-CN" sz="2400">
              <a:sym typeface="+mn-ea"/>
            </a:endParaRPr>
          </a:p>
          <a:p>
            <a:endParaRPr lang="zh-CN" altLang="en-US" sz="2400"/>
          </a:p>
          <a:p>
            <a:r>
              <a:rPr lang="en-US" altLang="zh-CN" sz="2400">
                <a:sym typeface="+mn-ea"/>
              </a:rPr>
              <a:t>2. 完善对于 wechaty contact 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 </a:t>
            </a:r>
            <a:r>
              <a:rPr lang="en-US" altLang="zh-CN" sz="2400">
                <a:sym typeface="+mn-ea"/>
              </a:rPr>
              <a:t>message 部分 api 的支持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2" y="-128091"/>
            <a:ext cx="1388463" cy="1597689"/>
          </a:xfrm>
          <a:prstGeom prst="rect">
            <a:avLst/>
          </a:prstGeom>
        </p:spPr>
      </p:pic>
      <p:sp>
        <p:nvSpPr>
          <p:cNvPr id="38" name="标题 1"/>
          <p:cNvSpPr txBox="1"/>
          <p:nvPr/>
        </p:nvSpPr>
        <p:spPr>
          <a:xfrm>
            <a:off x="1388814" y="416588"/>
            <a:ext cx="3691185" cy="5083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Source Han Serif SC" panose="02020700000000000000" pitchFamily="18" charset="-122"/>
                <a:sym typeface="Arial" panose="020B0604020202020204" pitchFamily="34" charset="0"/>
              </a:rPr>
              <a:t>三、未来计划</a:t>
            </a:r>
            <a:endParaRPr lang="zh-CN" altLang="en-US" sz="320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Source Han Serif SC" panose="02020700000000000000" pitchFamily="18" charset="-122"/>
              <a:sym typeface="Arial" panose="020B0604020202020204" pitchFamily="34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64367" y="5999498"/>
            <a:ext cx="720080" cy="73802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84447" y="6302779"/>
            <a:ext cx="437159" cy="43474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19053" y="5816540"/>
            <a:ext cx="367947" cy="36591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2023745" y="2035175"/>
            <a:ext cx="85394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</a:t>
            </a:r>
            <a:r>
              <a:rPr lang="zh-CN" altLang="en-US" sz="2400"/>
              <a:t>完成图片和地理位置卡片消息的实现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封装和抽象消息模块的数据结构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3. </a:t>
            </a:r>
            <a:r>
              <a:rPr lang="zh-CN" altLang="en-US" sz="2400"/>
              <a:t>优化项目结构，进行项目部署和稳定性</a:t>
            </a:r>
            <a:r>
              <a:rPr lang="zh-CN" altLang="en-US" sz="2400"/>
              <a:t>测试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378200"/>
            <a:ext cx="3836998" cy="3479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64800" y="0"/>
            <a:ext cx="1727200" cy="17674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687" y="1287798"/>
            <a:ext cx="720080" cy="7380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4879" y="1287798"/>
            <a:ext cx="437159" cy="434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2689" y="298082"/>
            <a:ext cx="367947" cy="365915"/>
          </a:xfrm>
          <a:prstGeom prst="rect">
            <a:avLst/>
          </a:prstGeom>
        </p:spPr>
      </p:pic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502867" y="2158162"/>
            <a:ext cx="946150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7200" cap="all" smtClean="0">
                <a:solidFill>
                  <a:srgbClr val="06A8DC"/>
                </a:solidFill>
                <a:latin typeface="Arial" panose="020B0604020202020204" pitchFamily="34" charset="0"/>
                <a:ea typeface="Source Han Serif SC" panose="02020700000000000000" pitchFamily="18" charset="-122"/>
                <a:cs typeface="Arial" panose="020B0604020202020204" pitchFamily="34" charset="0"/>
                <a:sym typeface="Arial" panose="020B0604020202020204" pitchFamily="34" charset="0"/>
              </a:rPr>
              <a:t>感谢您的观看与聆听</a:t>
            </a:r>
            <a:endParaRPr lang="en-US" altLang="zh-CN" sz="7200" cap="all" smtClean="0">
              <a:solidFill>
                <a:srgbClr val="06A8DC"/>
              </a:solidFill>
              <a:latin typeface="Arial" panose="020B0604020202020204" pitchFamily="34" charset="0"/>
              <a:ea typeface="Source Han Serif SC" panose="02020700000000000000" pitchFamily="18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7200" cap="all" smtClean="0">
                <a:solidFill>
                  <a:srgbClr val="06A8DC"/>
                </a:solidFill>
                <a:latin typeface="Arial" panose="020B0604020202020204" pitchFamily="34" charset="0"/>
                <a:ea typeface="Source Han Serif SC" panose="02020700000000000000" pitchFamily="18" charset="-122"/>
                <a:cs typeface="Arial" panose="020B0604020202020204" pitchFamily="34" charset="0"/>
                <a:sym typeface="Arial" panose="020B0604020202020204" pitchFamily="34" charset="0"/>
              </a:rPr>
              <a:t>THANKS</a:t>
            </a:r>
            <a:endParaRPr lang="zh-CN" altLang="en-US" sz="7200" cap="all" dirty="0">
              <a:solidFill>
                <a:srgbClr val="06A8DC"/>
              </a:solidFill>
              <a:latin typeface="Arial" panose="020B0604020202020204" pitchFamily="34" charset="0"/>
              <a:ea typeface="Source Han Serif SC" panose="02020700000000000000" pitchFamily="18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64367" y="5999498"/>
            <a:ext cx="720080" cy="7380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84447" y="6302779"/>
            <a:ext cx="437159" cy="4347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19053" y="5816540"/>
            <a:ext cx="367947" cy="365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00"/>
                            </p:stCondLst>
                            <p:childTnLst>
                              <p:par>
                                <p:cTn id="4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99"/>
                            </p:stCondLst>
                            <p:childTnLst>
                              <p:par>
                                <p:cTn id="4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2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4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p="http://schemas.openxmlformats.org/presentationml/2006/main">
  <p:tag name="MH" val="20160830110146"/>
  <p:tag name="MH_LIBRARY" val="CONTENTS"/>
  <p:tag name="MH_TYPE" val="NUMBER"/>
  <p:tag name="ID" val="553512"/>
  <p:tag name="MH_ORDER" val="3"/>
</p:tagLst>
</file>

<file path=ppt/tags/tag6.xml><?xml version="1.0" encoding="utf-8"?>
<p:tagLst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7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WPS 演示</Application>
  <PresentationFormat>宽屏</PresentationFormat>
  <Paragraphs>51</Paragraphs>
  <Slides>6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Source Han Serif SC</vt:lpstr>
      <vt:lpstr>Times New Roman</vt:lpstr>
      <vt:lpstr>Arial Unicode MS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mayn</dc:creator>
  <cp:lastModifiedBy>丁生</cp:lastModifiedBy>
  <cp:revision>34</cp:revision>
  <dcterms:created xsi:type="dcterms:W3CDTF">2019-04-12T15:44:00Z</dcterms:created>
  <dcterms:modified xsi:type="dcterms:W3CDTF">2022-01-18T01:41:02Z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KSOTemplateUUID">
    <vt:lpwstr>v1.0_mb_uTYK9lFSPeQcem4UJHYxcg==</vt:lpwstr>
  </property>
  <property fmtid="{D5CDD505-2E9C-101B-9397-08002B2CF9AE}" pid="4" name="ICV">
    <vt:lpwstr>49F53A676F2B4BD5B2546DAC6DA71165</vt:lpwstr>
  </property>
</Properties>
</file>